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varScale="1">
        <p:scale>
          <a:sx n="116" d="100"/>
          <a:sy n="116" d="100"/>
        </p:scale>
        <p:origin x="1884" y="8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p>
            <a:pPr lvl="0"/>
            <a:r>
              <a:rPr lang="ru-RU" dirty="0" smtClean="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p>
            <a:pPr lvl="0"/>
            <a:r>
              <a:rPr lang="ru-RU" dirty="0" smtClean="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smtClean="0"/>
              <a:t>Образец </a:t>
            </a:r>
            <a:br>
              <a:rPr lang="ru-RU" dirty="0" smtClean="0"/>
            </a:br>
            <a:r>
              <a:rPr lang="ru-RU" dirty="0" smtClean="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lvl1pPr>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p>
            <a:pPr lvl="0"/>
            <a:r>
              <a:rPr lang="ru-RU" dirty="0" smtClean="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a:t>
            </a:r>
          </a:p>
          <a:p>
            <a:pPr lvl="0"/>
            <a:r>
              <a:rPr lang="ru-RU" dirty="0" smtClean="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smtClean="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smtClean="0"/>
              <a:t>OGK-2 Group</a:t>
            </a:r>
            <a:r>
              <a:rPr lang="ru-RU" altLang="ru-RU" sz="2500" b="1" kern="0" dirty="0" smtClean="0"/>
              <a:t/>
            </a:r>
            <a:br>
              <a:rPr lang="ru-RU" altLang="ru-RU" sz="2500" b="1" kern="0" dirty="0" smtClean="0"/>
            </a:br>
            <a:r>
              <a:rPr lang="ru-RU" altLang="ru-RU" sz="2500" b="1" kern="0" dirty="0" smtClean="0"/>
              <a:t/>
            </a:r>
            <a:br>
              <a:rPr lang="ru-RU" altLang="ru-RU" sz="2500" b="1" kern="0" dirty="0" smtClean="0"/>
            </a:br>
            <a:r>
              <a:rPr lang="ru-RU" altLang="ru-RU" b="1" kern="0" dirty="0" smtClean="0"/>
              <a:t>2</a:t>
            </a:r>
            <a:r>
              <a:rPr lang="en-US" altLang="ru-RU" b="1" kern="0" dirty="0" smtClean="0"/>
              <a:t>01</a:t>
            </a:r>
            <a:r>
              <a:rPr lang="ru-RU" altLang="ru-RU" b="1" kern="0" dirty="0" smtClean="0"/>
              <a:t>9</a:t>
            </a:r>
            <a:r>
              <a:rPr lang="en-US" altLang="ru-RU" b="1" kern="0" dirty="0" smtClean="0"/>
              <a:t>FY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smtClean="0">
                <a:cs typeface="Arial" panose="020B0604020202020204" pitchFamily="34" charset="0"/>
              </a:rPr>
              <a:t>March 6, 2020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a:t>
            </a:r>
            <a:r>
              <a:rPr lang="en-US" altLang="ru-RU" dirty="0" smtClean="0"/>
              <a:t>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2317045755"/>
              </p:ext>
            </p:extLst>
          </p:nvPr>
        </p:nvGraphicFramePr>
        <p:xfrm>
          <a:off x="152400" y="1833563"/>
          <a:ext cx="4114800" cy="3881439"/>
        </p:xfrm>
        <a:graphic>
          <a:graphicData uri="http://schemas.openxmlformats.org/drawingml/2006/table">
            <a:tbl>
              <a:tblPr/>
              <a:tblGrid>
                <a:gridCol w="1828800"/>
                <a:gridCol w="685800"/>
                <a:gridCol w="762000"/>
                <a:gridCol w="838200"/>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Arial Narrow" pitchFamily="34" charset="0"/>
                          <a:cs typeface="Arial" charset="0"/>
                        </a:rPr>
                        <a:t>  </a:t>
                      </a:r>
                      <a:r>
                        <a:rPr kumimoji="0" lang="ru-RU" sz="1400" b="0" i="0" u="none" strike="noStrike" cap="none" normalizeH="0" baseline="0" dirty="0" smtClean="0">
                          <a:ln>
                            <a:noFill/>
                          </a:ln>
                          <a:solidFill>
                            <a:schemeClr val="accent1"/>
                          </a:solidFill>
                          <a:effectLst/>
                          <a:latin typeface="Arial Narrow" pitchFamily="34" charset="0"/>
                          <a:cs typeface="Arial" charset="0"/>
                        </a:rPr>
                        <a:t> </a:t>
                      </a:r>
                      <a:endParaRPr kumimoji="0" lang="ru-RU" sz="1400" b="1" i="0" u="none" strike="noStrike" cap="none" normalizeH="0" baseline="0" dirty="0" smtClean="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58</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919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688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r>
              <a:tr h="65759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54</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950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51</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050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Useful Heat Output, thousand </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702</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351</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331</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6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325</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Heat, kg/</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en-US" sz="1400" b="0" i="0" u="none" strike="noStrike" kern="1200" dirty="0" smtClean="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152</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9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165</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+8</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72353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36</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33</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a:t>
                      </a: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 </a:t>
                      </a:r>
                      <a:r>
                        <a:rPr kumimoji="0" lang="en-US" sz="1400" b="0" i="0" u="none" strike="noStrike" kern="1200" cap="none" normalizeH="0" baseline="0" dirty="0" err="1" smtClean="0">
                          <a:ln>
                            <a:noFill/>
                          </a:ln>
                          <a:solidFill>
                            <a:srgbClr val="002060"/>
                          </a:solidFill>
                          <a:effectLst/>
                          <a:latin typeface="Arial Narrow" pitchFamily="34" charset="0"/>
                          <a:ea typeface="+mn-ea"/>
                          <a:cs typeface="Arial" charset="0"/>
                        </a:rPr>
                        <a:t>p.p</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9" name="Rectangle 4"/>
          <p:cNvSpPr/>
          <p:nvPr/>
        </p:nvSpPr>
        <p:spPr>
          <a:xfrm>
            <a:off x="3175" y="5791200"/>
            <a:ext cx="9144000" cy="50800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smtClean="0">
                <a:solidFill>
                  <a:schemeClr val="tx1">
                    <a:lumMod val="65000"/>
                    <a:lumOff val="35000"/>
                  </a:schemeClr>
                </a:solidFill>
                <a:latin typeface="+mn-lt"/>
                <a:cs typeface="+mn-cs"/>
              </a:rPr>
              <a:t>3</a:t>
            </a:r>
            <a:r>
              <a:rPr lang="ru-RU" sz="900" dirty="0" smtClean="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p>
        </p:txBody>
      </p:sp>
      <p:graphicFrame>
        <p:nvGraphicFramePr>
          <p:cNvPr id="10" name="Group 84"/>
          <p:cNvGraphicFramePr>
            <a:graphicFrameLocks noGrp="1"/>
          </p:cNvGraphicFramePr>
          <p:nvPr>
            <p:extLst>
              <p:ext uri="{D42A27DB-BD31-4B8C-83A1-F6EECF244321}">
                <p14:modId xmlns:p14="http://schemas.microsoft.com/office/powerpoint/2010/main" val="3650459496"/>
              </p:ext>
            </p:extLst>
          </p:nvPr>
        </p:nvGraphicFramePr>
        <p:xfrm>
          <a:off x="4343400" y="1833564"/>
          <a:ext cx="4724400" cy="3881437"/>
        </p:xfrm>
        <a:graphic>
          <a:graphicData uri="http://schemas.openxmlformats.org/drawingml/2006/table">
            <a:tbl>
              <a:tblPr/>
              <a:tblGrid>
                <a:gridCol w="2549675"/>
                <a:gridCol w="749905"/>
                <a:gridCol w="784224"/>
                <a:gridCol w="640596"/>
              </a:tblGrid>
              <a:tr h="4442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mn-lt"/>
                          <a:cs typeface="Arial" charset="0"/>
                        </a:rPr>
                        <a:t>  </a:t>
                      </a:r>
                      <a:r>
                        <a:rPr kumimoji="0" lang="ru-RU" sz="1400" b="0" i="0" u="none" strike="noStrike" cap="none" normalizeH="0" baseline="0" dirty="0" smtClean="0">
                          <a:ln>
                            <a:noFill/>
                          </a:ln>
                          <a:solidFill>
                            <a:schemeClr val="accent1"/>
                          </a:solidFill>
                          <a:effectLst/>
                          <a:latin typeface="+mn-lt"/>
                          <a:cs typeface="Arial" charset="0"/>
                        </a:rPr>
                        <a:t> </a:t>
                      </a:r>
                      <a:endParaRPr kumimoji="0" lang="ru-RU" sz="1400" b="1" i="0" u="none" strike="noStrike" cap="none" normalizeH="0" baseline="0" dirty="0" smtClean="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9M 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9M 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r>
              <a:tr h="247451">
                <a:tc>
                  <a:txBody>
                    <a:bodyPr/>
                    <a:lstStyle/>
                    <a:p>
                      <a:pPr algn="l" rtl="0" fontAlgn="ctr"/>
                      <a:r>
                        <a:rPr lang="en-US" sz="1400" b="1" i="0" u="none" strike="noStrike" dirty="0" smtClean="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143</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227</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134</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579</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6.0</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44285">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(127</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388)</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(116</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285)</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8</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7</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47451">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(75</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488)</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(67</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879)</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10</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47451">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(38</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930)</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(35</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041)</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10</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0</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90945">
                <a:tc>
                  <a:txBody>
                    <a:bodyPr/>
                    <a:lstStyle/>
                    <a:p>
                      <a:pPr marL="180975" indent="0"/>
                      <a:r>
                        <a:rPr lang="en-US" sz="1400" dirty="0" smtClean="0">
                          <a:solidFill>
                            <a:srgbClr val="003366"/>
                          </a:solidFill>
                        </a:rPr>
                        <a:t>Depreciation and Amortization</a:t>
                      </a:r>
                      <a:endParaRPr kumimoji="0" lang="ru-RU" sz="1400" b="0" i="0" u="none" strike="noStrike" kern="1200" cap="none" normalizeH="0" baseline="0" dirty="0" smtClean="0">
                        <a:ln>
                          <a:noFill/>
                        </a:ln>
                        <a:solidFill>
                          <a:srgbClr val="003366"/>
                        </a:solidFill>
                        <a:effectLst/>
                        <a:latin typeface="Arial Narrow" pitchFamily="34" charset="0"/>
                        <a:ea typeface="+mn-ea"/>
                        <a:cs typeface="Arial" charset="0"/>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(12</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970)</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(13</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365)</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smtClean="0">
                          <a:solidFill>
                            <a:srgbClr val="002060"/>
                          </a:solidFill>
                          <a:effectLst/>
                          <a:latin typeface="Arial Narrow" panose="020B0606020202030204" pitchFamily="34" charset="0"/>
                        </a:rPr>
                        <a:t>+3</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0</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r>
              <a:tr h="47198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Reversal of Impairment Loss on Financial Assets</a:t>
                      </a:r>
                      <a:endParaRPr kumimoji="0" lang="ru-RU" sz="1400" b="0" i="0" u="none" strike="noStrike" kern="1200" cap="none" normalizeH="0" baseline="0" dirty="0" smtClean="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756)</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(456)</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74</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0</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362792">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Operating Profit</a:t>
                      </a:r>
                      <a:endParaRPr kumimoji="0" lang="ru-RU" sz="1400" b="0"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14</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083</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17</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838</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smtClean="0">
                          <a:solidFill>
                            <a:srgbClr val="002060"/>
                          </a:solidFill>
                          <a:effectLst/>
                          <a:latin typeface="Arial Narrow" panose="020B0606020202030204" pitchFamily="34" charset="0"/>
                        </a:rPr>
                        <a:t>+26</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7</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24745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66"/>
                          </a:solidFill>
                          <a:effectLst/>
                          <a:latin typeface="Arial Narrow" pitchFamily="34" charset="0"/>
                          <a:cs typeface="Arial" charset="0"/>
                        </a:rPr>
                        <a:t>EBITDA</a:t>
                      </a:r>
                      <a:r>
                        <a:rPr kumimoji="0" lang="en-US" sz="1400" b="1" i="0" u="none" strike="noStrike" cap="none" normalizeH="0" baseline="30000" dirty="0" smtClean="0">
                          <a:ln>
                            <a:noFill/>
                          </a:ln>
                          <a:solidFill>
                            <a:srgbClr val="003366"/>
                          </a:solidFill>
                          <a:effectLst/>
                          <a:latin typeface="Arial Narrow" pitchFamily="34" charset="0"/>
                          <a:cs typeface="Arial" charset="0"/>
                        </a:rPr>
                        <a:t>3</a:t>
                      </a:r>
                      <a:endParaRPr kumimoji="0" lang="en-US" sz="1400" b="1"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27</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053</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31</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203</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smtClean="0">
                          <a:solidFill>
                            <a:srgbClr val="002060"/>
                          </a:solidFill>
                          <a:effectLst/>
                          <a:latin typeface="Arial Narrow" panose="020B0606020202030204" pitchFamily="34" charset="0"/>
                        </a:rPr>
                        <a:t>+15</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3</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05348">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Profit </a:t>
                      </a:r>
                      <a:r>
                        <a:rPr kumimoji="0" lang="en-US" sz="1400" b="0" i="0" u="none" strike="noStrike" cap="none" normalizeH="0" baseline="0" dirty="0" smtClean="0">
                          <a:ln>
                            <a:noFill/>
                          </a:ln>
                          <a:solidFill>
                            <a:srgbClr val="003366"/>
                          </a:solidFill>
                          <a:effectLst/>
                          <a:latin typeface="+mn-lt"/>
                          <a:cs typeface="Arial" charset="0"/>
                        </a:rPr>
                        <a:t>for the Year</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8</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305</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12</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025</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smtClean="0">
                          <a:solidFill>
                            <a:srgbClr val="002060"/>
                          </a:solidFill>
                          <a:effectLst/>
                          <a:latin typeface="Arial Narrow" panose="020B0606020202030204" pitchFamily="34" charset="0"/>
                        </a:rPr>
                        <a:t>+44</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8</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7198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mn-lt"/>
                          <a:cs typeface="Arial" charset="0"/>
                        </a:rPr>
                        <a:t>Comprehensive Income </a:t>
                      </a:r>
                      <a:r>
                        <a:rPr kumimoji="0" lang="en-US" sz="1400" b="0" i="0" u="none" strike="noStrike" cap="none" normalizeH="0" baseline="0" dirty="0" smtClean="0">
                          <a:ln>
                            <a:noFill/>
                          </a:ln>
                          <a:solidFill>
                            <a:srgbClr val="003366"/>
                          </a:solidFill>
                          <a:effectLst/>
                          <a:latin typeface="Arial Narrow" pitchFamily="34" charset="0"/>
                          <a:cs typeface="Arial" charset="0"/>
                        </a:rPr>
                        <a:t> </a:t>
                      </a:r>
                      <a:r>
                        <a:rPr kumimoji="0" lang="en-US" sz="1400" b="0" i="0" u="none" strike="noStrike" cap="none" normalizeH="0" baseline="0" dirty="0" smtClean="0">
                          <a:ln>
                            <a:noFill/>
                          </a:ln>
                          <a:solidFill>
                            <a:srgbClr val="003366"/>
                          </a:solidFill>
                          <a:effectLst/>
                          <a:latin typeface="+mn-lt"/>
                          <a:cs typeface="Arial" charset="0"/>
                        </a:rPr>
                        <a:t>for the Year</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8</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435</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smtClean="0">
                          <a:solidFill>
                            <a:srgbClr val="002060"/>
                          </a:solidFill>
                          <a:effectLst/>
                          <a:latin typeface="Arial Narrow" panose="020B0606020202030204" pitchFamily="34" charset="0"/>
                          <a:ea typeface="+mn-ea"/>
                          <a:cs typeface="+mn-cs"/>
                        </a:rPr>
                        <a:t>11</a:t>
                      </a:r>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754</a:t>
                      </a:r>
                      <a:endParaRPr lang="ru-RU" sz="12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smtClean="0">
                          <a:solidFill>
                            <a:srgbClr val="002060"/>
                          </a:solidFill>
                          <a:effectLst/>
                          <a:latin typeface="Arial Narrow" panose="020B0606020202030204" pitchFamily="34" charset="0"/>
                        </a:rPr>
                        <a:t>+39</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3</a:t>
                      </a:r>
                      <a:r>
                        <a:rPr lang="ru-RU" sz="1200" b="0" i="0" u="none" strike="noStrike" dirty="0">
                          <a:solidFill>
                            <a:srgbClr val="002060"/>
                          </a:solidFill>
                          <a:effectLst/>
                          <a:latin typeface="Arial Narrow" panose="020B0606020202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133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Revenue Structure, mn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2206984237"/>
              </p:ext>
            </p:extLst>
          </p:nvPr>
        </p:nvGraphicFramePr>
        <p:xfrm>
          <a:off x="4876800" y="1541463"/>
          <a:ext cx="4114800" cy="1782762"/>
        </p:xfrm>
        <a:graphic>
          <a:graphicData uri="http://schemas.openxmlformats.org/drawingml/2006/table">
            <a:tbl>
              <a:tblPr/>
              <a:tblGrid>
                <a:gridCol w="3318096"/>
                <a:gridCol w="796704"/>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79C2"/>
                          </a:solidFill>
                          <a:effectLst/>
                          <a:latin typeface="Arial Narrow" pitchFamily="34" charset="0"/>
                          <a:cs typeface="Arial" charset="0"/>
                        </a:rPr>
                        <a:t>201</a:t>
                      </a:r>
                      <a:r>
                        <a:rPr kumimoji="0" lang="en-US" sz="1100" b="1" i="0" u="none" strike="noStrike" cap="none" normalizeH="0" baseline="0" dirty="0" smtClean="0">
                          <a:ln>
                            <a:noFill/>
                          </a:ln>
                          <a:solidFill>
                            <a:srgbClr val="0079C2"/>
                          </a:solidFill>
                          <a:effectLst/>
                          <a:latin typeface="Arial Narrow" pitchFamily="34" charset="0"/>
                          <a:cs typeface="Arial" charset="0"/>
                        </a:rPr>
                        <a:t>9</a:t>
                      </a:r>
                      <a:endParaRPr kumimoji="0" lang="ru-RU" sz="1100" b="1" i="0" u="none" strike="noStrike" cap="none" normalizeH="0" baseline="0" dirty="0" smtClean="0">
                        <a:ln>
                          <a:noFill/>
                        </a:ln>
                        <a:solidFill>
                          <a:srgbClr val="0079C2"/>
                        </a:solidFill>
                        <a:effectLst/>
                        <a:latin typeface="Arial Narrow" pitchFamily="34" charset="0"/>
                        <a:cs typeface="Arial" charset="0"/>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price at the free market, </a:t>
                      </a:r>
                      <a:r>
                        <a:rPr lang="en-US" sz="1100" kern="1200" dirty="0">
                          <a:solidFill>
                            <a:schemeClr val="tx1"/>
                          </a:solidFill>
                          <a:effectLst/>
                          <a:latin typeface="+mn-lt"/>
                          <a:ea typeface="Calibri" panose="020F0502020204030204" pitchFamily="34" charset="0"/>
                          <a:cs typeface="Times New Roman" panose="02020603050405020304" pitchFamily="18" charset="0"/>
                        </a:rPr>
                        <a:t>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227</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70</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heat tariff</a:t>
                      </a:r>
                      <a:r>
                        <a:rPr lang="en-US" sz="1100" kern="1200" dirty="0">
                          <a:solidFill>
                            <a:schemeClr val="tx1"/>
                          </a:solidFill>
                          <a:effectLst/>
                          <a:latin typeface="+mn-lt"/>
                          <a:ea typeface="Calibri" panose="020F0502020204030204" pitchFamily="34" charset="0"/>
                          <a:cs typeface="Times New Roman" panose="02020603050405020304" pitchFamily="18" charset="0"/>
                        </a:rPr>
                        <a: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829</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21</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815</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811</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65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130</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831</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06</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45720" marR="45720" marT="27305" marB="27305"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a:t>
            </a:r>
            <a:r>
              <a:rPr lang="en-US" altLang="ru-RU" sz="1600" b="1" dirty="0" smtClean="0">
                <a:solidFill>
                  <a:srgbClr val="0079C2"/>
                </a:solidFill>
              </a:rPr>
              <a:t>2019FY</a:t>
            </a:r>
            <a:r>
              <a:rPr lang="ru-RU" altLang="ru-RU" sz="1600" b="1" baseline="30000" dirty="0" smtClean="0">
                <a:solidFill>
                  <a:srgbClr val="0079C2"/>
                </a:solidFill>
              </a:rPr>
              <a:t>1</a:t>
            </a:r>
            <a:endParaRPr lang="ru-RU" altLang="ru-RU" sz="1600" b="1" baseline="30000" dirty="0">
              <a:solidFill>
                <a:srgbClr val="0079C2"/>
              </a:solidFill>
            </a:endParaRP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a:t>
            </a:r>
            <a:r>
              <a:rPr lang="en-US" altLang="ru-RU" sz="1600" b="1" dirty="0" smtClean="0">
                <a:solidFill>
                  <a:srgbClr val="0079C2"/>
                </a:solidFill>
              </a:rPr>
              <a:t>2019FY</a:t>
            </a:r>
            <a:r>
              <a:rPr lang="ru-RU" altLang="ru-RU" sz="1600" b="1" baseline="30000" dirty="0" smtClean="0">
                <a:solidFill>
                  <a:srgbClr val="0079C2"/>
                </a:solidFill>
              </a:rPr>
              <a:t>1</a:t>
            </a:r>
            <a:endParaRPr lang="ru-RU" altLang="ru-RU" sz="1600" b="1" baseline="30000" dirty="0">
              <a:solidFill>
                <a:srgbClr val="0079C2"/>
              </a:solidFill>
            </a:endParaRPr>
          </a:p>
        </p:txBody>
      </p:sp>
      <p:pic>
        <p:nvPicPr>
          <p:cNvPr id="3" name="Рисунок 2"/>
          <p:cNvPicPr>
            <a:picLocks noChangeAspect="1"/>
          </p:cNvPicPr>
          <p:nvPr/>
        </p:nvPicPr>
        <p:blipFill>
          <a:blip r:embed="rId2"/>
          <a:stretch>
            <a:fillRect/>
          </a:stretch>
        </p:blipFill>
        <p:spPr>
          <a:xfrm>
            <a:off x="-116030" y="1521937"/>
            <a:ext cx="4544568" cy="1577340"/>
          </a:xfrm>
          <a:prstGeom prst="rect">
            <a:avLst/>
          </a:prstGeom>
        </p:spPr>
      </p:pic>
      <p:pic>
        <p:nvPicPr>
          <p:cNvPr id="15" name="Рисунок 14"/>
          <p:cNvPicPr>
            <a:picLocks noChangeAspect="1"/>
          </p:cNvPicPr>
          <p:nvPr/>
        </p:nvPicPr>
        <p:blipFill>
          <a:blip r:embed="rId3"/>
          <a:stretch>
            <a:fillRect/>
          </a:stretch>
        </p:blipFill>
        <p:spPr>
          <a:xfrm>
            <a:off x="-614790" y="4327818"/>
            <a:ext cx="4565904" cy="1638300"/>
          </a:xfrm>
          <a:prstGeom prst="rect">
            <a:avLst/>
          </a:prstGeom>
        </p:spPr>
      </p:pic>
      <p:pic>
        <p:nvPicPr>
          <p:cNvPr id="16" name="Рисунок 15"/>
          <p:cNvPicPr>
            <a:picLocks noChangeAspect="1"/>
          </p:cNvPicPr>
          <p:nvPr/>
        </p:nvPicPr>
        <p:blipFill>
          <a:blip r:embed="rId4"/>
          <a:stretch>
            <a:fillRect/>
          </a:stretch>
        </p:blipFill>
        <p:spPr>
          <a:xfrm>
            <a:off x="4572000" y="4374893"/>
            <a:ext cx="4824984" cy="1592580"/>
          </a:xfrm>
          <a:prstGeom prst="rect">
            <a:avLst/>
          </a:prstGeom>
        </p:spPr>
      </p:pic>
    </p:spTree>
    <p:extLst>
      <p:ext uri="{BB962C8B-B14F-4D97-AF65-F5344CB8AC3E}">
        <p14:creationId xmlns:p14="http://schemas.microsoft.com/office/powerpoint/2010/main" val="867239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071556799"/>
              </p:ext>
            </p:extLst>
          </p:nvPr>
        </p:nvGraphicFramePr>
        <p:xfrm>
          <a:off x="4876800" y="1508125"/>
          <a:ext cx="4114801" cy="1616073"/>
        </p:xfrm>
        <a:graphic>
          <a:graphicData uri="http://schemas.openxmlformats.org/drawingml/2006/table">
            <a:tbl>
              <a:tblPr/>
              <a:tblGrid>
                <a:gridCol w="2053503"/>
                <a:gridCol w="765897"/>
                <a:gridCol w="762001"/>
                <a:gridCol w="533400"/>
              </a:tblGrid>
              <a:tr h="222591">
                <a:tc>
                  <a:txBody>
                    <a:bodyPr/>
                    <a:lstStyle/>
                    <a:p>
                      <a:pPr algn="l" rtl="0" fontAlgn="ctr"/>
                      <a:endParaRPr lang="ru-RU" sz="1100" b="1" i="0" u="none" strike="noStrike" dirty="0">
                        <a:solidFill>
                          <a:schemeClr val="accent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28" marB="27428"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smtClean="0">
                          <a:solidFill>
                            <a:srgbClr val="002060"/>
                          </a:solidFill>
                          <a:effectLst/>
                          <a:latin typeface="Arial Narrow" panose="020B0606020202030204" pitchFamily="34" charset="0"/>
                          <a:ea typeface="+mn-ea"/>
                          <a:cs typeface="+mn-cs"/>
                        </a:rPr>
                        <a:t>62</a:t>
                      </a:r>
                      <a:r>
                        <a:rPr lang="en-US" sz="1050" b="0" i="0" u="none" strike="noStrike" kern="1200" dirty="0" smtClean="0">
                          <a:solidFill>
                            <a:srgbClr val="002060"/>
                          </a:solidFill>
                          <a:effectLst/>
                          <a:latin typeface="Arial Narrow" panose="020B0606020202030204" pitchFamily="34" charset="0"/>
                          <a:ea typeface="+mn-ea"/>
                          <a:cs typeface="+mn-cs"/>
                        </a:rPr>
                        <a:t>,</a:t>
                      </a:r>
                      <a:r>
                        <a:rPr lang="ru-RU" sz="1050" b="0" i="0" u="none" strike="noStrike" kern="1200" dirty="0" smtClean="0">
                          <a:solidFill>
                            <a:srgbClr val="002060"/>
                          </a:solidFill>
                          <a:effectLst/>
                          <a:latin typeface="Arial Narrow" panose="020B0606020202030204" pitchFamily="34" charset="0"/>
                          <a:ea typeface="+mn-ea"/>
                          <a:cs typeface="+mn-cs"/>
                        </a:rPr>
                        <a:t>353</a:t>
                      </a:r>
                      <a:endParaRPr lang="ru-RU" sz="105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smtClean="0">
                          <a:solidFill>
                            <a:srgbClr val="002060"/>
                          </a:solidFill>
                          <a:effectLst/>
                          <a:latin typeface="Arial Narrow" panose="020B0606020202030204" pitchFamily="34" charset="0"/>
                          <a:ea typeface="+mn-ea"/>
                          <a:cs typeface="+mn-cs"/>
                        </a:rPr>
                        <a:t>58</a:t>
                      </a:r>
                      <a:r>
                        <a:rPr lang="en-US" sz="1050" b="0" i="0" u="none" strike="noStrike" kern="1200" dirty="0" smtClean="0">
                          <a:solidFill>
                            <a:srgbClr val="002060"/>
                          </a:solidFill>
                          <a:effectLst/>
                          <a:latin typeface="Arial Narrow" panose="020B0606020202030204" pitchFamily="34" charset="0"/>
                          <a:ea typeface="+mn-ea"/>
                          <a:cs typeface="+mn-cs"/>
                        </a:rPr>
                        <a:t>,</a:t>
                      </a:r>
                      <a:r>
                        <a:rPr lang="ru-RU" sz="1050" b="0" i="0" u="none" strike="noStrike" kern="1200" dirty="0" smtClean="0">
                          <a:solidFill>
                            <a:srgbClr val="002060"/>
                          </a:solidFill>
                          <a:effectLst/>
                          <a:latin typeface="Arial Narrow" panose="020B0606020202030204" pitchFamily="34" charset="0"/>
                          <a:ea typeface="+mn-ea"/>
                          <a:cs typeface="+mn-cs"/>
                        </a:rPr>
                        <a:t>620</a:t>
                      </a:r>
                      <a:endParaRPr lang="ru-RU" sz="105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50" b="0" i="0" u="none" strike="noStrike" dirty="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6</a:t>
                      </a:r>
                      <a:r>
                        <a:rPr lang="en-US" sz="1050" b="0" i="0" u="none" strike="noStrike" dirty="0" smtClean="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0</a:t>
                      </a:r>
                      <a:r>
                        <a:rPr lang="ru-RU" sz="105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Purchased Heat and Electricity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smtClean="0">
                          <a:solidFill>
                            <a:srgbClr val="002060"/>
                          </a:solidFill>
                          <a:effectLst/>
                          <a:latin typeface="Arial Narrow" panose="020B0606020202030204" pitchFamily="34" charset="0"/>
                          <a:ea typeface="+mn-ea"/>
                          <a:cs typeface="+mn-cs"/>
                        </a:rPr>
                        <a:t>12</a:t>
                      </a:r>
                      <a:r>
                        <a:rPr lang="en-US" sz="1050" b="0" i="0" u="none" strike="noStrike" kern="1200" dirty="0" smtClean="0">
                          <a:solidFill>
                            <a:srgbClr val="002060"/>
                          </a:solidFill>
                          <a:effectLst/>
                          <a:latin typeface="Arial Narrow" panose="020B0606020202030204" pitchFamily="34" charset="0"/>
                          <a:ea typeface="+mn-ea"/>
                          <a:cs typeface="+mn-cs"/>
                        </a:rPr>
                        <a:t>,</a:t>
                      </a:r>
                      <a:r>
                        <a:rPr lang="ru-RU" sz="1050" b="0" i="0" u="none" strike="noStrike" kern="1200" dirty="0" smtClean="0">
                          <a:solidFill>
                            <a:srgbClr val="002060"/>
                          </a:solidFill>
                          <a:effectLst/>
                          <a:latin typeface="Arial Narrow" panose="020B0606020202030204" pitchFamily="34" charset="0"/>
                          <a:ea typeface="+mn-ea"/>
                          <a:cs typeface="+mn-cs"/>
                        </a:rPr>
                        <a:t>943</a:t>
                      </a:r>
                      <a:endParaRPr lang="ru-RU" sz="105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smtClean="0">
                          <a:solidFill>
                            <a:srgbClr val="002060"/>
                          </a:solidFill>
                          <a:effectLst/>
                          <a:latin typeface="Arial Narrow" panose="020B0606020202030204" pitchFamily="34" charset="0"/>
                          <a:ea typeface="+mn-ea"/>
                          <a:cs typeface="+mn-cs"/>
                        </a:rPr>
                        <a:t>9</a:t>
                      </a:r>
                      <a:r>
                        <a:rPr lang="en-US" sz="1050" b="0" i="0" u="none" strike="noStrike" kern="1200" dirty="0" smtClean="0">
                          <a:solidFill>
                            <a:srgbClr val="002060"/>
                          </a:solidFill>
                          <a:effectLst/>
                          <a:latin typeface="Arial Narrow" panose="020B0606020202030204" pitchFamily="34" charset="0"/>
                          <a:ea typeface="+mn-ea"/>
                          <a:cs typeface="+mn-cs"/>
                        </a:rPr>
                        <a:t>,</a:t>
                      </a:r>
                      <a:r>
                        <a:rPr lang="ru-RU" sz="1050" b="0" i="0" u="none" strike="noStrike" kern="1200" dirty="0" smtClean="0">
                          <a:solidFill>
                            <a:srgbClr val="002060"/>
                          </a:solidFill>
                          <a:effectLst/>
                          <a:latin typeface="Arial Narrow" panose="020B0606020202030204" pitchFamily="34" charset="0"/>
                          <a:ea typeface="+mn-ea"/>
                          <a:cs typeface="+mn-cs"/>
                        </a:rPr>
                        <a:t>107</a:t>
                      </a:r>
                      <a:endParaRPr lang="ru-RU" sz="105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50" b="0" i="0" u="none" strike="noStrike" dirty="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29</a:t>
                      </a:r>
                      <a:r>
                        <a:rPr lang="en-US" sz="1050" b="0" i="0" u="none" strike="noStrike" dirty="0" smtClean="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6</a:t>
                      </a:r>
                      <a:r>
                        <a:rPr lang="ru-RU" sz="105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Ecology Payments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a:solidFill>
                            <a:srgbClr val="002060"/>
                          </a:solidFill>
                          <a:effectLst/>
                          <a:latin typeface="Arial Narrow" panose="020B0606020202030204" pitchFamily="34" charset="0"/>
                          <a:ea typeface="+mn-ea"/>
                          <a:cs typeface="+mn-cs"/>
                        </a:rPr>
                        <a:t>192</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0" i="0" u="none" strike="noStrike" kern="1200" dirty="0">
                          <a:solidFill>
                            <a:srgbClr val="002060"/>
                          </a:solidFill>
                          <a:effectLst/>
                          <a:latin typeface="Arial Narrow" panose="020B0606020202030204" pitchFamily="34" charset="0"/>
                          <a:ea typeface="+mn-ea"/>
                          <a:cs typeface="+mn-cs"/>
                        </a:rPr>
                        <a:t>152</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50" b="0" i="0" u="none" strike="noStrike" dirty="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20</a:t>
                      </a:r>
                      <a:r>
                        <a:rPr lang="en-US" sz="1050" b="0" i="0" u="none" strike="noStrike" dirty="0" smtClean="0">
                          <a:solidFill>
                            <a:srgbClr val="002060"/>
                          </a:solidFill>
                          <a:effectLst/>
                          <a:latin typeface="Arial Narrow" panose="020B0606020202030204" pitchFamily="34" charset="0"/>
                        </a:rPr>
                        <a:t>.</a:t>
                      </a:r>
                      <a:r>
                        <a:rPr lang="ru-RU" sz="1050" b="0" i="0" u="none" strike="noStrike" dirty="0" smtClean="0">
                          <a:solidFill>
                            <a:srgbClr val="002060"/>
                          </a:solidFill>
                          <a:effectLst/>
                          <a:latin typeface="Arial Narrow" panose="020B0606020202030204" pitchFamily="34" charset="0"/>
                        </a:rPr>
                        <a:t>8</a:t>
                      </a:r>
                      <a:r>
                        <a:rPr lang="ru-RU" sz="105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591">
                <a:tc>
                  <a:txBody>
                    <a:bodyPr/>
                    <a:lstStyle/>
                    <a:p>
                      <a:pPr algn="l" rtl="0" fontAlgn="ctr"/>
                      <a:r>
                        <a:rPr lang="en-US" sz="1100" b="1" i="0" u="none" strike="noStrike" dirty="0" smtClean="0">
                          <a:solidFill>
                            <a:srgbClr val="003366"/>
                          </a:solidFill>
                          <a:effectLst/>
                          <a:latin typeface="Arial Narrow" panose="020B0606020202030204" pitchFamily="34" charset="0"/>
                        </a:rPr>
                        <a:t>Total</a:t>
                      </a:r>
                      <a:r>
                        <a:rPr lang="en-US" sz="1100" b="1" i="0" u="none" strike="noStrike" baseline="0" dirty="0" smtClean="0">
                          <a:solidFill>
                            <a:srgbClr val="003366"/>
                          </a:solidFill>
                          <a:effectLst/>
                          <a:latin typeface="Arial Narrow" panose="020B0606020202030204" pitchFamily="34" charset="0"/>
                        </a:rPr>
                        <a:t> Variable Costs</a:t>
                      </a:r>
                      <a:endParaRPr lang="ru-RU" sz="1100" b="1" i="0" u="none" strike="noStrike" dirty="0">
                        <a:solidFill>
                          <a:srgbClr val="003366"/>
                        </a:solidFill>
                        <a:effectLst/>
                        <a:latin typeface="Arial Narrow" panose="020B0606020202030204" pitchFamily="34" charset="0"/>
                      </a:endParaRPr>
                    </a:p>
                  </a:txBody>
                  <a:tcPr marL="9524" marR="9524" marT="9527"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1" i="0" u="none" strike="noStrike" kern="1200" dirty="0" smtClean="0">
                          <a:solidFill>
                            <a:srgbClr val="002060"/>
                          </a:solidFill>
                          <a:effectLst/>
                          <a:latin typeface="Arial Narrow" panose="020B0606020202030204" pitchFamily="34" charset="0"/>
                          <a:ea typeface="+mn-ea"/>
                          <a:cs typeface="+mn-cs"/>
                        </a:rPr>
                        <a:t>75</a:t>
                      </a:r>
                      <a:r>
                        <a:rPr lang="en-US" sz="1050" b="1" i="0" u="none" strike="noStrike" kern="1200" dirty="0" smtClean="0">
                          <a:solidFill>
                            <a:srgbClr val="002060"/>
                          </a:solidFill>
                          <a:effectLst/>
                          <a:latin typeface="Arial Narrow" panose="020B0606020202030204" pitchFamily="34" charset="0"/>
                          <a:ea typeface="+mn-ea"/>
                          <a:cs typeface="+mn-cs"/>
                        </a:rPr>
                        <a:t>,</a:t>
                      </a:r>
                      <a:r>
                        <a:rPr lang="ru-RU" sz="1050" b="1" i="0" u="none" strike="noStrike" kern="1200" dirty="0" smtClean="0">
                          <a:solidFill>
                            <a:srgbClr val="002060"/>
                          </a:solidFill>
                          <a:effectLst/>
                          <a:latin typeface="Arial Narrow" panose="020B0606020202030204" pitchFamily="34" charset="0"/>
                          <a:ea typeface="+mn-ea"/>
                          <a:cs typeface="+mn-cs"/>
                        </a:rPr>
                        <a:t>488</a:t>
                      </a:r>
                      <a:endParaRPr lang="ru-RU" sz="1050" b="1" i="0" u="none" strike="noStrike" kern="1200" dirty="0">
                        <a:solidFill>
                          <a:srgbClr val="002060"/>
                        </a:solidFill>
                        <a:effectLst/>
                        <a:latin typeface="Arial Narrow" panose="020B0606020202030204" pitchFamily="34" charset="0"/>
                        <a:ea typeface="+mn-ea"/>
                        <a:cs typeface="+mn-cs"/>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50" b="1" i="0" u="none" strike="noStrike" kern="1200" dirty="0" smtClean="0">
                          <a:solidFill>
                            <a:srgbClr val="002060"/>
                          </a:solidFill>
                          <a:effectLst/>
                          <a:latin typeface="Arial Narrow" panose="020B0606020202030204" pitchFamily="34" charset="0"/>
                          <a:ea typeface="+mn-ea"/>
                          <a:cs typeface="+mn-cs"/>
                        </a:rPr>
                        <a:t>67</a:t>
                      </a:r>
                      <a:r>
                        <a:rPr lang="en-US" sz="1050" b="1" i="0" u="none" strike="noStrike" kern="1200" dirty="0" smtClean="0">
                          <a:solidFill>
                            <a:srgbClr val="002060"/>
                          </a:solidFill>
                          <a:effectLst/>
                          <a:latin typeface="Arial Narrow" panose="020B0606020202030204" pitchFamily="34" charset="0"/>
                          <a:ea typeface="+mn-ea"/>
                          <a:cs typeface="+mn-cs"/>
                        </a:rPr>
                        <a:t>,</a:t>
                      </a:r>
                      <a:r>
                        <a:rPr lang="ru-RU" sz="1050" b="1" i="0" u="none" strike="noStrike" kern="1200" dirty="0" smtClean="0">
                          <a:solidFill>
                            <a:srgbClr val="002060"/>
                          </a:solidFill>
                          <a:effectLst/>
                          <a:latin typeface="Arial Narrow" panose="020B0606020202030204" pitchFamily="34" charset="0"/>
                          <a:ea typeface="+mn-ea"/>
                          <a:cs typeface="+mn-cs"/>
                        </a:rPr>
                        <a:t>879</a:t>
                      </a:r>
                      <a:endParaRPr lang="ru-RU" sz="1050" b="1" i="0" u="none" strike="noStrike" kern="1200" dirty="0">
                        <a:solidFill>
                          <a:srgbClr val="002060"/>
                        </a:solidFill>
                        <a:effectLst/>
                        <a:latin typeface="Arial Narrow" panose="020B0606020202030204" pitchFamily="34" charset="0"/>
                        <a:ea typeface="+mn-ea"/>
                        <a:cs typeface="+mn-cs"/>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50" b="1" i="0" u="none" strike="noStrike" dirty="0">
                          <a:solidFill>
                            <a:srgbClr val="002060"/>
                          </a:solidFill>
                          <a:effectLst/>
                          <a:latin typeface="Arial Narrow" panose="020B0606020202030204" pitchFamily="34" charset="0"/>
                        </a:rPr>
                        <a:t>-</a:t>
                      </a:r>
                      <a:r>
                        <a:rPr lang="ru-RU" sz="1050" b="1" i="0" u="none" strike="noStrike" dirty="0" smtClean="0">
                          <a:solidFill>
                            <a:srgbClr val="002060"/>
                          </a:solidFill>
                          <a:effectLst/>
                          <a:latin typeface="Arial Narrow" panose="020B0606020202030204" pitchFamily="34" charset="0"/>
                        </a:rPr>
                        <a:t>10</a:t>
                      </a:r>
                      <a:r>
                        <a:rPr lang="en-US" sz="1050" b="1" i="0" u="none" strike="noStrike" dirty="0" smtClean="0">
                          <a:solidFill>
                            <a:srgbClr val="002060"/>
                          </a:solidFill>
                          <a:effectLst/>
                          <a:latin typeface="Arial Narrow" panose="020B0606020202030204" pitchFamily="34" charset="0"/>
                        </a:rPr>
                        <a:t>.</a:t>
                      </a:r>
                      <a:r>
                        <a:rPr lang="ru-RU" sz="1050" b="1" i="0" u="none" strike="noStrike" dirty="0" smtClean="0">
                          <a:solidFill>
                            <a:srgbClr val="002060"/>
                          </a:solidFill>
                          <a:effectLst/>
                          <a:latin typeface="Arial Narrow" panose="020B0606020202030204" pitchFamily="34" charset="0"/>
                        </a:rPr>
                        <a:t>1</a:t>
                      </a:r>
                      <a:r>
                        <a:rPr lang="ru-RU" sz="1050" b="1"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Decrease of fuel expenses, </a:t>
            </a:r>
            <a:r>
              <a:rPr lang="en-US" altLang="ru-RU" sz="1200" dirty="0">
                <a:solidFill>
                  <a:schemeClr val="tx1"/>
                </a:solidFill>
                <a:ea typeface="Calibri" panose="020F0502020204030204" pitchFamily="34" charset="0"/>
                <a:cs typeface="Times New Roman" panose="02020603050405020304" pitchFamily="18" charset="0"/>
              </a:rPr>
              <a:t>Purchased heat, capacity and Electricity </a:t>
            </a:r>
            <a:r>
              <a:rPr lang="en-US" altLang="ru-RU" sz="1200" dirty="0">
                <a:solidFill>
                  <a:schemeClr val="tx1"/>
                </a:solidFill>
              </a:rPr>
              <a:t>expenses, as well as </a:t>
            </a:r>
            <a:r>
              <a:rPr lang="en-US" altLang="ru-RU" sz="1200" dirty="0">
                <a:solidFill>
                  <a:schemeClr val="tx1"/>
                </a:solidFill>
                <a:cs typeface="Calibri" panose="020F0502020204030204" pitchFamily="34" charset="0"/>
              </a:rPr>
              <a:t>Ecology payments, was due to lower electricity output in </a:t>
            </a:r>
            <a:r>
              <a:rPr lang="en-US" altLang="ru-RU" sz="1200" dirty="0" smtClean="0">
                <a:solidFill>
                  <a:schemeClr val="tx1"/>
                </a:solidFill>
                <a:cs typeface="Calibri" panose="020F0502020204030204" pitchFamily="34" charset="0"/>
              </a:rPr>
              <a:t>2019FY </a:t>
            </a:r>
            <a:r>
              <a:rPr lang="en-US" altLang="ru-RU" sz="1200" dirty="0">
                <a:solidFill>
                  <a:schemeClr val="tx1"/>
                </a:solidFill>
                <a:cs typeface="Calibri" panose="020F0502020204030204" pitchFamily="34" charset="0"/>
              </a:rPr>
              <a:t>year-on-year.</a:t>
            </a:r>
            <a:endParaRPr lang="ru-RU" altLang="ru-RU" sz="1200" dirty="0">
              <a:solidFill>
                <a:schemeClr val="tx1"/>
              </a:solidFill>
              <a:cs typeface="Calibri" panose="020F0502020204030204" pitchFamily="34" charset="0"/>
            </a:endParaRPr>
          </a:p>
        </p:txBody>
      </p:sp>
      <p:cxnSp>
        <p:nvCxnSpPr>
          <p:cNvPr id="12" name="Straight Arrow Connector 13"/>
          <p:cNvCxnSpPr/>
          <p:nvPr/>
        </p:nvCxnSpPr>
        <p:spPr>
          <a:xfrm>
            <a:off x="2286000" y="43053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1687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smtClean="0">
                <a:solidFill>
                  <a:srgbClr val="0079C2"/>
                </a:solidFill>
              </a:rPr>
              <a:t>-6.0</a:t>
            </a:r>
            <a:r>
              <a:rPr lang="ru-RU" sz="1050" spc="-10" dirty="0" smtClean="0">
                <a:solidFill>
                  <a:srgbClr val="0079C2"/>
                </a:solidFill>
              </a:rPr>
              <a:t>%</a:t>
            </a:r>
            <a:endParaRPr lang="ru-RU" sz="1050" spc="-10" dirty="0">
              <a:solidFill>
                <a:srgbClr val="0079C2"/>
              </a:solidFill>
            </a:endParaRP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2" name="Рисунок 1"/>
          <p:cNvPicPr>
            <a:picLocks noChangeAspect="1"/>
          </p:cNvPicPr>
          <p:nvPr/>
        </p:nvPicPr>
        <p:blipFill>
          <a:blip r:embed="rId2"/>
          <a:stretch>
            <a:fillRect/>
          </a:stretch>
        </p:blipFill>
        <p:spPr>
          <a:xfrm>
            <a:off x="1098550" y="4162044"/>
            <a:ext cx="3334512" cy="1620012"/>
          </a:xfrm>
          <a:prstGeom prst="rect">
            <a:avLst/>
          </a:prstGeom>
        </p:spPr>
      </p:pic>
      <p:pic>
        <p:nvPicPr>
          <p:cNvPr id="3" name="Рисунок 2"/>
          <p:cNvPicPr>
            <a:picLocks noChangeAspect="1"/>
          </p:cNvPicPr>
          <p:nvPr/>
        </p:nvPicPr>
        <p:blipFill>
          <a:blip r:embed="rId3"/>
          <a:stretch>
            <a:fillRect/>
          </a:stretch>
        </p:blipFill>
        <p:spPr>
          <a:xfrm>
            <a:off x="5570221" y="3939854"/>
            <a:ext cx="3421380" cy="2168652"/>
          </a:xfrm>
          <a:prstGeom prst="rect">
            <a:avLst/>
          </a:prstGeom>
        </p:spPr>
      </p:pic>
    </p:spTree>
    <p:extLst>
      <p:ext uri="{BB962C8B-B14F-4D97-AF65-F5344CB8AC3E}">
        <p14:creationId xmlns:p14="http://schemas.microsoft.com/office/powerpoint/2010/main" val="347492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p:cNvPicPr>
            <a:picLocks noChangeAspect="1"/>
          </p:cNvPicPr>
          <p:nvPr/>
        </p:nvPicPr>
        <p:blipFill>
          <a:blip r:embed="rId2"/>
          <a:stretch>
            <a:fillRect/>
          </a:stretch>
        </p:blipFill>
        <p:spPr>
          <a:xfrm>
            <a:off x="5417534" y="4416861"/>
            <a:ext cx="3400044" cy="1842516"/>
          </a:xfrm>
          <a:prstGeom prst="rect">
            <a:avLst/>
          </a:prstGeom>
        </p:spPr>
      </p:pic>
      <p:sp>
        <p:nvSpPr>
          <p:cNvPr id="4" name="Заголовок 3"/>
          <p:cNvSpPr>
            <a:spLocks noGrp="1"/>
          </p:cNvSpPr>
          <p:nvPr>
            <p:ph type="title"/>
          </p:nvPr>
        </p:nvSpPr>
        <p:spPr/>
        <p:txBody>
          <a:bodyPr/>
          <a:lstStyle/>
          <a:p>
            <a:r>
              <a:rPr lang="en-US" altLang="ru-RU" dirty="0"/>
              <a:t>Fixed </a:t>
            </a:r>
            <a:r>
              <a:rPr lang="en-US" altLang="ru-RU" dirty="0" smtClean="0"/>
              <a:t>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8100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Total Fixed Costs, mn RUR</a:t>
            </a:r>
          </a:p>
        </p:txBody>
      </p:sp>
      <p:sp>
        <p:nvSpPr>
          <p:cNvPr id="8" name="Text Box 103"/>
          <p:cNvSpPr txBox="1">
            <a:spLocks noChangeArrowheads="1"/>
          </p:cNvSpPr>
          <p:nvPr/>
        </p:nvSpPr>
        <p:spPr bwMode="auto">
          <a:xfrm>
            <a:off x="146050" y="1143000"/>
            <a:ext cx="22650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Fixed Costs </a:t>
            </a:r>
            <a:r>
              <a:rPr lang="en-US" altLang="ru-RU" sz="1600" b="1" dirty="0" smtClean="0">
                <a:solidFill>
                  <a:srgbClr val="0079C2"/>
                </a:solidFill>
              </a:rPr>
              <a:t>Change </a:t>
            </a:r>
            <a:r>
              <a:rPr lang="en-US" altLang="ru-RU" sz="1600" b="1" dirty="0">
                <a:solidFill>
                  <a:srgbClr val="0079C2"/>
                </a:solidFill>
              </a:rPr>
              <a:t>Factors</a:t>
            </a:r>
          </a:p>
        </p:txBody>
      </p:sp>
      <p:sp>
        <p:nvSpPr>
          <p:cNvPr id="9" name="Text Box 103"/>
          <p:cNvSpPr txBox="1">
            <a:spLocks noChangeArrowheads="1"/>
          </p:cNvSpPr>
          <p:nvPr/>
        </p:nvSpPr>
        <p:spPr bwMode="auto">
          <a:xfrm>
            <a:off x="4953000" y="3810000"/>
            <a:ext cx="43291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Depreciation and </a:t>
            </a:r>
            <a:r>
              <a:rPr lang="en-US" altLang="ru-RU" sz="1600" b="1" dirty="0" smtClean="0">
                <a:solidFill>
                  <a:srgbClr val="0079C2"/>
                </a:solidFill>
              </a:rPr>
              <a:t>Amortization, </a:t>
            </a:r>
            <a:r>
              <a:rPr lang="en-US" altLang="ru-RU" sz="1600" b="1" dirty="0" err="1" smtClean="0">
                <a:solidFill>
                  <a:srgbClr val="0079C2"/>
                </a:solidFill>
              </a:rPr>
              <a:t>mn</a:t>
            </a:r>
            <a:r>
              <a:rPr lang="en-US" altLang="ru-RU" sz="1600" b="1" dirty="0" smtClean="0">
                <a:solidFill>
                  <a:srgbClr val="0079C2"/>
                </a:solidFill>
              </a:rPr>
              <a:t> RUR</a:t>
            </a:r>
            <a:endParaRPr lang="en-US" altLang="ru-RU" sz="1600" b="1" dirty="0">
              <a:solidFill>
                <a:srgbClr val="0079C2"/>
              </a:solidFill>
            </a:endParaRPr>
          </a:p>
        </p:txBody>
      </p:sp>
      <p:sp>
        <p:nvSpPr>
          <p:cNvPr id="10" name="Rectangle 7"/>
          <p:cNvSpPr>
            <a:spLocks noChangeArrowheads="1"/>
          </p:cNvSpPr>
          <p:nvPr/>
        </p:nvSpPr>
        <p:spPr bwMode="auto">
          <a:xfrm>
            <a:off x="257175" y="1612900"/>
            <a:ext cx="375285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a:solidFill>
                  <a:schemeClr val="tx1"/>
                </a:solidFill>
              </a:rPr>
              <a:t>Other fixed costs reduction was dew, mostly, to considerable reduction in the amount of fines, fees and forfeits for breach of contract terms on core activity.</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Taxes other than income tax decline resulted from decreased property tax expense, on the back of changes in legislation.</a:t>
            </a:r>
          </a:p>
        </p:txBody>
      </p:sp>
      <p:graphicFrame>
        <p:nvGraphicFramePr>
          <p:cNvPr id="11" name="Таблица 20"/>
          <p:cNvGraphicFramePr>
            <a:graphicFrameLocks noGrp="1"/>
          </p:cNvGraphicFramePr>
          <p:nvPr>
            <p:extLst>
              <p:ext uri="{D42A27DB-BD31-4B8C-83A1-F6EECF244321}">
                <p14:modId xmlns:p14="http://schemas.microsoft.com/office/powerpoint/2010/main" val="3675258798"/>
              </p:ext>
            </p:extLst>
          </p:nvPr>
        </p:nvGraphicFramePr>
        <p:xfrm>
          <a:off x="4876800" y="1557338"/>
          <a:ext cx="4191000" cy="2060174"/>
        </p:xfrm>
        <a:graphic>
          <a:graphicData uri="http://schemas.openxmlformats.org/drawingml/2006/table">
            <a:tbl>
              <a:tblPr/>
              <a:tblGrid>
                <a:gridCol w="2053503"/>
                <a:gridCol w="763949"/>
                <a:gridCol w="763949"/>
                <a:gridCol w="609599"/>
              </a:tblGrid>
              <a:tr h="222477">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mn-lt"/>
                          <a:cs typeface="Arial" charset="0"/>
                        </a:rPr>
                        <a:t>2018</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rgbClr val="0079C2"/>
                          </a:solidFill>
                          <a:effectLst/>
                          <a:latin typeface="+mn-lt"/>
                          <a:cs typeface="Arial" charset="0"/>
                        </a:rPr>
                        <a:t>2019</a:t>
                      </a:r>
                      <a:endParaRPr kumimoji="0" lang="ru-RU" sz="11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222330">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8</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824</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9</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375</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2060"/>
                          </a:solidFill>
                          <a:effectLst/>
                          <a:latin typeface="Arial Narrow" panose="020B0606020202030204" pitchFamily="34" charset="0"/>
                        </a:rPr>
                        <a:t>+6</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2</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0722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Maintenance and Repair Expenses</a:t>
                      </a: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4</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305</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3</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920</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8</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9</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870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Fee of the System Operator</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2</a:t>
                      </a:r>
                      <a:r>
                        <a:rPr lang="en-US" sz="1100" b="0" i="0" u="none" strike="noStrike" kern="1200" smtClean="0">
                          <a:solidFill>
                            <a:srgbClr val="002060"/>
                          </a:solidFill>
                          <a:effectLst/>
                          <a:latin typeface="Arial Narrow" panose="020B0606020202030204" pitchFamily="34" charset="0"/>
                          <a:ea typeface="+mn-ea"/>
                          <a:cs typeface="+mn-cs"/>
                        </a:rPr>
                        <a:t>,</a:t>
                      </a:r>
                      <a:r>
                        <a:rPr lang="ru-RU" sz="1100" b="0" i="0" u="none" strike="noStrike" kern="1200" smtClean="0">
                          <a:solidFill>
                            <a:srgbClr val="002060"/>
                          </a:solidFill>
                          <a:effectLst/>
                          <a:latin typeface="Arial Narrow" panose="020B0606020202030204" pitchFamily="34" charset="0"/>
                          <a:ea typeface="+mn-ea"/>
                          <a:cs typeface="+mn-cs"/>
                        </a:rPr>
                        <a:t>048</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2</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160</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2060"/>
                          </a:solidFill>
                          <a:effectLst/>
                          <a:latin typeface="Arial Narrow" panose="020B0606020202030204" pitchFamily="34" charset="0"/>
                        </a:rPr>
                        <a:t>+5</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5</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Market Administration and  Operational Dispatching Management Services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4</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249</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2</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993</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29</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6</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Rent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2</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354</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4</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617</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smtClean="0">
                          <a:solidFill>
                            <a:srgbClr val="002060"/>
                          </a:solidFill>
                          <a:effectLst/>
                          <a:latin typeface="Arial Narrow" panose="020B0606020202030204" pitchFamily="34" charset="0"/>
                        </a:rPr>
                        <a:t>+96</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1</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17</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150</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2060"/>
                          </a:solidFill>
                          <a:effectLst/>
                          <a:latin typeface="Arial Narrow" panose="020B0606020202030204" pitchFamily="34" charset="0"/>
                          <a:ea typeface="+mn-ea"/>
                          <a:cs typeface="+mn-cs"/>
                        </a:rPr>
                        <a:t>11</a:t>
                      </a:r>
                      <a:r>
                        <a:rPr lang="en-US" sz="1100" b="0" i="0" u="none" strike="noStrike" kern="1200" dirty="0" smtClean="0">
                          <a:solidFill>
                            <a:srgbClr val="002060"/>
                          </a:solidFill>
                          <a:effectLst/>
                          <a:latin typeface="Arial Narrow" panose="020B0606020202030204" pitchFamily="34" charset="0"/>
                          <a:ea typeface="+mn-ea"/>
                          <a:cs typeface="+mn-cs"/>
                        </a:rPr>
                        <a:t>,</a:t>
                      </a:r>
                      <a:r>
                        <a:rPr lang="ru-RU" sz="1100" b="0" i="0" u="none" strike="noStrike" kern="1200" dirty="0" smtClean="0">
                          <a:solidFill>
                            <a:srgbClr val="002060"/>
                          </a:solidFill>
                          <a:effectLst/>
                          <a:latin typeface="Arial Narrow" panose="020B0606020202030204" pitchFamily="34" charset="0"/>
                          <a:ea typeface="+mn-ea"/>
                          <a:cs typeface="+mn-cs"/>
                        </a:rPr>
                        <a:t>976</a:t>
                      </a:r>
                      <a:endParaRPr lang="ru-RU" sz="1100" b="0"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30</a:t>
                      </a:r>
                      <a:r>
                        <a:rPr lang="en-US" sz="1100" b="0" i="0" u="none" strike="noStrike" dirty="0" smtClean="0">
                          <a:solidFill>
                            <a:srgbClr val="002060"/>
                          </a:solidFill>
                          <a:effectLst/>
                          <a:latin typeface="Arial Narrow" panose="020B0606020202030204" pitchFamily="34" charset="0"/>
                        </a:rPr>
                        <a:t>.</a:t>
                      </a:r>
                      <a:r>
                        <a:rPr lang="ru-RU" sz="1100" b="0" i="0" u="none" strike="noStrike" dirty="0" smtClean="0">
                          <a:solidFill>
                            <a:srgbClr val="002060"/>
                          </a:solidFill>
                          <a:effectLst/>
                          <a:latin typeface="Arial Narrow" panose="020B0606020202030204" pitchFamily="34" charset="0"/>
                        </a:rPr>
                        <a:t>2</a:t>
                      </a:r>
                      <a:r>
                        <a:rPr lang="ru-RU" sz="1100" b="0"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algn="l" rtl="0" fontAlgn="ct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smtClean="0">
                          <a:solidFill>
                            <a:srgbClr val="002060"/>
                          </a:solidFill>
                          <a:effectLst/>
                          <a:latin typeface="Arial Narrow" panose="020B0606020202030204" pitchFamily="34" charset="0"/>
                          <a:ea typeface="+mn-ea"/>
                          <a:cs typeface="+mn-cs"/>
                        </a:rPr>
                        <a:t>38</a:t>
                      </a:r>
                      <a:r>
                        <a:rPr lang="en-US" sz="1100" b="1" i="0" u="none" strike="noStrike" kern="1200" dirty="0" smtClean="0">
                          <a:solidFill>
                            <a:srgbClr val="002060"/>
                          </a:solidFill>
                          <a:effectLst/>
                          <a:latin typeface="Arial Narrow" panose="020B0606020202030204" pitchFamily="34" charset="0"/>
                          <a:ea typeface="+mn-ea"/>
                          <a:cs typeface="+mn-cs"/>
                        </a:rPr>
                        <a:t>,</a:t>
                      </a:r>
                      <a:r>
                        <a:rPr lang="ru-RU" sz="1100" b="1" i="0" u="none" strike="noStrike" kern="1200" dirty="0" smtClean="0">
                          <a:solidFill>
                            <a:srgbClr val="002060"/>
                          </a:solidFill>
                          <a:effectLst/>
                          <a:latin typeface="Arial Narrow" panose="020B0606020202030204" pitchFamily="34" charset="0"/>
                          <a:ea typeface="+mn-ea"/>
                          <a:cs typeface="+mn-cs"/>
                        </a:rPr>
                        <a:t>930</a:t>
                      </a:r>
                      <a:endParaRPr lang="ru-RU" sz="1100" b="1"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smtClean="0">
                          <a:solidFill>
                            <a:srgbClr val="002060"/>
                          </a:solidFill>
                          <a:effectLst/>
                          <a:latin typeface="Arial Narrow" panose="020B0606020202030204" pitchFamily="34" charset="0"/>
                          <a:ea typeface="+mn-ea"/>
                          <a:cs typeface="+mn-cs"/>
                        </a:rPr>
                        <a:t>35</a:t>
                      </a:r>
                      <a:r>
                        <a:rPr lang="en-US" sz="1100" b="1" i="0" u="none" strike="noStrike" kern="1200" dirty="0" smtClean="0">
                          <a:solidFill>
                            <a:srgbClr val="002060"/>
                          </a:solidFill>
                          <a:effectLst/>
                          <a:latin typeface="Arial Narrow" panose="020B0606020202030204" pitchFamily="34" charset="0"/>
                          <a:ea typeface="+mn-ea"/>
                          <a:cs typeface="+mn-cs"/>
                        </a:rPr>
                        <a:t>,</a:t>
                      </a:r>
                      <a:r>
                        <a:rPr lang="ru-RU" sz="1100" b="1" i="0" u="none" strike="noStrike" kern="1200" dirty="0" smtClean="0">
                          <a:solidFill>
                            <a:srgbClr val="002060"/>
                          </a:solidFill>
                          <a:effectLst/>
                          <a:latin typeface="Arial Narrow" panose="020B0606020202030204" pitchFamily="34" charset="0"/>
                          <a:ea typeface="+mn-ea"/>
                          <a:cs typeface="+mn-cs"/>
                        </a:rPr>
                        <a:t>041</a:t>
                      </a:r>
                      <a:endParaRPr lang="ru-RU" sz="1100" b="1" i="0" u="none" strike="noStrike" kern="1200" dirty="0">
                        <a:solidFill>
                          <a:srgbClr val="002060"/>
                        </a:solidFill>
                        <a:effectLst/>
                        <a:latin typeface="Arial Narrow" panose="020B0606020202030204" pitchFamily="34" charset="0"/>
                        <a:ea typeface="+mn-ea"/>
                        <a:cs typeface="+mn-cs"/>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rgbClr val="002060"/>
                          </a:solidFill>
                          <a:effectLst/>
                          <a:latin typeface="Arial Narrow" panose="020B0606020202030204" pitchFamily="34" charset="0"/>
                        </a:rPr>
                        <a:t>-</a:t>
                      </a:r>
                      <a:r>
                        <a:rPr lang="ru-RU" sz="1100" b="1" i="0" u="none" strike="noStrike" dirty="0" smtClean="0">
                          <a:solidFill>
                            <a:srgbClr val="002060"/>
                          </a:solidFill>
                          <a:effectLst/>
                          <a:latin typeface="Arial Narrow" panose="020B0606020202030204" pitchFamily="34" charset="0"/>
                        </a:rPr>
                        <a:t>10</a:t>
                      </a:r>
                      <a:r>
                        <a:rPr lang="en-US" sz="1100" b="1" i="0" u="none" strike="noStrike" dirty="0" smtClean="0">
                          <a:solidFill>
                            <a:srgbClr val="002060"/>
                          </a:solidFill>
                          <a:effectLst/>
                          <a:latin typeface="Arial Narrow" panose="020B0606020202030204" pitchFamily="34" charset="0"/>
                        </a:rPr>
                        <a:t>.</a:t>
                      </a:r>
                      <a:r>
                        <a:rPr lang="ru-RU" sz="1100" b="1" i="0" u="none" strike="noStrike" dirty="0" smtClean="0">
                          <a:solidFill>
                            <a:srgbClr val="002060"/>
                          </a:solidFill>
                          <a:effectLst/>
                          <a:latin typeface="Arial Narrow" panose="020B0606020202030204" pitchFamily="34" charset="0"/>
                        </a:rPr>
                        <a:t>0</a:t>
                      </a:r>
                      <a:r>
                        <a:rPr lang="ru-RU" sz="1100" b="1" i="0" u="none" strike="noStrike" dirty="0">
                          <a:solidFill>
                            <a:srgbClr val="002060"/>
                          </a:solidFill>
                          <a:effectLst/>
                          <a:latin typeface="Arial Narrow" panose="020B0606020202030204" pitchFamily="34"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Straight Arrow Connector 13"/>
          <p:cNvCxnSpPr/>
          <p:nvPr/>
        </p:nvCxnSpPr>
        <p:spPr>
          <a:xfrm>
            <a:off x="2133600" y="4773613"/>
            <a:ext cx="1295400" cy="841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6370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smtClean="0">
                <a:solidFill>
                  <a:srgbClr val="0079C2"/>
                </a:solidFill>
              </a:rPr>
              <a:t>-</a:t>
            </a:r>
            <a:r>
              <a:rPr lang="ru-RU" sz="1050" spc="-30" dirty="0" smtClean="0">
                <a:solidFill>
                  <a:srgbClr val="0079C2"/>
                </a:solidFill>
              </a:rPr>
              <a:t>10</a:t>
            </a:r>
            <a:r>
              <a:rPr lang="en-US" sz="1050" spc="-30" dirty="0" smtClean="0">
                <a:solidFill>
                  <a:srgbClr val="0079C2"/>
                </a:solidFill>
              </a:rPr>
              <a:t>.</a:t>
            </a:r>
            <a:r>
              <a:rPr lang="ru-RU" sz="1050" spc="-30" dirty="0" smtClean="0">
                <a:solidFill>
                  <a:srgbClr val="0079C2"/>
                </a:solidFill>
              </a:rPr>
              <a:t>0%</a:t>
            </a:r>
            <a:endParaRPr lang="ru-RU" sz="1050" spc="-30" dirty="0">
              <a:solidFill>
                <a:srgbClr val="0079C2"/>
              </a:solidFill>
            </a:endParaRPr>
          </a:p>
        </p:txBody>
      </p:sp>
      <p:cxnSp>
        <p:nvCxnSpPr>
          <p:cNvPr id="14" name="Straight Arrow Connector 16"/>
          <p:cNvCxnSpPr/>
          <p:nvPr/>
        </p:nvCxnSpPr>
        <p:spPr>
          <a:xfrm flipV="1">
            <a:off x="6655787" y="4504038"/>
            <a:ext cx="999224" cy="73485"/>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5" name="Oval 17"/>
          <p:cNvSpPr/>
          <p:nvPr/>
        </p:nvSpPr>
        <p:spPr>
          <a:xfrm>
            <a:off x="6930080" y="438080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30" dirty="0" smtClean="0">
                <a:solidFill>
                  <a:srgbClr val="0079C2"/>
                </a:solidFill>
              </a:rPr>
              <a:t>+3</a:t>
            </a:r>
            <a:r>
              <a:rPr lang="en-US" sz="1050" spc="-30" dirty="0" smtClean="0">
                <a:solidFill>
                  <a:srgbClr val="0079C2"/>
                </a:solidFill>
              </a:rPr>
              <a:t>.</a:t>
            </a:r>
            <a:r>
              <a:rPr lang="ru-RU" sz="1050" spc="-30" dirty="0" smtClean="0">
                <a:solidFill>
                  <a:srgbClr val="0079C2"/>
                </a:solidFill>
              </a:rPr>
              <a:t>0%</a:t>
            </a:r>
            <a:endParaRPr lang="ru-RU" sz="1050" spc="-30" dirty="0">
              <a:solidFill>
                <a:srgbClr val="0079C2"/>
              </a:solidFill>
            </a:endParaRPr>
          </a:p>
        </p:txBody>
      </p:sp>
      <p:pic>
        <p:nvPicPr>
          <p:cNvPr id="3" name="Рисунок 2"/>
          <p:cNvPicPr>
            <a:picLocks noChangeAspect="1"/>
          </p:cNvPicPr>
          <p:nvPr/>
        </p:nvPicPr>
        <p:blipFill>
          <a:blip r:embed="rId3"/>
          <a:stretch>
            <a:fillRect/>
          </a:stretch>
        </p:blipFill>
        <p:spPr>
          <a:xfrm>
            <a:off x="852488" y="4563368"/>
            <a:ext cx="3886200" cy="1740408"/>
          </a:xfrm>
          <a:prstGeom prst="rect">
            <a:avLst/>
          </a:prstGeom>
        </p:spPr>
      </p:pic>
    </p:spTree>
    <p:extLst>
      <p:ext uri="{BB962C8B-B14F-4D97-AF65-F5344CB8AC3E}">
        <p14:creationId xmlns:p14="http://schemas.microsoft.com/office/powerpoint/2010/main" val="2077455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5" name="Text Box 103"/>
          <p:cNvSpPr txBox="1">
            <a:spLocks noChangeArrowheads="1"/>
          </p:cNvSpPr>
          <p:nvPr/>
        </p:nvSpPr>
        <p:spPr bwMode="auto">
          <a:xfrm>
            <a:off x="4191000" y="1354138"/>
            <a:ext cx="23890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en-US" altLang="ru-RU" sz="1600" b="1" dirty="0" smtClean="0">
                <a:solidFill>
                  <a:srgbClr val="0079C2"/>
                </a:solidFill>
              </a:rPr>
              <a:t>2019FY,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EBITDA, mn RUR</a:t>
            </a:r>
          </a:p>
        </p:txBody>
      </p:sp>
      <p:cxnSp>
        <p:nvCxnSpPr>
          <p:cNvPr id="8" name="Straight Arrow Connector 6"/>
          <p:cNvCxnSpPr/>
          <p:nvPr/>
        </p:nvCxnSpPr>
        <p:spPr>
          <a:xfrm flipV="1">
            <a:off x="1295400" y="2620963"/>
            <a:ext cx="990600" cy="3508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577975" y="25606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+15</a:t>
            </a:r>
            <a:r>
              <a:rPr lang="en-US" sz="1050" spc="-10" dirty="0" smtClean="0">
                <a:solidFill>
                  <a:srgbClr val="0079C2"/>
                </a:solidFill>
              </a:rPr>
              <a:t>.</a:t>
            </a:r>
            <a:r>
              <a:rPr lang="ru-RU" sz="1050" spc="-10" dirty="0" smtClean="0">
                <a:solidFill>
                  <a:srgbClr val="0079C2"/>
                </a:solidFill>
              </a:rPr>
              <a:t>3%</a:t>
            </a:r>
            <a:endParaRPr lang="ru-RU" sz="1050" spc="-10" dirty="0">
              <a:solidFill>
                <a:srgbClr val="0079C2"/>
              </a:solidFill>
            </a:endParaRPr>
          </a:p>
        </p:txBody>
      </p:sp>
      <p:pic>
        <p:nvPicPr>
          <p:cNvPr id="2" name="Рисунок 1"/>
          <p:cNvPicPr>
            <a:picLocks noChangeAspect="1"/>
          </p:cNvPicPr>
          <p:nvPr/>
        </p:nvPicPr>
        <p:blipFill>
          <a:blip r:embed="rId2"/>
          <a:stretch>
            <a:fillRect/>
          </a:stretch>
        </p:blipFill>
        <p:spPr>
          <a:xfrm>
            <a:off x="104394" y="2481237"/>
            <a:ext cx="3372612" cy="2834640"/>
          </a:xfrm>
          <a:prstGeom prst="rect">
            <a:avLst/>
          </a:prstGeom>
        </p:spPr>
      </p:pic>
      <p:pic>
        <p:nvPicPr>
          <p:cNvPr id="3" name="Рисунок 2"/>
          <p:cNvPicPr>
            <a:picLocks noChangeAspect="1"/>
          </p:cNvPicPr>
          <p:nvPr/>
        </p:nvPicPr>
        <p:blipFill>
          <a:blip r:embed="rId3"/>
          <a:stretch>
            <a:fillRect/>
          </a:stretch>
        </p:blipFill>
        <p:spPr>
          <a:xfrm>
            <a:off x="3950463" y="2247529"/>
            <a:ext cx="4971288" cy="3450336"/>
          </a:xfrm>
          <a:prstGeom prst="rect">
            <a:avLst/>
          </a:prstGeom>
        </p:spPr>
      </p:pic>
    </p:spTree>
    <p:extLst>
      <p:ext uri="{BB962C8B-B14F-4D97-AF65-F5344CB8AC3E}">
        <p14:creationId xmlns:p14="http://schemas.microsoft.com/office/powerpoint/2010/main" val="75218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a:t>
            </a:r>
            <a:r>
              <a:rPr lang="en-US" altLang="ru-RU" sz="1600" b="1" dirty="0" smtClean="0">
                <a:solidFill>
                  <a:srgbClr val="0079C2"/>
                </a:solidFill>
              </a:rPr>
              <a:t>December 31, </a:t>
            </a:r>
            <a:r>
              <a:rPr lang="en-US" altLang="ru-RU" sz="1600" b="1" dirty="0">
                <a:solidFill>
                  <a:srgbClr val="0079C2"/>
                </a:solidFill>
              </a:rPr>
              <a:t>2019,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flipV="1">
            <a:off x="1161535" y="2496882"/>
            <a:ext cx="737115" cy="127256"/>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316038" y="23828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+11.8%</a:t>
            </a:r>
            <a:endParaRPr lang="ru-RU" sz="1050" spc="-10" dirty="0">
              <a:solidFill>
                <a:srgbClr val="0079C2"/>
              </a:solidFill>
            </a:endParaRP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p:nvPr/>
        </p:nvCxnSpPr>
        <p:spPr>
          <a:xfrm flipV="1">
            <a:off x="7048500" y="2359025"/>
            <a:ext cx="877888" cy="2014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50</a:t>
            </a:r>
            <a:endParaRPr lang="ru-RU" sz="1050" spc="-10" dirty="0">
              <a:solidFill>
                <a:srgbClr val="0079C2"/>
              </a:solidFill>
            </a:endParaRPr>
          </a:p>
        </p:txBody>
      </p:sp>
      <p:sp>
        <p:nvSpPr>
          <p:cNvPr id="14" name="Oval 7"/>
          <p:cNvSpPr/>
          <p:nvPr/>
        </p:nvSpPr>
        <p:spPr>
          <a:xfrm>
            <a:off x="7926388" y="2259013"/>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1.68</a:t>
            </a:r>
            <a:endParaRPr lang="ru-RU" sz="1050" spc="-10" dirty="0">
              <a:solidFill>
                <a:srgbClr val="0079C2"/>
              </a:solidFill>
            </a:endParaRPr>
          </a:p>
        </p:txBody>
      </p:sp>
      <p:sp>
        <p:nvSpPr>
          <p:cNvPr id="15" name="Text Box 103"/>
          <p:cNvSpPr txBox="1">
            <a:spLocks noChangeArrowheads="1"/>
          </p:cNvSpPr>
          <p:nvPr/>
        </p:nvSpPr>
        <p:spPr bwMode="auto">
          <a:xfrm>
            <a:off x="6919913" y="1974481"/>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chemeClr val="tx1"/>
                </a:solidFill>
              </a:rPr>
              <a:t>Net Debt</a:t>
            </a:r>
            <a:r>
              <a:rPr lang="ru-RU" altLang="ru-RU" sz="1200" dirty="0">
                <a:solidFill>
                  <a:schemeClr val="tx1"/>
                </a:solidFill>
              </a:rPr>
              <a:t>/</a:t>
            </a:r>
            <a:r>
              <a:rPr lang="en-US" altLang="ru-RU" sz="1200" dirty="0">
                <a:solidFill>
                  <a:schemeClr val="tx1"/>
                </a:solidFill>
              </a:rPr>
              <a:t> EBITDA</a:t>
            </a:r>
            <a:endParaRPr lang="ru-RU" altLang="ru-RU" sz="1200" baseline="30000" dirty="0">
              <a:solidFill>
                <a:schemeClr val="tx1"/>
              </a:solidFill>
            </a:endParaRPr>
          </a:p>
        </p:txBody>
      </p:sp>
      <p:pic>
        <p:nvPicPr>
          <p:cNvPr id="3" name="Рисунок 2"/>
          <p:cNvPicPr>
            <a:picLocks noChangeAspect="1"/>
          </p:cNvPicPr>
          <p:nvPr/>
        </p:nvPicPr>
        <p:blipFill>
          <a:blip r:embed="rId2"/>
          <a:stretch>
            <a:fillRect/>
          </a:stretch>
        </p:blipFill>
        <p:spPr>
          <a:xfrm>
            <a:off x="146050" y="2420618"/>
            <a:ext cx="2804160" cy="3092196"/>
          </a:xfrm>
          <a:prstGeom prst="rect">
            <a:avLst/>
          </a:prstGeom>
        </p:spPr>
      </p:pic>
      <p:pic>
        <p:nvPicPr>
          <p:cNvPr id="19" name="Рисунок 18"/>
          <p:cNvPicPr>
            <a:picLocks noChangeAspect="1"/>
          </p:cNvPicPr>
          <p:nvPr/>
        </p:nvPicPr>
        <p:blipFill>
          <a:blip r:embed="rId3"/>
          <a:stretch>
            <a:fillRect/>
          </a:stretch>
        </p:blipFill>
        <p:spPr>
          <a:xfrm>
            <a:off x="3122517" y="2034798"/>
            <a:ext cx="2875788" cy="3093720"/>
          </a:xfrm>
          <a:prstGeom prst="rect">
            <a:avLst/>
          </a:prstGeom>
        </p:spPr>
      </p:pic>
      <p:pic>
        <p:nvPicPr>
          <p:cNvPr id="21" name="Рисунок 20"/>
          <p:cNvPicPr>
            <a:picLocks noChangeAspect="1"/>
          </p:cNvPicPr>
          <p:nvPr/>
        </p:nvPicPr>
        <p:blipFill>
          <a:blip r:embed="rId4"/>
          <a:stretch>
            <a:fillRect/>
          </a:stretch>
        </p:blipFill>
        <p:spPr>
          <a:xfrm>
            <a:off x="6128259" y="2158631"/>
            <a:ext cx="2793492" cy="3133344"/>
          </a:xfrm>
          <a:prstGeom prst="rect">
            <a:avLst/>
          </a:prstGeom>
        </p:spPr>
      </p:pic>
    </p:spTree>
    <p:extLst>
      <p:ext uri="{BB962C8B-B14F-4D97-AF65-F5344CB8AC3E}">
        <p14:creationId xmlns:p14="http://schemas.microsoft.com/office/powerpoint/2010/main" val="3739104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2019FY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2988</TotalTime>
  <Words>1083</Words>
  <Application>Microsoft Office PowerPoint</Application>
  <PresentationFormat>Экран (4:3)</PresentationFormat>
  <Paragraphs>199</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8</vt:i4>
      </vt:variant>
      <vt:variant>
        <vt:lpstr>Заголовки слайдов</vt:lpstr>
      </vt:variant>
      <vt:variant>
        <vt:i4>9</vt:i4>
      </vt:variant>
    </vt:vector>
  </HeadingPairs>
  <TitlesOfParts>
    <vt:vector size="22" baseType="lpstr">
      <vt:lpstr>Arial</vt:lpstr>
      <vt:lpstr>Arial Narrow</vt:lpstr>
      <vt:lpstr>Calibri</vt:lpstr>
      <vt:lpstr>Symbol</vt:lpstr>
      <vt:lpstr>Times New Roman</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Гризель Наталья Олеговна</cp:lastModifiedBy>
  <cp:revision>161</cp:revision>
  <cp:lastPrinted>2020-03-06T12:27:47Z</cp:lastPrinted>
  <dcterms:created xsi:type="dcterms:W3CDTF">2009-07-15T11:37:47Z</dcterms:created>
  <dcterms:modified xsi:type="dcterms:W3CDTF">2020-03-06T13:49:27Z</dcterms:modified>
</cp:coreProperties>
</file>