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5" r:id="rId1"/>
    <p:sldMasterId id="2147483769" r:id="rId2"/>
    <p:sldMasterId id="2147483658" r:id="rId3"/>
    <p:sldMasterId id="2147483759" r:id="rId4"/>
    <p:sldMasterId id="2147483762" r:id="rId5"/>
    <p:sldMasterId id="2147483661" r:id="rId6"/>
    <p:sldMasterId id="2147483662" r:id="rId7"/>
    <p:sldMasterId id="2147483743" r:id="rId8"/>
  </p:sldMasterIdLst>
  <p:notesMasterIdLst>
    <p:notesMasterId r:id="rId18"/>
  </p:notesMasterIdLst>
  <p:handoutMasterIdLst>
    <p:handoutMasterId r:id="rId19"/>
  </p:handoutMasterIdLst>
  <p:sldIdLst>
    <p:sldId id="256" r:id="rId9"/>
    <p:sldId id="257" r:id="rId10"/>
    <p:sldId id="272" r:id="rId11"/>
    <p:sldId id="273" r:id="rId12"/>
    <p:sldId id="274" r:id="rId13"/>
    <p:sldId id="275" r:id="rId14"/>
    <p:sldId id="276" r:id="rId15"/>
    <p:sldId id="277" r:id="rId16"/>
    <p:sldId id="271" r:id="rId17"/>
  </p:sldIdLst>
  <p:sldSz cx="9144000" cy="6858000" type="screen4x3"/>
  <p:notesSz cx="7099300" cy="10234613"/>
  <p:defaultTextStyle>
    <a:defPPr>
      <a:defRPr lang="ru-RU"/>
    </a:defPPr>
    <a:lvl1pPr algn="l" rtl="0" fontAlgn="base">
      <a:spcBef>
        <a:spcPct val="0"/>
      </a:spcBef>
      <a:spcAft>
        <a:spcPct val="0"/>
      </a:spcAft>
      <a:defRPr sz="1700" kern="1200">
        <a:solidFill>
          <a:schemeClr val="bg1"/>
        </a:solidFill>
        <a:latin typeface="Arial Narrow" pitchFamily="34" charset="0"/>
        <a:ea typeface="+mn-ea"/>
        <a:cs typeface="+mn-cs"/>
      </a:defRPr>
    </a:lvl1pPr>
    <a:lvl2pPr marL="457200" algn="l" rtl="0" fontAlgn="base">
      <a:spcBef>
        <a:spcPct val="0"/>
      </a:spcBef>
      <a:spcAft>
        <a:spcPct val="0"/>
      </a:spcAft>
      <a:defRPr sz="1700" kern="1200">
        <a:solidFill>
          <a:schemeClr val="bg1"/>
        </a:solidFill>
        <a:latin typeface="Arial Narrow" pitchFamily="34" charset="0"/>
        <a:ea typeface="+mn-ea"/>
        <a:cs typeface="+mn-cs"/>
      </a:defRPr>
    </a:lvl2pPr>
    <a:lvl3pPr marL="914400" algn="l" rtl="0" fontAlgn="base">
      <a:spcBef>
        <a:spcPct val="0"/>
      </a:spcBef>
      <a:spcAft>
        <a:spcPct val="0"/>
      </a:spcAft>
      <a:defRPr sz="1700" kern="1200">
        <a:solidFill>
          <a:schemeClr val="bg1"/>
        </a:solidFill>
        <a:latin typeface="Arial Narrow" pitchFamily="34" charset="0"/>
        <a:ea typeface="+mn-ea"/>
        <a:cs typeface="+mn-cs"/>
      </a:defRPr>
    </a:lvl3pPr>
    <a:lvl4pPr marL="1371600" algn="l" rtl="0" fontAlgn="base">
      <a:spcBef>
        <a:spcPct val="0"/>
      </a:spcBef>
      <a:spcAft>
        <a:spcPct val="0"/>
      </a:spcAft>
      <a:defRPr sz="1700" kern="1200">
        <a:solidFill>
          <a:schemeClr val="bg1"/>
        </a:solidFill>
        <a:latin typeface="Arial Narrow" pitchFamily="34" charset="0"/>
        <a:ea typeface="+mn-ea"/>
        <a:cs typeface="+mn-cs"/>
      </a:defRPr>
    </a:lvl4pPr>
    <a:lvl5pPr marL="1828800" algn="l" rtl="0" fontAlgn="base">
      <a:spcBef>
        <a:spcPct val="0"/>
      </a:spcBef>
      <a:spcAft>
        <a:spcPct val="0"/>
      </a:spcAft>
      <a:defRPr sz="1700" kern="1200">
        <a:solidFill>
          <a:schemeClr val="bg1"/>
        </a:solidFill>
        <a:latin typeface="Arial Narrow" pitchFamily="34" charset="0"/>
        <a:ea typeface="+mn-ea"/>
        <a:cs typeface="+mn-cs"/>
      </a:defRPr>
    </a:lvl5pPr>
    <a:lvl6pPr marL="2286000" algn="l" defTabSz="914400" rtl="0" eaLnBrk="1" latinLnBrk="0" hangingPunct="1">
      <a:defRPr sz="1700" kern="1200">
        <a:solidFill>
          <a:schemeClr val="bg1"/>
        </a:solidFill>
        <a:latin typeface="Arial Narrow" pitchFamily="34" charset="0"/>
        <a:ea typeface="+mn-ea"/>
        <a:cs typeface="+mn-cs"/>
      </a:defRPr>
    </a:lvl6pPr>
    <a:lvl7pPr marL="2743200" algn="l" defTabSz="914400" rtl="0" eaLnBrk="1" latinLnBrk="0" hangingPunct="1">
      <a:defRPr sz="1700" kern="1200">
        <a:solidFill>
          <a:schemeClr val="bg1"/>
        </a:solidFill>
        <a:latin typeface="Arial Narrow" pitchFamily="34" charset="0"/>
        <a:ea typeface="+mn-ea"/>
        <a:cs typeface="+mn-cs"/>
      </a:defRPr>
    </a:lvl7pPr>
    <a:lvl8pPr marL="3200400" algn="l" defTabSz="914400" rtl="0" eaLnBrk="1" latinLnBrk="0" hangingPunct="1">
      <a:defRPr sz="1700" kern="1200">
        <a:solidFill>
          <a:schemeClr val="bg1"/>
        </a:solidFill>
        <a:latin typeface="Arial Narrow" pitchFamily="34" charset="0"/>
        <a:ea typeface="+mn-ea"/>
        <a:cs typeface="+mn-cs"/>
      </a:defRPr>
    </a:lvl8pPr>
    <a:lvl9pPr marL="3657600" algn="l" defTabSz="914400" rtl="0" eaLnBrk="1" latinLnBrk="0" hangingPunct="1">
      <a:defRPr sz="1700" kern="1200">
        <a:solidFill>
          <a:schemeClr val="bg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893">
          <p15:clr>
            <a:srgbClr val="A4A3A4"/>
          </p15:clr>
        </p15:guide>
        <p15:guide id="2" orient="horz" pos="3884">
          <p15:clr>
            <a:srgbClr val="A4A3A4"/>
          </p15:clr>
        </p15:guide>
        <p15:guide id="3" orient="horz" pos="825">
          <p15:clr>
            <a:srgbClr val="A4A3A4"/>
          </p15:clr>
        </p15:guide>
        <p15:guide id="4" orient="horz" pos="591">
          <p15:clr>
            <a:srgbClr val="A4A3A4"/>
          </p15:clr>
        </p15:guide>
        <p15:guide id="5" orient="horz" pos="1752">
          <p15:clr>
            <a:srgbClr val="A4A3A4"/>
          </p15:clr>
        </p15:guide>
        <p15:guide id="6" orient="horz" pos="2818">
          <p15:clr>
            <a:srgbClr val="A4A3A4"/>
          </p15:clr>
        </p15:guide>
        <p15:guide id="7" orient="horz" pos="2959">
          <p15:clr>
            <a:srgbClr val="A4A3A4"/>
          </p15:clr>
        </p15:guide>
        <p15:guide id="8" orient="horz" pos="1612">
          <p15:clr>
            <a:srgbClr val="A4A3A4"/>
          </p15:clr>
        </p15:guide>
        <p15:guide id="9" pos="141">
          <p15:clr>
            <a:srgbClr val="A4A3A4"/>
          </p15:clr>
        </p15:guide>
        <p15:guide id="10" pos="3747">
          <p15:clr>
            <a:srgbClr val="A4A3A4"/>
          </p15:clr>
        </p15:guide>
        <p15:guide id="11" pos="5620">
          <p15:clr>
            <a:srgbClr val="A4A3A4"/>
          </p15:clr>
        </p15:guide>
        <p15:guide id="12" pos="1873">
          <p15:clr>
            <a:srgbClr val="A4A3A4"/>
          </p15:clr>
        </p15:guide>
        <p15:guide id="13" pos="2014">
          <p15:clr>
            <a:srgbClr val="A4A3A4"/>
          </p15:clr>
        </p15:guide>
        <p15:guide id="14" pos="3885">
          <p15:clr>
            <a:srgbClr val="A4A3A4"/>
          </p15:clr>
        </p15:guide>
        <p15:guide id="15" pos="1180">
          <p15:clr>
            <a:srgbClr val="A4A3A4"/>
          </p15:clr>
        </p15:guide>
        <p15:guide id="16" pos="89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C2"/>
    <a:srgbClr val="003366"/>
    <a:srgbClr val="0066CC"/>
    <a:srgbClr val="0033CC"/>
    <a:srgbClr val="0000FF"/>
    <a:srgbClr val="3366FF"/>
    <a:srgbClr val="0099FF"/>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14" autoAdjust="0"/>
    <p:restoredTop sz="94660"/>
  </p:normalViewPr>
  <p:slideViewPr>
    <p:cSldViewPr snapToGrid="0" showGuides="1">
      <p:cViewPr varScale="1">
        <p:scale>
          <a:sx n="124" d="100"/>
          <a:sy n="124" d="100"/>
        </p:scale>
        <p:origin x="1944" y="77"/>
      </p:cViewPr>
      <p:guideLst>
        <p:guide orient="horz" pos="1893"/>
        <p:guide orient="horz" pos="3884"/>
        <p:guide orient="horz" pos="825"/>
        <p:guide orient="horz" pos="591"/>
        <p:guide orient="horz" pos="1752"/>
        <p:guide orient="horz" pos="2818"/>
        <p:guide orient="horz" pos="2959"/>
        <p:guide orient="horz" pos="1612"/>
        <p:guide pos="141"/>
        <p:guide pos="3747"/>
        <p:guide pos="5620"/>
        <p:guide pos="1873"/>
        <p:guide pos="2014"/>
        <p:guide pos="3885"/>
        <p:guide pos="1180"/>
        <p:guide pos="89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3" d="100"/>
          <a:sy n="73" d="100"/>
        </p:scale>
        <p:origin x="-3318" y="-108"/>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algn="r" defTabSz="936625">
              <a:defRPr sz="1200">
                <a:solidFill>
                  <a:schemeClr val="tx1"/>
                </a:solidFill>
                <a:latin typeface="Arial" charset="0"/>
              </a:defRPr>
            </a:lvl1pPr>
          </a:lstStyle>
          <a:p>
            <a:endParaRPr lang="ru-RU"/>
          </a:p>
        </p:txBody>
      </p:sp>
      <p:sp>
        <p:nvSpPr>
          <p:cNvPr id="14029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algn="r" defTabSz="936625">
              <a:defRPr sz="1200">
                <a:solidFill>
                  <a:schemeClr val="tx1"/>
                </a:solidFill>
                <a:latin typeface="Arial" charset="0"/>
              </a:defRPr>
            </a:lvl1pPr>
          </a:lstStyle>
          <a:p>
            <a:fld id="{EF9B2FAC-2503-48F8-B071-04E7FA1ED430}" type="slidenum">
              <a:rPr lang="ru-RU"/>
              <a:pPr/>
              <a:t>‹#›</a:t>
            </a:fld>
            <a:endParaRPr lang="ru-RU"/>
          </a:p>
        </p:txBody>
      </p:sp>
    </p:spTree>
    <p:extLst>
      <p:ext uri="{BB962C8B-B14F-4D97-AF65-F5344CB8AC3E}">
        <p14:creationId xmlns:p14="http://schemas.microsoft.com/office/powerpoint/2010/main" val="177219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algn="r" defTabSz="990600">
              <a:defRPr sz="1300">
                <a:solidFill>
                  <a:schemeClr val="tx1"/>
                </a:solidFill>
                <a:latin typeface="Arial" charset="0"/>
              </a:defRPr>
            </a:lvl1pPr>
          </a:lstStyle>
          <a:p>
            <a:endParaRPr lang="ru-RU"/>
          </a:p>
        </p:txBody>
      </p:sp>
      <p:sp>
        <p:nvSpPr>
          <p:cNvPr id="307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07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algn="r" defTabSz="990600">
              <a:defRPr sz="1300">
                <a:solidFill>
                  <a:schemeClr val="tx1"/>
                </a:solidFill>
                <a:latin typeface="Arial" charset="0"/>
              </a:defRPr>
            </a:lvl1pPr>
          </a:lstStyle>
          <a:p>
            <a:fld id="{A7F4F542-0CF8-4D46-9C15-E25CCB08C5CA}" type="slidenum">
              <a:rPr lang="ru-RU"/>
              <a:pPr/>
              <a:t>‹#›</a:t>
            </a:fld>
            <a:endParaRPr lang="ru-RU"/>
          </a:p>
        </p:txBody>
      </p:sp>
    </p:spTree>
    <p:extLst>
      <p:ext uri="{BB962C8B-B14F-4D97-AF65-F5344CB8AC3E}">
        <p14:creationId xmlns:p14="http://schemas.microsoft.com/office/powerpoint/2010/main" val="6111887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p:spPr>
        <p:txBody>
          <a:bodyPr/>
          <a:lstStyle/>
          <a:p>
            <a:r>
              <a:rPr lang="ru-RU" dirty="0" smtClean="0"/>
              <a:t>Образец заголовка</a:t>
            </a:r>
            <a:endParaRPr lang="ru-RU" dirty="0"/>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6" name="Содержимое 2"/>
          <p:cNvSpPr>
            <a:spLocks noGrp="1"/>
          </p:cNvSpPr>
          <p:nvPr>
            <p:ph idx="1"/>
          </p:nvPr>
        </p:nvSpPr>
        <p:spPr>
          <a:xfrm>
            <a:off x="223838" y="1222373"/>
            <a:ext cx="8707437" cy="4943477"/>
          </a:xfrm>
          <a:prstGeom prst="rect">
            <a:avLst/>
          </a:prstGeom>
        </p:spPr>
        <p:txBody>
          <a:bodyPr lIns="0" tIns="0" rIns="0" bIns="0"/>
          <a:lstStyle/>
          <a:p>
            <a:pPr lvl="0"/>
            <a:r>
              <a:rPr lang="ru-RU" dirty="0" smtClean="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7"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6" name="Содержимое 2"/>
          <p:cNvSpPr>
            <a:spLocks noGrp="1"/>
          </p:cNvSpPr>
          <p:nvPr>
            <p:ph idx="12"/>
          </p:nvPr>
        </p:nvSpPr>
        <p:spPr>
          <a:xfrm>
            <a:off x="1873251" y="2917514"/>
            <a:ext cx="7048500" cy="3248335"/>
          </a:xfrm>
        </p:spPr>
        <p:txBody>
          <a:bodyPr/>
          <a:lstStyle>
            <a:lvl1pPr>
              <a:defRPr>
                <a:solidFill>
                  <a:schemeClr val="bg1"/>
                </a:solidFill>
              </a:defRPr>
            </a:lvl1pPr>
          </a:lstStyle>
          <a:p>
            <a:pPr lvl="0"/>
            <a:r>
              <a:rPr lang="ru-RU" dirty="0" smtClean="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6" name="Содержимое 2"/>
          <p:cNvSpPr>
            <a:spLocks noGrp="1"/>
          </p:cNvSpPr>
          <p:nvPr>
            <p:ph idx="12"/>
          </p:nvPr>
        </p:nvSpPr>
        <p:spPr>
          <a:xfrm>
            <a:off x="223838" y="2916044"/>
            <a:ext cx="8697912" cy="3249806"/>
          </a:xfrm>
        </p:spPr>
        <p:txBody>
          <a:bodyPr/>
          <a:lstStyle>
            <a:lvl1pPr>
              <a:defRPr>
                <a:solidFill>
                  <a:schemeClr val="bg1"/>
                </a:solidFill>
              </a:defRPr>
            </a:lvl1pPr>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941924"/>
          </a:xfrm>
        </p:spPr>
        <p:txBody>
          <a:bodyPr/>
          <a:lstStyle>
            <a:lvl1pPr>
              <a:defRPr b="0"/>
            </a:lvl1pPr>
          </a:lstStyle>
          <a:p>
            <a:pPr lvl="0"/>
            <a:r>
              <a:rPr lang="ru-RU" dirty="0" smtClean="0"/>
              <a:t>Образец текста</a:t>
            </a:r>
          </a:p>
        </p:txBody>
      </p:sp>
      <p:sp>
        <p:nvSpPr>
          <p:cNvPr id="10"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941924"/>
          </a:xfrm>
        </p:spPr>
        <p:txBody>
          <a:bodyPr/>
          <a:lstStyle/>
          <a:p>
            <a:pPr lvl="0"/>
            <a:r>
              <a:rPr lang="ru-RU" dirty="0" smtClean="0"/>
              <a:t>Образец текста</a:t>
            </a:r>
          </a:p>
        </p:txBody>
      </p:sp>
      <p:sp>
        <p:nvSpPr>
          <p:cNvPr id="6" name="Содержимое 2"/>
          <p:cNvSpPr>
            <a:spLocks noGrp="1"/>
          </p:cNvSpPr>
          <p:nvPr>
            <p:ph idx="12"/>
          </p:nvPr>
        </p:nvSpPr>
        <p:spPr>
          <a:xfrm>
            <a:off x="223838" y="2300400"/>
            <a:ext cx="8697912" cy="3865450"/>
          </a:xfrm>
        </p:spPr>
        <p:txBody>
          <a:bodyPr/>
          <a:lstStyle>
            <a:lvl1pPr>
              <a:defRPr>
                <a:solidFill>
                  <a:schemeClr val="bg1"/>
                </a:solidFill>
              </a:defRPr>
            </a:lvl1pPr>
          </a:lstStyle>
          <a:p>
            <a:pPr lvl="0"/>
            <a:r>
              <a:rPr lang="ru-RU" dirty="0" smtClean="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1189037" cy="4999037"/>
          </a:xfrm>
        </p:spPr>
        <p:txBody>
          <a:bodyPr/>
          <a:lstStyle>
            <a:lvl1pPr>
              <a:defRPr b="0"/>
            </a:lvl1pPr>
          </a:lstStyle>
          <a:p>
            <a:pPr lvl="0"/>
            <a:r>
              <a:rPr lang="ru-RU" dirty="0" smtClean="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0"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1189037" cy="4999037"/>
          </a:xfrm>
        </p:spPr>
        <p:txBody>
          <a:bodyPr/>
          <a:lstStyle/>
          <a:p>
            <a:pPr lvl="0"/>
            <a:r>
              <a:rPr lang="ru-RU" dirty="0" smtClean="0"/>
              <a:t>Образец текста</a:t>
            </a:r>
          </a:p>
        </p:txBody>
      </p:sp>
      <p:sp>
        <p:nvSpPr>
          <p:cNvPr id="6" name="Содержимое 2"/>
          <p:cNvSpPr>
            <a:spLocks noGrp="1"/>
          </p:cNvSpPr>
          <p:nvPr>
            <p:ph idx="12" hasCustomPrompt="1"/>
          </p:nvPr>
        </p:nvSpPr>
        <p:spPr>
          <a:xfrm>
            <a:off x="1873251" y="1216660"/>
            <a:ext cx="7048500" cy="4999037"/>
          </a:xfrm>
        </p:spPr>
        <p:txBody>
          <a:bodyPr/>
          <a:lstStyle>
            <a:lvl1pPr>
              <a:defRPr>
                <a:solidFill>
                  <a:schemeClr val="bg1"/>
                </a:solidFill>
              </a:defRPr>
            </a:lvl1pPr>
          </a:lstStyle>
          <a:p>
            <a:pPr lvl="0"/>
            <a:r>
              <a:rPr lang="ru-RU" dirty="0" smtClean="0"/>
              <a:t>Образец </a:t>
            </a:r>
            <a:br>
              <a:rPr lang="ru-RU" dirty="0" smtClean="0"/>
            </a:br>
            <a:r>
              <a:rPr lang="ru-RU" dirty="0" smtClean="0"/>
              <a:t>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p:txBody>
          <a:bodyPr/>
          <a:lstStyle>
            <a:lvl1pPr>
              <a:defRPr/>
            </a:lvl1pPr>
          </a:lstStyle>
          <a:p>
            <a:pPr lvl="0"/>
            <a:r>
              <a:rPr lang="ru-RU" dirty="0" smtClean="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smtClean="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p:txBody>
          <a:bodyPr/>
          <a:lstStyle/>
          <a:p>
            <a:pPr lvl="0"/>
            <a:r>
              <a:rPr lang="ru-RU" dirty="0" smtClean="0"/>
              <a:t>Образец текста</a:t>
            </a:r>
          </a:p>
        </p:txBody>
      </p:sp>
      <p:sp>
        <p:nvSpPr>
          <p:cNvPr id="6" name="Содержимое 2"/>
          <p:cNvSpPr>
            <a:spLocks noGrp="1"/>
          </p:cNvSpPr>
          <p:nvPr>
            <p:ph idx="12"/>
          </p:nvPr>
        </p:nvSpPr>
        <p:spPr>
          <a:xfrm>
            <a:off x="3417887" y="1216660"/>
            <a:ext cx="5503863" cy="4892040"/>
          </a:xfrm>
        </p:spPr>
        <p:txBody>
          <a:bodyPr/>
          <a:lstStyle>
            <a:lvl1pPr>
              <a:defRPr>
                <a:solidFill>
                  <a:schemeClr val="bg1"/>
                </a:solidFill>
              </a:defRPr>
            </a:lvl1pPr>
          </a:lstStyle>
          <a:p>
            <a:pPr lvl="0"/>
            <a:r>
              <a:rPr lang="ru-RU" dirty="0" smtClean="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smtClean="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МЕРОПРИЯТИЯ</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smtClean="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МЕРОПРИЯТИЯ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smtClean="0"/>
              <a:t>Образец текста</a:t>
            </a:r>
          </a:p>
        </p:txBody>
      </p:sp>
      <p:sp>
        <p:nvSpPr>
          <p:cNvPr id="7" name="Содержимое 2"/>
          <p:cNvSpPr>
            <a:spLocks noGrp="1"/>
          </p:cNvSpPr>
          <p:nvPr>
            <p:ph idx="12"/>
          </p:nvPr>
        </p:nvSpPr>
        <p:spPr>
          <a:xfrm>
            <a:off x="3199307" y="1222373"/>
            <a:ext cx="2744515" cy="4943477"/>
          </a:xfrm>
          <a:prstGeom prst="rect">
            <a:avLst/>
          </a:prstGeom>
        </p:spPr>
        <p:txBody>
          <a:bodyPr lIns="0" tIns="0" rIns="0" bIns="0"/>
          <a:lstStyle/>
          <a:p>
            <a:pPr lvl="0"/>
            <a:r>
              <a:rPr lang="ru-RU" dirty="0" smtClean="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p>
            <a:pPr lvl="0"/>
            <a:r>
              <a:rPr lang="ru-RU" dirty="0" smtClean="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p>
            <a:pPr lvl="0"/>
            <a:r>
              <a:rPr lang="ru-RU" dirty="0" smtClean="0"/>
              <a:t>Образец текста</a:t>
            </a:r>
          </a:p>
        </p:txBody>
      </p:sp>
      <p:sp>
        <p:nvSpPr>
          <p:cNvPr id="8" name="Содержимое 2"/>
          <p:cNvSpPr>
            <a:spLocks noGrp="1"/>
          </p:cNvSpPr>
          <p:nvPr>
            <p:ph idx="12"/>
          </p:nvPr>
        </p:nvSpPr>
        <p:spPr>
          <a:xfrm>
            <a:off x="223838" y="2922068"/>
            <a:ext cx="8697912" cy="3243782"/>
          </a:xfrm>
          <a:prstGeom prst="rect">
            <a:avLst/>
          </a:prstGeom>
        </p:spPr>
        <p:txBody>
          <a:bodyPr lIns="0" tIns="0" rIns="0" bIns="0"/>
          <a:lstStyle/>
          <a:p>
            <a:pPr lvl="0"/>
            <a:r>
              <a:rPr lang="ru-RU" dirty="0" smtClean="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8697912"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6"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7" name="Содержимое 2"/>
          <p:cNvSpPr>
            <a:spLocks noGrp="1"/>
          </p:cNvSpPr>
          <p:nvPr>
            <p:ph idx="12"/>
          </p:nvPr>
        </p:nvSpPr>
        <p:spPr>
          <a:xfrm>
            <a:off x="3197225" y="1222373"/>
            <a:ext cx="2746597"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8" name="Содержимое 2"/>
          <p:cNvSpPr>
            <a:spLocks noGrp="1"/>
          </p:cNvSpPr>
          <p:nvPr>
            <p:ph idx="12"/>
          </p:nvPr>
        </p:nvSpPr>
        <p:spPr>
          <a:xfrm>
            <a:off x="223838" y="2912543"/>
            <a:ext cx="8697912" cy="325330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9936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99370" name="Rectangle 10"/>
          <p:cNvSpPr>
            <a:spLocks noGrp="1" noChangeArrowheads="1"/>
          </p:cNvSpPr>
          <p:nvPr userDrawn="1">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99375"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8"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2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1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7" name="Рисунок 16"/>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7" r:id="rId1"/>
    <p:sldLayoutId id="2147483755" r:id="rId2"/>
    <p:sldLayoutId id="2147483756" r:id="rId3"/>
    <p:sldLayoutId id="2147483757" r:id="rId4"/>
    <p:sldLayoutId id="2147483667"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7"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0"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7"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2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9"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6"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651001" y="2781300"/>
            <a:ext cx="7493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2" name="Rectangle 4"/>
          <p:cNvSpPr>
            <a:spLocks noChangeArrowheads="1"/>
          </p:cNvSpPr>
          <p:nvPr userDrawn="1"/>
        </p:nvSpPr>
        <p:spPr bwMode="auto">
          <a:xfrm>
            <a:off x="-1" y="6405563"/>
            <a:ext cx="1651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3"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9"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0"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40" name="Line 6"/>
          <p:cNvSpPr>
            <a:spLocks noChangeShapeType="1"/>
          </p:cNvSpPr>
          <p:nvPr userDrawn="1"/>
        </p:nvSpPr>
        <p:spPr bwMode="auto">
          <a:xfrm>
            <a:off x="1644654" y="0"/>
            <a:ext cx="0" cy="6857999"/>
          </a:xfrm>
          <a:prstGeom prst="line">
            <a:avLst/>
          </a:prstGeom>
          <a:noFill/>
          <a:ln w="15875">
            <a:solidFill>
              <a:schemeClr val="bg1"/>
            </a:solidFill>
            <a:round/>
            <a:headEnd/>
            <a:tailEnd/>
          </a:ln>
          <a:effectLst/>
        </p:spPr>
        <p:txBody>
          <a:bodyPr lIns="0" tIns="0" rIns="0" bIns="0" anchor="ctr"/>
          <a:lstStyle/>
          <a:p>
            <a:endParaRPr lang="ru-RU"/>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 текста</a:t>
            </a:r>
          </a:p>
        </p:txBody>
      </p:sp>
      <p:pic>
        <p:nvPicPr>
          <p:cNvPr id="13" name="Рисунок 12"/>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768"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 y="2781300"/>
            <a:ext cx="9144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 текста</a:t>
            </a:r>
          </a:p>
        </p:txBody>
      </p:sp>
      <p:sp>
        <p:nvSpPr>
          <p:cNvPr id="19"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0"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1"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5"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1" r:id="rId1"/>
    <p:sldLayoutId id="2147483767"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24" name="Rectangle 12"/>
          <p:cNvSpPr>
            <a:spLocks noGrp="1" noChangeArrowheads="1"/>
          </p:cNvSpPr>
          <p:nvPr>
            <p:ph type="body" idx="1"/>
          </p:nvPr>
        </p:nvSpPr>
        <p:spPr bwMode="auto">
          <a:xfrm>
            <a:off x="223838" y="1216660"/>
            <a:ext cx="8697912" cy="939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 текста</a:t>
            </a:r>
          </a:p>
        </p:txBody>
      </p:sp>
      <p:sp>
        <p:nvSpPr>
          <p:cNvPr id="269332" name="Rectangle 20"/>
          <p:cNvSpPr>
            <a:spLocks noChangeArrowheads="1"/>
          </p:cNvSpPr>
          <p:nvPr userDrawn="1"/>
        </p:nvSpPr>
        <p:spPr bwMode="auto">
          <a:xfrm>
            <a:off x="1" y="2156460"/>
            <a:ext cx="9144000" cy="470154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1"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2"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4"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6"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sp>
        <p:nvSpPr>
          <p:cNvPr id="3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64"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5" name="Rectangle 20"/>
          <p:cNvSpPr>
            <a:spLocks noChangeArrowheads="1"/>
          </p:cNvSpPr>
          <p:nvPr userDrawn="1"/>
        </p:nvSpPr>
        <p:spPr bwMode="auto">
          <a:xfrm>
            <a:off x="1651000" y="0"/>
            <a:ext cx="7492999"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2396" name="Rectangle 12"/>
          <p:cNvSpPr>
            <a:spLocks noGrp="1" noChangeArrowheads="1"/>
          </p:cNvSpPr>
          <p:nvPr>
            <p:ph type="body" idx="1"/>
          </p:nvPr>
        </p:nvSpPr>
        <p:spPr bwMode="auto">
          <a:xfrm>
            <a:off x="223838" y="1216660"/>
            <a:ext cx="1189037" cy="49990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a:t>
            </a:r>
          </a:p>
          <a:p>
            <a:pPr lvl="0"/>
            <a:r>
              <a:rPr lang="ru-RU" dirty="0" smtClean="0"/>
              <a:t>текста</a:t>
            </a:r>
          </a:p>
        </p:txBody>
      </p:sp>
      <p:sp>
        <p:nvSpPr>
          <p:cNvPr id="272399" name="Rectangle 15"/>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6"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40" name="Line 9"/>
          <p:cNvSpPr>
            <a:spLocks noChangeShapeType="1"/>
          </p:cNvSpPr>
          <p:nvPr userDrawn="1"/>
        </p:nvSpPr>
        <p:spPr bwMode="auto">
          <a:xfrm>
            <a:off x="1644654" y="0"/>
            <a:ext cx="0" cy="6858000"/>
          </a:xfrm>
          <a:prstGeom prst="line">
            <a:avLst/>
          </a:prstGeom>
          <a:noFill/>
          <a:ln w="15875">
            <a:solidFill>
              <a:schemeClr val="bg1"/>
            </a:solidFill>
            <a:round/>
            <a:headEnd/>
            <a:tailEnd/>
          </a:ln>
          <a:effectLst/>
        </p:spPr>
        <p:txBody>
          <a:bodyPr lIns="0" tIns="0" rIns="0" bIns="0" anchor="ctr"/>
          <a:lstStyle/>
          <a:p>
            <a:endParaRPr lang="ru-RU"/>
          </a:p>
        </p:txBody>
      </p:sp>
      <p:sp>
        <p:nvSpPr>
          <p:cNvPr id="4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5" name="Рисунок 14"/>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5" r:id="rId1"/>
    <p:sldLayoutId id="2147483711"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5458" name="Rectangle 2"/>
          <p:cNvSpPr>
            <a:spLocks noChangeArrowheads="1"/>
          </p:cNvSpPr>
          <p:nvPr userDrawn="1"/>
        </p:nvSpPr>
        <p:spPr bwMode="auto">
          <a:xfrm>
            <a:off x="3197225" y="0"/>
            <a:ext cx="5946775"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5467" name="Rectangle 11"/>
          <p:cNvSpPr>
            <a:spLocks noGrp="1" noChangeArrowheads="1"/>
          </p:cNvSpPr>
          <p:nvPr userDrawn="1">
            <p:ph type="body" idx="1"/>
          </p:nvPr>
        </p:nvSpPr>
        <p:spPr bwMode="auto">
          <a:xfrm>
            <a:off x="223837" y="1216660"/>
            <a:ext cx="2749551" cy="48920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lgn="l" rtl="0" fontAlgn="base">
              <a:spcBef>
                <a:spcPct val="0"/>
              </a:spcBef>
              <a:spcAft>
                <a:spcPct val="0"/>
              </a:spcAft>
            </a:pPr>
            <a:r>
              <a:rPr lang="ru-RU" dirty="0" smtClean="0"/>
              <a:t>Образец текста</a:t>
            </a:r>
          </a:p>
        </p:txBody>
      </p:sp>
      <p:sp>
        <p:nvSpPr>
          <p:cNvPr id="27547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7" name="Rectangle 4"/>
          <p:cNvSpPr>
            <a:spLocks noChangeArrowheads="1"/>
          </p:cNvSpPr>
          <p:nvPr userDrawn="1"/>
        </p:nvSpPr>
        <p:spPr bwMode="auto">
          <a:xfrm>
            <a:off x="-1" y="6405563"/>
            <a:ext cx="1646239"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5"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6"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9" name="Рисунок 18"/>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66"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lang="ru-RU" sz="2600" b="0" dirty="0" smtClean="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6763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5"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8" name="Rectangle 4"/>
          <p:cNvSpPr>
            <a:spLocks noChangeArrowheads="1"/>
          </p:cNvSpPr>
          <p:nvPr userDrawn="1"/>
        </p:nvSpPr>
        <p:spPr bwMode="auto">
          <a:xfrm>
            <a:off x="-2" y="6405563"/>
            <a:ext cx="9144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4"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6"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4" name="Рисунок 13"/>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5" r:id="rId1"/>
    <p:sldLayoutId id="2147483778" r:id="rId2"/>
  </p:sldLayoutIdLst>
  <p:hf sldNum="0"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fontAlgn="base">
        <a:spcBef>
          <a:spcPct val="20000"/>
        </a:spcBef>
        <a:spcAft>
          <a:spcPct val="0"/>
        </a:spcAft>
        <a:defRPr sz="2600" b="1">
          <a:solidFill>
            <a:srgbClr val="003366"/>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x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9925" y="2873375"/>
            <a:ext cx="7204075" cy="1470025"/>
          </a:xfrm>
          <a:prstGeom prst="rect">
            <a:avLst/>
          </a:prstGeom>
        </p:spPr>
        <p:txBody>
          <a:bodyPr rtlCol="0">
            <a:normAutofit fontScale="97500"/>
          </a:bodyPr>
          <a:lst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a:lstStyle>
          <a:p>
            <a:pPr fontAlgn="auto">
              <a:spcBef>
                <a:spcPts val="0"/>
              </a:spcBef>
              <a:spcAft>
                <a:spcPts val="0"/>
              </a:spcAft>
              <a:defRPr/>
            </a:pPr>
            <a:r>
              <a:rPr lang="en-US" altLang="ru-RU" sz="3300" b="1" kern="0" dirty="0" smtClean="0"/>
              <a:t>OGK-2 Group</a:t>
            </a:r>
            <a:r>
              <a:rPr lang="ru-RU" altLang="ru-RU" sz="2500" b="1" kern="0" dirty="0" smtClean="0"/>
              <a:t/>
            </a:r>
            <a:br>
              <a:rPr lang="ru-RU" altLang="ru-RU" sz="2500" b="1" kern="0" dirty="0" smtClean="0"/>
            </a:br>
            <a:r>
              <a:rPr lang="ru-RU" altLang="ru-RU" sz="2500" b="1" kern="0" dirty="0" smtClean="0"/>
              <a:t/>
            </a:r>
            <a:br>
              <a:rPr lang="ru-RU" altLang="ru-RU" sz="2500" b="1" kern="0" dirty="0" smtClean="0"/>
            </a:br>
            <a:r>
              <a:rPr lang="en-US" altLang="ru-RU" b="1" kern="0" dirty="0" smtClean="0"/>
              <a:t>9</a:t>
            </a:r>
            <a:r>
              <a:rPr lang="ru-RU" altLang="ru-RU" b="1" kern="0" dirty="0" smtClean="0"/>
              <a:t>М 2</a:t>
            </a:r>
            <a:r>
              <a:rPr lang="en-US" altLang="ru-RU" b="1" kern="0" dirty="0" smtClean="0"/>
              <a:t>01</a:t>
            </a:r>
            <a:r>
              <a:rPr lang="ru-RU" altLang="ru-RU" b="1" kern="0" dirty="0" smtClean="0"/>
              <a:t>9</a:t>
            </a:r>
            <a:r>
              <a:rPr lang="en-US" altLang="ru-RU" b="1" kern="0" dirty="0" smtClean="0"/>
              <a:t> IFRS Results</a:t>
            </a:r>
            <a:endParaRPr lang="ru-RU" kern="0" dirty="0"/>
          </a:p>
        </p:txBody>
      </p:sp>
      <p:sp>
        <p:nvSpPr>
          <p:cNvPr id="7" name="Subtitle 2"/>
          <p:cNvSpPr txBox="1">
            <a:spLocks/>
          </p:cNvSpPr>
          <p:nvPr/>
        </p:nvSpPr>
        <p:spPr>
          <a:xfrm>
            <a:off x="2051136" y="4876800"/>
            <a:ext cx="6400800" cy="369888"/>
          </a:xfrm>
          <a:prstGeom prst="rect">
            <a:avLst/>
          </a:prstGeom>
        </p:spPr>
        <p:txBody>
          <a:bodyPr lIns="0" tIns="0" rIns="0" bIns="0" anchor="ctr" anchorCtr="0"/>
          <a:lstStyle>
            <a:lvl1pPr marL="342900" indent="-342900" algn="l" rtl="0" fontAlgn="base">
              <a:spcBef>
                <a:spcPct val="20000"/>
              </a:spcBef>
              <a:spcAft>
                <a:spcPct val="0"/>
              </a:spcAft>
              <a:defRPr sz="2600" b="1" baseline="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altLang="ru-RU" sz="1800" kern="0" dirty="0" smtClean="0">
                <a:cs typeface="Arial" panose="020B0604020202020204" pitchFamily="34" charset="0"/>
              </a:rPr>
              <a:t>November 13, 2019</a:t>
            </a:r>
            <a:endParaRPr lang="en-US" altLang="ru-RU" sz="1800" kern="0" dirty="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Disclaimer</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9М </a:t>
            </a:r>
            <a:r>
              <a:rPr lang="en-US" altLang="ru-RU" dirty="0"/>
              <a:t>201</a:t>
            </a:r>
            <a:r>
              <a:rPr lang="ru-RU" altLang="ru-RU" dirty="0"/>
              <a:t>9</a:t>
            </a:r>
            <a:r>
              <a:rPr lang="en-US" altLang="ru-RU" dirty="0"/>
              <a:t> IFRS </a:t>
            </a:r>
            <a:r>
              <a:rPr lang="en-US" altLang="ru-RU" dirty="0" smtClean="0"/>
              <a:t>Results</a:t>
            </a:r>
            <a:endParaRPr lang="ru-RU" altLang="ru-RU" dirty="0"/>
          </a:p>
        </p:txBody>
      </p:sp>
      <p:sp>
        <p:nvSpPr>
          <p:cNvPr id="7" name="Content Placeholder 2"/>
          <p:cNvSpPr>
            <a:spLocks noGrp="1"/>
          </p:cNvSpPr>
          <p:nvPr>
            <p:ph idx="1"/>
          </p:nvPr>
        </p:nvSpPr>
        <p:spPr>
          <a:xfrm>
            <a:off x="533400" y="1600200"/>
            <a:ext cx="8074025" cy="3846513"/>
          </a:xfrm>
          <a:noFill/>
          <a:extLst>
            <a:ext uri="{909E8E84-426E-40DD-AFC4-6F175D3DCCD1}">
              <a14:hiddenFill xmlns:a14="http://schemas.microsoft.com/office/drawing/2010/main">
                <a:solidFill>
                  <a:srgbClr val="0066CC"/>
                </a:solidFill>
              </a14:hiddenFill>
            </a:ext>
          </a:extLst>
        </p:spPr>
        <p:txBody>
          <a:bodyPr/>
          <a:lstStyle/>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The information contained herein has been prepared using information available to JSC “OGK-2” (hereinafter - OGK-2 or the Company) at the time of preparation of the presentation. Since making a presentation, on the activities of OGK-2 and the content of the presentation could affect the external or other factors. In addition all relevant information about OGK-2 may not be included in this presentation. No representation or warranty, expressed or implied, is made as to the accuracy, completeness or reliability of the information.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Any forward looking information herein has been prepared on the basis of a number of assumptions which may prove to be incorrect. Forward looking statements, by the nature, involve risk and uncertainty. OGK-2 cautions that actual results may differ materially from those expressed or implied in such statements. Reference should be made to the most recent Annual Report for a description of the major risk factors.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This presentation does not constitute or form part of any advertisement of securities, any offer or invitation to sell or issue or any solicitation of any offer to purchase or subscribe for, any shares in OGK-2, nor shall it or any part of it nor the fact of its presentation or distribution form the basis of, or be relied on in connection with, any contract or investment decision.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Operational and Financial Highlights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9М </a:t>
            </a:r>
            <a:r>
              <a:rPr lang="en-US" altLang="ru-RU" dirty="0"/>
              <a:t>201</a:t>
            </a:r>
            <a:r>
              <a:rPr lang="ru-RU" altLang="ru-RU" dirty="0"/>
              <a:t>9</a:t>
            </a:r>
            <a:r>
              <a:rPr lang="en-US" altLang="ru-RU" dirty="0"/>
              <a:t> IFRS </a:t>
            </a:r>
            <a:r>
              <a:rPr lang="en-US" altLang="ru-RU" dirty="0" smtClean="0"/>
              <a:t>Results</a:t>
            </a:r>
            <a:endParaRPr lang="ru-RU" altLang="ru-RU" dirty="0"/>
          </a:p>
        </p:txBody>
      </p:sp>
      <p:sp>
        <p:nvSpPr>
          <p:cNvPr id="5" name="Text Box 103"/>
          <p:cNvSpPr txBox="1">
            <a:spLocks noChangeArrowheads="1"/>
          </p:cNvSpPr>
          <p:nvPr/>
        </p:nvSpPr>
        <p:spPr bwMode="auto">
          <a:xfrm>
            <a:off x="76200" y="1485900"/>
            <a:ext cx="18621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Operational Highlights</a:t>
            </a:r>
            <a:r>
              <a:rPr lang="ru-RU" altLang="ru-RU" sz="1600" b="1" baseline="30000" dirty="0">
                <a:solidFill>
                  <a:srgbClr val="0079C2"/>
                </a:solidFill>
              </a:rPr>
              <a:t>1</a:t>
            </a:r>
            <a:endParaRPr lang="ru-RU" altLang="ru-RU" sz="1600" b="1" dirty="0">
              <a:solidFill>
                <a:srgbClr val="0079C2"/>
              </a:solidFill>
            </a:endParaRPr>
          </a:p>
        </p:txBody>
      </p:sp>
      <p:sp>
        <p:nvSpPr>
          <p:cNvPr id="7" name="Text Box 103"/>
          <p:cNvSpPr txBox="1">
            <a:spLocks noChangeArrowheads="1"/>
          </p:cNvSpPr>
          <p:nvPr/>
        </p:nvSpPr>
        <p:spPr bwMode="auto">
          <a:xfrm>
            <a:off x="4668838" y="1485900"/>
            <a:ext cx="3789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a:solidFill>
                  <a:srgbClr val="0079C2"/>
                </a:solidFill>
              </a:rPr>
              <a:t>Financial Highlights, mn RUR</a:t>
            </a:r>
          </a:p>
        </p:txBody>
      </p:sp>
      <p:graphicFrame>
        <p:nvGraphicFramePr>
          <p:cNvPr id="8" name="Group 85"/>
          <p:cNvGraphicFramePr>
            <a:graphicFrameLocks noGrp="1"/>
          </p:cNvGraphicFramePr>
          <p:nvPr>
            <p:extLst>
              <p:ext uri="{D42A27DB-BD31-4B8C-83A1-F6EECF244321}">
                <p14:modId xmlns:p14="http://schemas.microsoft.com/office/powerpoint/2010/main" val="687867895"/>
              </p:ext>
            </p:extLst>
          </p:nvPr>
        </p:nvGraphicFramePr>
        <p:xfrm>
          <a:off x="152400" y="1833563"/>
          <a:ext cx="4114800" cy="3881439"/>
        </p:xfrm>
        <a:graphic>
          <a:graphicData uri="http://schemas.openxmlformats.org/drawingml/2006/table">
            <a:tbl>
              <a:tblPr/>
              <a:tblGrid>
                <a:gridCol w="1828800"/>
                <a:gridCol w="685800"/>
                <a:gridCol w="762000"/>
                <a:gridCol w="838200"/>
              </a:tblGrid>
              <a:tr h="49470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accent1"/>
                          </a:solidFill>
                          <a:effectLst/>
                          <a:latin typeface="Arial Narrow" pitchFamily="34" charset="0"/>
                          <a:cs typeface="Arial" charset="0"/>
                        </a:rPr>
                        <a:t>  </a:t>
                      </a:r>
                      <a:r>
                        <a:rPr kumimoji="0" lang="ru-RU" sz="1400" b="0" i="0" u="none" strike="noStrike" cap="none" normalizeH="0" baseline="0" dirty="0" smtClean="0">
                          <a:ln>
                            <a:noFill/>
                          </a:ln>
                          <a:solidFill>
                            <a:schemeClr val="accent1"/>
                          </a:solidFill>
                          <a:effectLst/>
                          <a:latin typeface="Arial Narrow" pitchFamily="34" charset="0"/>
                          <a:cs typeface="Arial" charset="0"/>
                        </a:rPr>
                        <a:t> </a:t>
                      </a:r>
                      <a:endParaRPr kumimoji="0" lang="ru-RU" sz="1400" b="1" i="0" u="none" strike="noStrike" cap="none" normalizeH="0" baseline="0" dirty="0" smtClean="0">
                        <a:ln>
                          <a:noFill/>
                        </a:ln>
                        <a:solidFill>
                          <a:schemeClr val="accent1"/>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9C2"/>
                          </a:solidFill>
                          <a:effectLst/>
                          <a:latin typeface="+mn-lt"/>
                          <a:cs typeface="Arial" charset="0"/>
                        </a:rPr>
                        <a:t>9M 2018</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rgbClr val="0079C2"/>
                          </a:solidFill>
                          <a:effectLst/>
                          <a:latin typeface="+mn-lt"/>
                          <a:cs typeface="Arial" charset="0"/>
                        </a:rPr>
                        <a:t>9M 2019</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9C2"/>
                          </a:solidFill>
                          <a:effectLst/>
                          <a:latin typeface="Arial Narrow" pitchFamily="34" charset="0"/>
                          <a:cs typeface="Arial" charset="0"/>
                        </a:rPr>
                        <a:t>Change</a:t>
                      </a:r>
                      <a:endParaRPr kumimoji="0" lang="ru-RU" sz="1200" b="1" i="0" u="none" strike="noStrike" cap="none" normalizeH="0" baseline="0" dirty="0" smtClean="0">
                        <a:ln>
                          <a:noFill/>
                        </a:ln>
                        <a:solidFill>
                          <a:srgbClr val="0079C2"/>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smtClean="0">
                          <a:solidFill>
                            <a:srgbClr val="003366"/>
                          </a:solidFill>
                          <a:effectLst/>
                          <a:latin typeface="Arial Narrow" panose="020B0606020202030204" pitchFamily="34" charset="0"/>
                          <a:ea typeface="+mn-ea"/>
                          <a:cs typeface="+mn-cs"/>
                        </a:rPr>
                        <a:t>Electricity Output,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44</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499</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41</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221</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7</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4</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r>
              <a:tr h="657598">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Effective Electricity Output Without Regard to Financial Operations,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41</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530</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38</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476</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7</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4</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smtClean="0">
                          <a:solidFill>
                            <a:srgbClr val="003366"/>
                          </a:solidFill>
                          <a:effectLst/>
                          <a:latin typeface="Arial Narrow" panose="020B0606020202030204" pitchFamily="34" charset="0"/>
                          <a:ea typeface="+mn-ea"/>
                          <a:cs typeface="+mn-cs"/>
                        </a:rPr>
                        <a:t>Useful Heat Output, thousand </a:t>
                      </a:r>
                      <a:r>
                        <a:rPr lang="en-US" sz="1400" b="0" i="0" u="none" strike="noStrike" kern="1200" dirty="0" err="1" smtClean="0">
                          <a:solidFill>
                            <a:srgbClr val="003366"/>
                          </a:solidFill>
                          <a:effectLst/>
                          <a:latin typeface="Arial Narrow" panose="020B0606020202030204" pitchFamily="34" charset="0"/>
                          <a:ea typeface="+mn-ea"/>
                          <a:cs typeface="+mn-cs"/>
                        </a:rPr>
                        <a:t>Gcal</a:t>
                      </a:r>
                      <a:endParaRPr lang="ru-RU"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4</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656</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4</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308</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7</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5</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501400">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Fuel Rate on Electricity, g/kWh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332</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9</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325</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6</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2</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2</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501400">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Fuel Rate on Heat, kg/</a:t>
                      </a:r>
                      <a:r>
                        <a:rPr lang="en-US" sz="1400" b="0" i="0" u="none" strike="noStrike" kern="1200" dirty="0" err="1" smtClean="0">
                          <a:solidFill>
                            <a:srgbClr val="003366"/>
                          </a:solidFill>
                          <a:effectLst/>
                          <a:latin typeface="Arial Narrow" panose="020B0606020202030204" pitchFamily="34" charset="0"/>
                          <a:ea typeface="+mn-ea"/>
                          <a:cs typeface="+mn-cs"/>
                        </a:rPr>
                        <a:t>Gcal</a:t>
                      </a:r>
                      <a:endParaRPr lang="en-US" sz="1400" b="0" i="0" u="none" strike="noStrike" kern="1200" dirty="0" smtClean="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153</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8</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164</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5</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+7</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0</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723538">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Installed Capacity Load Factor,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36</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5</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33</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4</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 </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p</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p</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bl>
          </a:graphicData>
        </a:graphic>
      </p:graphicFrame>
      <p:sp>
        <p:nvSpPr>
          <p:cNvPr id="9" name="Rectangle 4"/>
          <p:cNvSpPr/>
          <p:nvPr/>
        </p:nvSpPr>
        <p:spPr>
          <a:xfrm>
            <a:off x="3175" y="5791200"/>
            <a:ext cx="9144000" cy="508000"/>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2</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Variable and fixed costs classification is based upon management report methodology</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3</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EBITDA = Operating profit + Depreciation and Amortization of PP&amp;E, Intangible Assets and Right-of-use </a:t>
            </a:r>
            <a:r>
              <a:rPr lang="en-US" sz="900" dirty="0">
                <a:solidFill>
                  <a:schemeClr val="tx1">
                    <a:lumMod val="65000"/>
                    <a:lumOff val="35000"/>
                  </a:schemeClr>
                </a:solidFill>
                <a:latin typeface="+mn-lt"/>
                <a:cs typeface="+mn-cs"/>
              </a:rPr>
              <a:t>Assets</a:t>
            </a:r>
            <a:endParaRPr lang="en-US" sz="900" dirty="0">
              <a:solidFill>
                <a:schemeClr val="tx1">
                  <a:lumMod val="65000"/>
                  <a:lumOff val="35000"/>
                </a:schemeClr>
              </a:solidFill>
              <a:latin typeface="+mn-lt"/>
              <a:cs typeface="+mn-cs"/>
            </a:endParaRPr>
          </a:p>
        </p:txBody>
      </p:sp>
      <p:graphicFrame>
        <p:nvGraphicFramePr>
          <p:cNvPr id="10" name="Group 84"/>
          <p:cNvGraphicFramePr>
            <a:graphicFrameLocks noGrp="1"/>
          </p:cNvGraphicFramePr>
          <p:nvPr>
            <p:extLst>
              <p:ext uri="{D42A27DB-BD31-4B8C-83A1-F6EECF244321}">
                <p14:modId xmlns:p14="http://schemas.microsoft.com/office/powerpoint/2010/main" val="3085831526"/>
              </p:ext>
            </p:extLst>
          </p:nvPr>
        </p:nvGraphicFramePr>
        <p:xfrm>
          <a:off x="4343400" y="1833563"/>
          <a:ext cx="4724400" cy="3886204"/>
        </p:xfrm>
        <a:graphic>
          <a:graphicData uri="http://schemas.openxmlformats.org/drawingml/2006/table">
            <a:tbl>
              <a:tblPr/>
              <a:tblGrid>
                <a:gridCol w="2549675"/>
                <a:gridCol w="749905"/>
                <a:gridCol w="784224"/>
                <a:gridCol w="640596"/>
              </a:tblGrid>
              <a:tr h="40167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accent1"/>
                          </a:solidFill>
                          <a:effectLst/>
                          <a:latin typeface="+mn-lt"/>
                          <a:cs typeface="Arial" charset="0"/>
                        </a:rPr>
                        <a:t>  </a:t>
                      </a:r>
                      <a:r>
                        <a:rPr kumimoji="0" lang="ru-RU" sz="1400" b="0" i="0" u="none" strike="noStrike" cap="none" normalizeH="0" baseline="0" dirty="0" smtClean="0">
                          <a:ln>
                            <a:noFill/>
                          </a:ln>
                          <a:solidFill>
                            <a:schemeClr val="accent1"/>
                          </a:solidFill>
                          <a:effectLst/>
                          <a:latin typeface="+mn-lt"/>
                          <a:cs typeface="Arial" charset="0"/>
                        </a:rPr>
                        <a:t> </a:t>
                      </a:r>
                      <a:endParaRPr kumimoji="0" lang="ru-RU" sz="1400" b="1" i="0" u="none" strike="noStrike" cap="none" normalizeH="0" baseline="0" dirty="0" smtClean="0">
                        <a:ln>
                          <a:noFill/>
                        </a:ln>
                        <a:solidFill>
                          <a:schemeClr val="accent1"/>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9C2"/>
                          </a:solidFill>
                          <a:effectLst/>
                          <a:latin typeface="+mn-lt"/>
                          <a:cs typeface="Arial" charset="0"/>
                        </a:rPr>
                        <a:t>9M 2018</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rgbClr val="0079C2"/>
                          </a:solidFill>
                          <a:effectLst/>
                          <a:latin typeface="+mn-lt"/>
                          <a:cs typeface="Arial" charset="0"/>
                        </a:rPr>
                        <a:t>9M 2019</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9C2"/>
                          </a:solidFill>
                          <a:effectLst/>
                          <a:latin typeface="Arial Narrow" pitchFamily="34" charset="0"/>
                          <a:cs typeface="Arial" charset="0"/>
                        </a:rPr>
                        <a:t>Change</a:t>
                      </a:r>
                      <a:endParaRPr kumimoji="0" lang="ru-RU" sz="1200" b="1" i="0" u="none" strike="noStrike" cap="none" normalizeH="0" baseline="0" dirty="0" smtClean="0">
                        <a:ln>
                          <a:noFill/>
                        </a:ln>
                        <a:solidFill>
                          <a:srgbClr val="0079C2"/>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r>
              <a:tr h="223718">
                <a:tc>
                  <a:txBody>
                    <a:bodyPr/>
                    <a:lstStyle/>
                    <a:p>
                      <a:pPr algn="l" rtl="0" fontAlgn="ctr"/>
                      <a:r>
                        <a:rPr lang="en-US" sz="1400" b="1" i="0" u="none" strike="noStrike" dirty="0" smtClean="0">
                          <a:solidFill>
                            <a:srgbClr val="003366"/>
                          </a:solidFill>
                          <a:latin typeface="+mn-lt"/>
                        </a:rPr>
                        <a:t>Revenue</a:t>
                      </a:r>
                      <a:endParaRPr lang="ru-RU" sz="1400" b="1" i="0" u="none" strike="noStrike" dirty="0">
                        <a:solidFill>
                          <a:srgbClr val="003366"/>
                        </a:solidFill>
                        <a:latin typeface="+mn-lt"/>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105</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272</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99</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834</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5</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401673">
                <a:tc>
                  <a:txBody>
                    <a:bodyPr/>
                    <a:lstStyle/>
                    <a:p>
                      <a:pPr marL="92075"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3366"/>
                          </a:solidFill>
                          <a:effectLst/>
                          <a:latin typeface="Arial Narrow" pitchFamily="34" charset="0"/>
                          <a:ea typeface="+mn-ea"/>
                          <a:cs typeface="Arial" charset="0"/>
                        </a:rPr>
                        <a:t>Operating Expenses, incl.</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(91</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214)</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(82</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075)</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10</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0</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r>
              <a:tr h="223718">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3366"/>
                          </a:solidFill>
                          <a:effectLst/>
                          <a:latin typeface="Arial Narrow" pitchFamily="34" charset="0"/>
                          <a:ea typeface="+mn-ea"/>
                          <a:cs typeface="Arial" charset="0"/>
                        </a:rPr>
                        <a:t>Variable Costs</a:t>
                      </a:r>
                      <a:r>
                        <a:rPr kumimoji="0" lang="en-US" sz="1400" b="0" i="0" u="none" strike="noStrike" kern="1200" cap="none" normalizeH="0" baseline="30000" dirty="0" smtClean="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(56</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111)</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(50</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430)</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10</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r>
              <a:tr h="223718">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3366"/>
                          </a:solidFill>
                          <a:effectLst/>
                          <a:latin typeface="Arial Narrow" pitchFamily="34" charset="0"/>
                          <a:ea typeface="+mn-ea"/>
                          <a:cs typeface="Arial" charset="0"/>
                        </a:rPr>
                        <a:t>Fixed Costs</a:t>
                      </a:r>
                      <a:r>
                        <a:rPr kumimoji="0" lang="en-US" sz="1400" b="0" i="0" u="none" strike="noStrike" kern="1200" cap="none" normalizeH="0" baseline="30000" dirty="0" smtClean="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(25</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498)</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(21</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478)</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15</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8</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r>
              <a:tr h="640079">
                <a:tc>
                  <a:txBody>
                    <a:bodyPr/>
                    <a:lstStyle/>
                    <a:p>
                      <a:pPr marL="180975" indent="0"/>
                      <a:r>
                        <a:rPr lang="en-US" sz="1400" dirty="0" smtClean="0">
                          <a:solidFill>
                            <a:srgbClr val="003366"/>
                          </a:solidFill>
                        </a:rPr>
                        <a:t>Depreciation and Amortization</a:t>
                      </a:r>
                      <a:r>
                        <a:rPr lang="ru-RU" sz="1400" dirty="0" smtClean="0">
                          <a:solidFill>
                            <a:srgbClr val="003366"/>
                          </a:solidFill>
                        </a:rPr>
                        <a:t> </a:t>
                      </a:r>
                      <a:r>
                        <a:rPr lang="en-US" sz="1400" dirty="0" smtClean="0">
                          <a:solidFill>
                            <a:srgbClr val="003366"/>
                          </a:solidFill>
                        </a:rPr>
                        <a:t>of</a:t>
                      </a:r>
                      <a:r>
                        <a:rPr lang="en-US" sz="1400" baseline="0" dirty="0" smtClean="0">
                          <a:solidFill>
                            <a:srgbClr val="003366"/>
                          </a:solidFill>
                        </a:rPr>
                        <a:t> PP&amp;E,</a:t>
                      </a:r>
                      <a:r>
                        <a:rPr lang="ru-RU" sz="1400" baseline="0" dirty="0" smtClean="0">
                          <a:solidFill>
                            <a:srgbClr val="003366"/>
                          </a:solidFill>
                        </a:rPr>
                        <a:t> </a:t>
                      </a:r>
                      <a:r>
                        <a:rPr lang="en-US" sz="1400" baseline="0" dirty="0" smtClean="0">
                          <a:solidFill>
                            <a:srgbClr val="003366"/>
                          </a:solidFill>
                        </a:rPr>
                        <a:t>Intangible Assets and Right-of-use Assets</a:t>
                      </a:r>
                      <a:endParaRPr kumimoji="0" lang="ru-RU" sz="1400" b="0" i="0" u="none" strike="noStrike" kern="1200" cap="none" normalizeH="0" baseline="0" dirty="0" smtClean="0">
                        <a:ln>
                          <a:noFill/>
                        </a:ln>
                        <a:solidFill>
                          <a:srgbClr val="003366"/>
                        </a:solidFill>
                        <a:effectLst/>
                        <a:latin typeface="Arial Narrow" pitchFamily="34" charset="0"/>
                        <a:ea typeface="+mn-ea"/>
                        <a:cs typeface="Arial" charset="0"/>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(9</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605)</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(10</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167)</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+5</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9</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r>
              <a:tr h="426720">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Reversal of Impairment Loss on Financial Assets</a:t>
                      </a:r>
                      <a:endParaRPr kumimoji="0" lang="ru-RU" sz="1400" b="0" i="0" u="none" strike="noStrike" kern="1200" cap="none" normalizeH="0" baseline="0" dirty="0" smtClean="0">
                        <a:ln>
                          <a:noFill/>
                        </a:ln>
                        <a:solidFill>
                          <a:srgbClr val="002060"/>
                        </a:solidFill>
                        <a:effectLst/>
                        <a:latin typeface="Arial Narrow" pitchFamily="34" charset="0"/>
                        <a:ea typeface="+mn-ea"/>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347)</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(228)</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-83</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327996">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3366"/>
                          </a:solidFill>
                          <a:effectLst/>
                          <a:latin typeface="Arial Narrow" pitchFamily="34" charset="0"/>
                          <a:cs typeface="Arial" charset="0"/>
                        </a:rPr>
                        <a:t>Operating Profit</a:t>
                      </a:r>
                      <a:endParaRPr kumimoji="0" lang="ru-RU" sz="1400" b="0" i="0" u="none" strike="noStrike" cap="none" normalizeH="0" baseline="0" dirty="0" smtClean="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12</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711</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17</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531</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+37</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9</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22371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66"/>
                          </a:solidFill>
                          <a:effectLst/>
                          <a:latin typeface="Arial Narrow" pitchFamily="34" charset="0"/>
                          <a:cs typeface="Arial" charset="0"/>
                        </a:rPr>
                        <a:t>EBITDA</a:t>
                      </a:r>
                      <a:r>
                        <a:rPr kumimoji="0" lang="en-US" sz="1400" b="1" i="0" u="none" strike="noStrike" cap="none" normalizeH="0" baseline="30000" dirty="0" smtClean="0">
                          <a:ln>
                            <a:noFill/>
                          </a:ln>
                          <a:solidFill>
                            <a:srgbClr val="003366"/>
                          </a:solidFill>
                          <a:effectLst/>
                          <a:latin typeface="Arial Narrow" pitchFamily="34" charset="0"/>
                          <a:cs typeface="Arial" charset="0"/>
                        </a:rPr>
                        <a:t>3</a:t>
                      </a:r>
                      <a:endParaRPr kumimoji="0" lang="en-US" sz="1400" b="1" i="0" u="none" strike="noStrike" cap="none" normalizeH="0" baseline="0" dirty="0" smtClean="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22</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316</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27</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699</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+24</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366470">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3366"/>
                          </a:solidFill>
                          <a:effectLst/>
                          <a:latin typeface="Arial Narrow" pitchFamily="34" charset="0"/>
                          <a:cs typeface="Arial" charset="0"/>
                        </a:rPr>
                        <a:t>Profit </a:t>
                      </a:r>
                      <a:r>
                        <a:rPr kumimoji="0" lang="en-US" sz="1400" b="0" i="0" u="none" strike="noStrike" cap="none" normalizeH="0" baseline="0" dirty="0" smtClean="0">
                          <a:ln>
                            <a:noFill/>
                          </a:ln>
                          <a:solidFill>
                            <a:srgbClr val="003366"/>
                          </a:solidFill>
                          <a:effectLst/>
                          <a:latin typeface="+mn-lt"/>
                          <a:cs typeface="Arial" charset="0"/>
                        </a:rPr>
                        <a:t>for the Period</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7</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650</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12</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242</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+60</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0</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426720">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3366"/>
                          </a:solidFill>
                          <a:effectLst/>
                          <a:latin typeface="+mn-lt"/>
                          <a:cs typeface="Arial" charset="0"/>
                        </a:rPr>
                        <a:t>Total Comprehensive Income </a:t>
                      </a:r>
                      <a:r>
                        <a:rPr kumimoji="0" lang="en-US" sz="1400" b="0" i="0" u="none" strike="noStrike" cap="none" normalizeH="0" baseline="0" dirty="0" smtClean="0">
                          <a:ln>
                            <a:noFill/>
                          </a:ln>
                          <a:solidFill>
                            <a:srgbClr val="003366"/>
                          </a:solidFill>
                          <a:effectLst/>
                          <a:latin typeface="Arial Narrow" pitchFamily="34" charset="0"/>
                          <a:cs typeface="Arial" charset="0"/>
                        </a:rPr>
                        <a:t> </a:t>
                      </a:r>
                      <a:r>
                        <a:rPr kumimoji="0" lang="en-US" sz="1400" b="0" i="0" u="none" strike="noStrike" cap="none" normalizeH="0" baseline="0" dirty="0" smtClean="0">
                          <a:ln>
                            <a:noFill/>
                          </a:ln>
                          <a:solidFill>
                            <a:srgbClr val="003366"/>
                          </a:solidFill>
                          <a:effectLst/>
                          <a:latin typeface="+mn-lt"/>
                          <a:cs typeface="Arial" charset="0"/>
                        </a:rPr>
                        <a:t>for the Period</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7</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640</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12</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090</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+58</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31334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Revenue</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9М </a:t>
            </a:r>
            <a:r>
              <a:rPr lang="en-US" altLang="ru-RU" dirty="0"/>
              <a:t>201</a:t>
            </a:r>
            <a:r>
              <a:rPr lang="ru-RU" altLang="ru-RU" dirty="0"/>
              <a:t>9</a:t>
            </a:r>
            <a:r>
              <a:rPr lang="en-US" altLang="ru-RU" dirty="0"/>
              <a:t> IFRS </a:t>
            </a:r>
            <a:r>
              <a:rPr lang="en-US" altLang="ru-RU" dirty="0" smtClean="0"/>
              <a:t>Results</a:t>
            </a:r>
            <a:endParaRPr lang="ru-RU" altLang="ru-RU" dirty="0"/>
          </a:p>
        </p:txBody>
      </p:sp>
      <p:sp>
        <p:nvSpPr>
          <p:cNvPr id="5" name="Text Box 103"/>
          <p:cNvSpPr txBox="1">
            <a:spLocks noChangeArrowheads="1"/>
          </p:cNvSpPr>
          <p:nvPr/>
        </p:nvSpPr>
        <p:spPr bwMode="auto">
          <a:xfrm>
            <a:off x="146050" y="1143000"/>
            <a:ext cx="22494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Revenue Structure, mn RUR</a:t>
            </a:r>
          </a:p>
        </p:txBody>
      </p:sp>
      <p:sp>
        <p:nvSpPr>
          <p:cNvPr id="7" name="Text Box 103"/>
          <p:cNvSpPr txBox="1">
            <a:spLocks noChangeArrowheads="1"/>
          </p:cNvSpPr>
          <p:nvPr/>
        </p:nvSpPr>
        <p:spPr bwMode="auto">
          <a:xfrm>
            <a:off x="4738688" y="1143000"/>
            <a:ext cx="14573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Prices and Tariffs</a:t>
            </a:r>
            <a:r>
              <a:rPr lang="ru-RU" altLang="ru-RU" sz="1600" b="1" baseline="30000">
                <a:solidFill>
                  <a:srgbClr val="0079C2"/>
                </a:solidFill>
              </a:rPr>
              <a:t>1</a:t>
            </a:r>
          </a:p>
        </p:txBody>
      </p:sp>
      <p:sp>
        <p:nvSpPr>
          <p:cNvPr id="8"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graphicFrame>
        <p:nvGraphicFramePr>
          <p:cNvPr id="9" name="Таблица 20"/>
          <p:cNvGraphicFramePr>
            <a:graphicFrameLocks noGrp="1"/>
          </p:cNvGraphicFramePr>
          <p:nvPr>
            <p:extLst>
              <p:ext uri="{D42A27DB-BD31-4B8C-83A1-F6EECF244321}">
                <p14:modId xmlns:p14="http://schemas.microsoft.com/office/powerpoint/2010/main" val="773620464"/>
              </p:ext>
            </p:extLst>
          </p:nvPr>
        </p:nvGraphicFramePr>
        <p:xfrm>
          <a:off x="4876800" y="1541463"/>
          <a:ext cx="4114800" cy="1782762"/>
        </p:xfrm>
        <a:graphic>
          <a:graphicData uri="http://schemas.openxmlformats.org/drawingml/2006/table">
            <a:tbl>
              <a:tblPr/>
              <a:tblGrid>
                <a:gridCol w="3318096"/>
                <a:gridCol w="796704"/>
              </a:tblGrid>
              <a:tr h="222486">
                <a:tc>
                  <a:txBody>
                    <a:bodyPr/>
                    <a:lstStyle/>
                    <a:p>
                      <a:pPr algn="l" rtl="0" fontAlgn="ctr"/>
                      <a:endParaRPr lang="ru-RU" sz="1100" b="1" i="0" u="none" strike="noStrike" dirty="0">
                        <a:solidFill>
                          <a:schemeClr val="accent1"/>
                        </a:solidFill>
                        <a:latin typeface="+mn-lt"/>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9C2"/>
                          </a:solidFill>
                          <a:effectLst/>
                          <a:latin typeface="Arial Narrow" pitchFamily="34" charset="0"/>
                          <a:cs typeface="Arial" charset="0"/>
                        </a:rPr>
                        <a:t>9M </a:t>
                      </a:r>
                      <a:r>
                        <a:rPr kumimoji="0" lang="ru-RU" sz="1100" b="1" i="0" u="none" strike="noStrike" cap="none" normalizeH="0" baseline="0" dirty="0" smtClean="0">
                          <a:ln>
                            <a:noFill/>
                          </a:ln>
                          <a:solidFill>
                            <a:srgbClr val="0079C2"/>
                          </a:solidFill>
                          <a:effectLst/>
                          <a:latin typeface="Arial Narrow" pitchFamily="34" charset="0"/>
                          <a:cs typeface="Arial" charset="0"/>
                        </a:rPr>
                        <a:t>201</a:t>
                      </a:r>
                      <a:r>
                        <a:rPr kumimoji="0" lang="en-US" sz="1100" b="1" i="0" u="none" strike="noStrike" cap="none" normalizeH="0" baseline="0" dirty="0" smtClean="0">
                          <a:ln>
                            <a:noFill/>
                          </a:ln>
                          <a:solidFill>
                            <a:srgbClr val="0079C2"/>
                          </a:solidFill>
                          <a:effectLst/>
                          <a:latin typeface="Arial Narrow" pitchFamily="34" charset="0"/>
                          <a:cs typeface="Arial" charset="0"/>
                        </a:rPr>
                        <a:t>9</a:t>
                      </a:r>
                      <a:endParaRPr kumimoji="0" lang="ru-RU" sz="1100" b="1" i="0" u="none" strike="noStrike" cap="none" normalizeH="0" baseline="0" dirty="0" smtClean="0">
                        <a:ln>
                          <a:noFill/>
                        </a:ln>
                        <a:solidFill>
                          <a:srgbClr val="0079C2"/>
                        </a:solidFill>
                        <a:effectLst/>
                        <a:latin typeface="Arial Narrow" pitchFamily="34" charset="0"/>
                        <a:cs typeface="Arial" charset="0"/>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electricity price at the free market, </a:t>
                      </a:r>
                      <a:r>
                        <a:rPr lang="en-US" sz="1100" kern="1200" dirty="0">
                          <a:solidFill>
                            <a:schemeClr val="tx1"/>
                          </a:solidFill>
                          <a:effectLst/>
                          <a:latin typeface="+mn-lt"/>
                          <a:ea typeface="Calibri" panose="020F0502020204030204" pitchFamily="34" charset="0"/>
                          <a:cs typeface="Times New Roman" panose="02020603050405020304" pitchFamily="18" charset="0"/>
                        </a:rPr>
                        <a:t>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MWh</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 1</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230</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36 </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heat tariff</a:t>
                      </a:r>
                      <a:r>
                        <a:rPr lang="en-US" sz="1100" kern="1200" dirty="0">
                          <a:solidFill>
                            <a:schemeClr val="tx1"/>
                          </a:solidFill>
                          <a:effectLst/>
                          <a:latin typeface="+mn-lt"/>
                          <a:ea typeface="Calibri" panose="020F0502020204030204" pitchFamily="34" charset="0"/>
                          <a:cs typeface="Times New Roman" panose="02020603050405020304" pitchFamily="18" charset="0"/>
                        </a:rPr>
                        <a:t>,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Gcal</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839</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3</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new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capacity,</a:t>
                      </a:r>
                    </a:p>
                    <a:p>
                      <a:pPr marL="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RUR/MW </a:t>
                      </a:r>
                      <a:r>
                        <a:rPr lang="en-US" sz="1100" kern="1200" dirty="0">
                          <a:solidFill>
                            <a:schemeClr val="tx1"/>
                          </a:solidFill>
                          <a:effectLst/>
                          <a:latin typeface="+mn-lt"/>
                          <a:ea typeface="Calibri" panose="020F0502020204030204" pitchFamily="34" charset="0"/>
                          <a:cs typeface="Times New Roman" panose="02020603050405020304" pitchFamily="18" charset="0"/>
                        </a:rPr>
                        <a:t>per month</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 795</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679</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61</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old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capacity,</a:t>
                      </a:r>
                    </a:p>
                    <a:p>
                      <a:pPr marL="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RUR/MW </a:t>
                      </a:r>
                      <a:r>
                        <a:rPr lang="en-US" sz="1100" kern="1200" dirty="0">
                          <a:solidFill>
                            <a:schemeClr val="tx1"/>
                          </a:solidFill>
                          <a:effectLst/>
                          <a:latin typeface="+mn-lt"/>
                          <a:ea typeface="Calibri" panose="020F0502020204030204" pitchFamily="34" charset="0"/>
                          <a:cs typeface="Times New Roman" panose="02020603050405020304" pitchFamily="18" charset="0"/>
                        </a:rPr>
                        <a:t>per month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127</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722</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56 </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45720" marR="45720" marT="27305" marB="27305"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Text Box 103"/>
          <p:cNvSpPr txBox="1">
            <a:spLocks noChangeArrowheads="1"/>
          </p:cNvSpPr>
          <p:nvPr/>
        </p:nvSpPr>
        <p:spPr bwMode="auto">
          <a:xfrm>
            <a:off x="146050" y="3668713"/>
            <a:ext cx="3282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a:solidFill>
                  <a:srgbClr val="0079C2"/>
                </a:solidFill>
              </a:rPr>
              <a:t>Electricity and Capacity Revenue Structure for 9M 2019</a:t>
            </a:r>
            <a:r>
              <a:rPr lang="ru-RU" altLang="ru-RU" sz="1600" b="1" baseline="30000">
                <a:solidFill>
                  <a:srgbClr val="0079C2"/>
                </a:solidFill>
              </a:rPr>
              <a:t>1</a:t>
            </a:r>
          </a:p>
        </p:txBody>
      </p:sp>
      <p:sp>
        <p:nvSpPr>
          <p:cNvPr id="11" name="Text Box 103"/>
          <p:cNvSpPr txBox="1">
            <a:spLocks noChangeArrowheads="1"/>
          </p:cNvSpPr>
          <p:nvPr/>
        </p:nvSpPr>
        <p:spPr bwMode="auto">
          <a:xfrm>
            <a:off x="5543550" y="3675063"/>
            <a:ext cx="3657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Structure of Electricity Sales Volume at the Wholesale Market for 9M 2019</a:t>
            </a:r>
            <a:r>
              <a:rPr lang="ru-RU" altLang="ru-RU" sz="1600" b="1" baseline="30000" dirty="0">
                <a:solidFill>
                  <a:srgbClr val="0079C2"/>
                </a:solidFill>
              </a:rPr>
              <a:t>1</a:t>
            </a:r>
          </a:p>
        </p:txBody>
      </p:sp>
      <p:pic>
        <p:nvPicPr>
          <p:cNvPr id="12" name="Рисунок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4335463"/>
            <a:ext cx="4565650"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Рисунок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1288" y="1644650"/>
            <a:ext cx="4543426"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Рисунок 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6800" y="4335463"/>
            <a:ext cx="4824413"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7239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Variable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9М </a:t>
            </a:r>
            <a:r>
              <a:rPr lang="en-US" altLang="ru-RU" dirty="0"/>
              <a:t>201</a:t>
            </a:r>
            <a:r>
              <a:rPr lang="ru-RU" altLang="ru-RU" dirty="0"/>
              <a:t>9</a:t>
            </a:r>
            <a:r>
              <a:rPr lang="en-US" altLang="ru-RU" dirty="0"/>
              <a:t> IFRS </a:t>
            </a:r>
            <a:r>
              <a:rPr lang="en-US" altLang="ru-RU" dirty="0" smtClean="0"/>
              <a:t>Results</a:t>
            </a:r>
            <a:endParaRPr lang="ru-RU" alt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3934177991"/>
              </p:ext>
            </p:extLst>
          </p:nvPr>
        </p:nvGraphicFramePr>
        <p:xfrm>
          <a:off x="4876800" y="1508125"/>
          <a:ext cx="4114801" cy="1616073"/>
        </p:xfrm>
        <a:graphic>
          <a:graphicData uri="http://schemas.openxmlformats.org/drawingml/2006/table">
            <a:tbl>
              <a:tblPr/>
              <a:tblGrid>
                <a:gridCol w="2053503"/>
                <a:gridCol w="765897"/>
                <a:gridCol w="762001"/>
                <a:gridCol w="533400"/>
              </a:tblGrid>
              <a:tr h="222591">
                <a:tc>
                  <a:txBody>
                    <a:bodyPr/>
                    <a:lstStyle/>
                    <a:p>
                      <a:pPr algn="l" rtl="0" fontAlgn="ctr"/>
                      <a:endParaRPr lang="ru-RU" sz="1100" b="1" i="0" u="none" strike="noStrike" dirty="0">
                        <a:solidFill>
                          <a:schemeClr val="accent1"/>
                        </a:solidFill>
                        <a:latin typeface="+mn-lt"/>
                      </a:endParaRPr>
                    </a:p>
                  </a:txBody>
                  <a:tcPr marL="45720" marR="45720" marT="27443" marB="2744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9C2"/>
                          </a:solidFill>
                          <a:effectLst/>
                          <a:latin typeface="+mn-lt"/>
                          <a:cs typeface="Arial" charset="0"/>
                        </a:rPr>
                        <a:t>9M 2018</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rgbClr val="0079C2"/>
                          </a:solidFill>
                          <a:effectLst/>
                          <a:latin typeface="+mn-lt"/>
                          <a:cs typeface="Arial" charset="0"/>
                        </a:rPr>
                        <a:t>9M 2019</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smtClean="0">
                          <a:solidFill>
                            <a:srgbClr val="0079C2"/>
                          </a:solidFill>
                          <a:latin typeface="+mn-lt"/>
                          <a:ea typeface="+mn-ea"/>
                          <a:cs typeface="+mn-cs"/>
                        </a:rPr>
                        <a:t>Change</a:t>
                      </a:r>
                      <a:endParaRPr lang="ru-RU" sz="1100" b="1" i="0" u="none" strike="noStrike" kern="1200" dirty="0" smtClean="0">
                        <a:solidFill>
                          <a:srgbClr val="0079C2"/>
                        </a:solidFill>
                        <a:latin typeface="+mn-lt"/>
                        <a:ea typeface="+mn-ea"/>
                        <a:cs typeface="+mn-cs"/>
                      </a:endParaRPr>
                    </a:p>
                  </a:txBody>
                  <a:tcPr marL="45720" marR="45720" marT="27428" marB="27428"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r>
              <a:tr h="390297">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Fuel Expenses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46</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761</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43</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301</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ru-RU"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7</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4</a:t>
                      </a:r>
                      <a:r>
                        <a:rPr lang="ru-RU" sz="1100" b="0" i="0" u="none" strike="noStrike" kern="1200" dirty="0">
                          <a:solidFill>
                            <a:srgbClr val="000000"/>
                          </a:solidFill>
                          <a:effectLst/>
                          <a:latin typeface="Arial Narrow" panose="020B0606020202030204" pitchFamily="34" charset="0"/>
                          <a:ea typeface="+mn-ea"/>
                          <a:cs typeface="+mn-cs"/>
                        </a:rPr>
                        <a:t>%</a:t>
                      </a: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297">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Purchased Heat and Electricity</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9</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208</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7</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033</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ru-RU"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23</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6</a:t>
                      </a:r>
                      <a:r>
                        <a:rPr lang="ru-RU" sz="1100" b="0" i="0" u="none" strike="noStrike" kern="1200" dirty="0">
                          <a:solidFill>
                            <a:srgbClr val="000000"/>
                          </a:solidFill>
                          <a:effectLst/>
                          <a:latin typeface="Arial Narrow" panose="020B0606020202030204" pitchFamily="34" charset="0"/>
                          <a:ea typeface="+mn-ea"/>
                          <a:cs typeface="+mn-cs"/>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297">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Ecology Payments </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a:solidFill>
                            <a:srgbClr val="000000"/>
                          </a:solidFill>
                          <a:effectLst/>
                          <a:latin typeface="Arial Narrow" panose="020B0606020202030204" pitchFamily="34" charset="0"/>
                        </a:rPr>
                        <a:t>142</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96</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ru-RU"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32</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4</a:t>
                      </a:r>
                      <a:r>
                        <a:rPr lang="ru-RU" sz="1100" b="0" i="0" u="none" strike="noStrike" kern="1200" dirty="0">
                          <a:solidFill>
                            <a:srgbClr val="000000"/>
                          </a:solidFill>
                          <a:effectLst/>
                          <a:latin typeface="Arial Narrow" panose="020B0606020202030204" pitchFamily="34" charset="0"/>
                          <a:ea typeface="+mn-ea"/>
                          <a:cs typeface="+mn-cs"/>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22591">
                <a:tc>
                  <a:txBody>
                    <a:bodyPr/>
                    <a:lstStyle/>
                    <a:p>
                      <a:pPr algn="l" rtl="0" fontAlgn="ctr"/>
                      <a:r>
                        <a:rPr lang="en-US" sz="1100" b="1" i="0" u="none" strike="noStrike" dirty="0" smtClean="0">
                          <a:solidFill>
                            <a:srgbClr val="003366"/>
                          </a:solidFill>
                          <a:effectLst/>
                          <a:latin typeface="Arial Narrow" panose="020B0606020202030204" pitchFamily="34" charset="0"/>
                        </a:rPr>
                        <a:t>Total</a:t>
                      </a:r>
                      <a:r>
                        <a:rPr lang="en-US" sz="1100" b="1" i="0" u="none" strike="noStrike" baseline="0" dirty="0" smtClean="0">
                          <a:solidFill>
                            <a:srgbClr val="003366"/>
                          </a:solidFill>
                          <a:effectLst/>
                          <a:latin typeface="Arial Narrow" panose="020B0606020202030204" pitchFamily="34" charset="0"/>
                        </a:rPr>
                        <a:t> Variable Costs</a:t>
                      </a:r>
                      <a:endParaRPr lang="ru-RU" sz="1100" b="1" i="0" u="none" strike="noStrike" dirty="0">
                        <a:solidFill>
                          <a:srgbClr val="003366"/>
                        </a:solidFill>
                        <a:effectLst/>
                        <a:latin typeface="Arial Narrow" panose="020B0606020202030204" pitchFamily="34" charset="0"/>
                      </a:endParaRPr>
                    </a:p>
                  </a:txBody>
                  <a:tcPr marL="9524" marR="9524" marT="9527"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56</a:t>
                      </a:r>
                      <a:r>
                        <a:rPr lang="en-US" sz="1100" b="1" kern="1200" dirty="0" smtClean="0">
                          <a:solidFill>
                            <a:schemeClr val="tx2"/>
                          </a:solidFill>
                          <a:effectLst/>
                          <a:latin typeface="+mn-lt"/>
                          <a:ea typeface="Calibri" panose="020F0502020204030204" pitchFamily="34" charset="0"/>
                          <a:cs typeface="Times New Roman" panose="02020603050405020304" pitchFamily="18" charset="0"/>
                        </a:rPr>
                        <a:t>,</a:t>
                      </a: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111</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b">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50</a:t>
                      </a:r>
                      <a:r>
                        <a:rPr lang="en-US" sz="1100" b="1" kern="1200" dirty="0" smtClean="0">
                          <a:solidFill>
                            <a:schemeClr val="tx2"/>
                          </a:solidFill>
                          <a:effectLst/>
                          <a:latin typeface="+mn-lt"/>
                          <a:ea typeface="Calibri" panose="020F0502020204030204" pitchFamily="34" charset="0"/>
                          <a:cs typeface="Times New Roman" panose="02020603050405020304" pitchFamily="18" charset="0"/>
                        </a:rPr>
                        <a:t>,</a:t>
                      </a: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430</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b">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1" kern="1200" dirty="0">
                          <a:solidFill>
                            <a:schemeClr val="tx2"/>
                          </a:solidFill>
                          <a:effectLst/>
                          <a:latin typeface="+mn-lt"/>
                          <a:ea typeface="Calibri" panose="020F0502020204030204" pitchFamily="34" charset="0"/>
                          <a:cs typeface="Times New Roman" panose="02020603050405020304" pitchFamily="18" charset="0"/>
                        </a:rPr>
                        <a:t>-</a:t>
                      </a: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10</a:t>
                      </a:r>
                      <a:r>
                        <a:rPr lang="en-US" sz="1100" b="1" kern="1200" dirty="0" smtClean="0">
                          <a:solidFill>
                            <a:schemeClr val="tx2"/>
                          </a:solidFill>
                          <a:effectLst/>
                          <a:latin typeface="+mn-lt"/>
                          <a:ea typeface="Calibri" panose="020F0502020204030204" pitchFamily="34" charset="0"/>
                          <a:cs typeface="Times New Roman" panose="02020603050405020304" pitchFamily="18" charset="0"/>
                        </a:rPr>
                        <a:t>.</a:t>
                      </a: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1</a:t>
                      </a:r>
                      <a:r>
                        <a:rPr lang="ru-RU" sz="1100" b="1" kern="1200" dirty="0">
                          <a:solidFill>
                            <a:schemeClr val="tx2"/>
                          </a:solidFill>
                          <a:effectLst/>
                          <a:latin typeface="+mn-lt"/>
                          <a:ea typeface="Calibri" panose="020F0502020204030204" pitchFamily="34" charset="0"/>
                          <a:cs typeface="Times New Roman" panose="02020603050405020304" pitchFamily="18" charset="0"/>
                        </a:rPr>
                        <a:t>%</a:t>
                      </a:r>
                    </a:p>
                  </a:txBody>
                  <a:tcPr marL="7620" marR="7620" marT="762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Text Box 103"/>
          <p:cNvSpPr txBox="1">
            <a:spLocks noChangeArrowheads="1"/>
          </p:cNvSpPr>
          <p:nvPr/>
        </p:nvSpPr>
        <p:spPr bwMode="auto">
          <a:xfrm>
            <a:off x="4738688" y="1143000"/>
            <a:ext cx="27066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Structure, mn RUR</a:t>
            </a:r>
          </a:p>
        </p:txBody>
      </p:sp>
      <p:sp>
        <p:nvSpPr>
          <p:cNvPr id="8" name="Text Box 103"/>
          <p:cNvSpPr txBox="1">
            <a:spLocks noChangeArrowheads="1"/>
          </p:cNvSpPr>
          <p:nvPr/>
        </p:nvSpPr>
        <p:spPr bwMode="auto">
          <a:xfrm>
            <a:off x="133350" y="3657600"/>
            <a:ext cx="1930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Expenses, </a:t>
            </a:r>
            <a:r>
              <a:rPr lang="en-US" altLang="ru-RU" sz="1600" b="1" dirty="0" err="1">
                <a:solidFill>
                  <a:srgbClr val="0079C2"/>
                </a:solidFill>
              </a:rPr>
              <a:t>mn</a:t>
            </a:r>
            <a:r>
              <a:rPr lang="en-US" altLang="ru-RU" sz="1600" b="1" dirty="0">
                <a:solidFill>
                  <a:srgbClr val="0079C2"/>
                </a:solidFill>
              </a:rPr>
              <a:t> RUR</a:t>
            </a:r>
          </a:p>
        </p:txBody>
      </p:sp>
      <p:sp>
        <p:nvSpPr>
          <p:cNvPr id="9" name="Text Box 103"/>
          <p:cNvSpPr txBox="1">
            <a:spLocks noChangeArrowheads="1"/>
          </p:cNvSpPr>
          <p:nvPr/>
        </p:nvSpPr>
        <p:spPr bwMode="auto">
          <a:xfrm>
            <a:off x="146050" y="1143000"/>
            <a:ext cx="2470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Change Factors</a:t>
            </a:r>
          </a:p>
        </p:txBody>
      </p:sp>
      <p:sp>
        <p:nvSpPr>
          <p:cNvPr id="10" name="Text Box 103"/>
          <p:cNvSpPr txBox="1">
            <a:spLocks noChangeArrowheads="1"/>
          </p:cNvSpPr>
          <p:nvPr/>
        </p:nvSpPr>
        <p:spPr bwMode="auto">
          <a:xfrm>
            <a:off x="4738688" y="3657600"/>
            <a:ext cx="2265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Fuel Consumption, thous. t</a:t>
            </a:r>
            <a:r>
              <a:rPr lang="ru-RU" altLang="ru-RU" sz="1600" b="1" baseline="30000">
                <a:solidFill>
                  <a:srgbClr val="0079C2"/>
                </a:solidFill>
              </a:rPr>
              <a:t>1</a:t>
            </a:r>
            <a:endParaRPr lang="en-US" altLang="ru-RU" sz="1600" b="1" baseline="30000">
              <a:solidFill>
                <a:srgbClr val="0079C2"/>
              </a:solidFill>
            </a:endParaRPr>
          </a:p>
        </p:txBody>
      </p:sp>
      <p:sp>
        <p:nvSpPr>
          <p:cNvPr id="11" name="Rectangle 8"/>
          <p:cNvSpPr>
            <a:spLocks noChangeArrowheads="1"/>
          </p:cNvSpPr>
          <p:nvPr/>
        </p:nvSpPr>
        <p:spPr bwMode="auto">
          <a:xfrm>
            <a:off x="171450" y="1470025"/>
            <a:ext cx="32480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ts val="300"/>
              </a:spcBef>
              <a:spcAft>
                <a:spcPts val="300"/>
              </a:spcAft>
              <a:buClr>
                <a:schemeClr val="tx2"/>
              </a:buClr>
              <a:buFont typeface="Arial Narrow" panose="020B0606020202030204" pitchFamily="34" charset="0"/>
              <a:buChar char="–"/>
            </a:pPr>
            <a:r>
              <a:rPr lang="en-US" altLang="ru-RU" sz="1200">
                <a:solidFill>
                  <a:schemeClr val="tx1"/>
                </a:solidFill>
              </a:rPr>
              <a:t>Decrease of fuel expenses, </a:t>
            </a:r>
            <a:r>
              <a:rPr lang="en-US" altLang="ru-RU" sz="1200">
                <a:solidFill>
                  <a:schemeClr val="tx1"/>
                </a:solidFill>
                <a:ea typeface="Calibri" panose="020F0502020204030204" pitchFamily="34" charset="0"/>
                <a:cs typeface="Times New Roman" panose="02020603050405020304" pitchFamily="18" charset="0"/>
              </a:rPr>
              <a:t>Purchased heat, capacity and Electricity </a:t>
            </a:r>
            <a:r>
              <a:rPr lang="en-US" altLang="ru-RU" sz="1200">
                <a:solidFill>
                  <a:schemeClr val="tx1"/>
                </a:solidFill>
              </a:rPr>
              <a:t>expenses, as well as </a:t>
            </a:r>
            <a:r>
              <a:rPr lang="en-US" altLang="ru-RU" sz="1200">
                <a:solidFill>
                  <a:schemeClr val="tx1"/>
                </a:solidFill>
                <a:cs typeface="Calibri" panose="020F0502020204030204" pitchFamily="34" charset="0"/>
              </a:rPr>
              <a:t>Ecology payments, was due to lower electricity output in 9M 2019 year-on-year.</a:t>
            </a:r>
            <a:endParaRPr lang="ru-RU" altLang="ru-RU" sz="1200">
              <a:solidFill>
                <a:schemeClr val="tx1"/>
              </a:solidFill>
              <a:cs typeface="Calibri" panose="020F0502020204030204" pitchFamily="34" charset="0"/>
            </a:endParaRPr>
          </a:p>
        </p:txBody>
      </p:sp>
      <p:cxnSp>
        <p:nvCxnSpPr>
          <p:cNvPr id="12" name="Straight Arrow Connector 13"/>
          <p:cNvCxnSpPr/>
          <p:nvPr/>
        </p:nvCxnSpPr>
        <p:spPr>
          <a:xfrm>
            <a:off x="2286000" y="4305300"/>
            <a:ext cx="838200" cy="9366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5"/>
          <p:cNvSpPr/>
          <p:nvPr/>
        </p:nvSpPr>
        <p:spPr>
          <a:xfrm>
            <a:off x="2463800" y="416877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-7.4</a:t>
            </a:r>
            <a:r>
              <a:rPr lang="ru-RU" sz="1050" spc="-10" dirty="0">
                <a:solidFill>
                  <a:srgbClr val="0079C2"/>
                </a:solidFill>
              </a:rPr>
              <a:t>%</a:t>
            </a:r>
            <a:endParaRPr lang="ru-RU" sz="1050" spc="-10" dirty="0">
              <a:solidFill>
                <a:srgbClr val="0079C2"/>
              </a:solidFill>
            </a:endParaRPr>
          </a:p>
        </p:txBody>
      </p:sp>
      <p:sp>
        <p:nvSpPr>
          <p:cNvPr id="14"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pic>
        <p:nvPicPr>
          <p:cNvPr id="15" name="Рисунок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8550" y="4305300"/>
            <a:ext cx="3333750"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Рисунок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4086225"/>
            <a:ext cx="3421063"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4925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Fixed Costs and Depreciation </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9М </a:t>
            </a:r>
            <a:r>
              <a:rPr lang="en-US" altLang="ru-RU" dirty="0"/>
              <a:t>201</a:t>
            </a:r>
            <a:r>
              <a:rPr lang="ru-RU" altLang="ru-RU" dirty="0"/>
              <a:t>9</a:t>
            </a:r>
            <a:r>
              <a:rPr lang="en-US" altLang="ru-RU" dirty="0"/>
              <a:t> IFRS </a:t>
            </a:r>
            <a:r>
              <a:rPr lang="en-US" altLang="ru-RU" dirty="0" smtClean="0"/>
              <a:t>Results</a:t>
            </a:r>
            <a:endParaRPr lang="ru-RU" altLang="ru-RU" dirty="0"/>
          </a:p>
        </p:txBody>
      </p:sp>
      <p:sp>
        <p:nvSpPr>
          <p:cNvPr id="5" name="Text Box 103"/>
          <p:cNvSpPr txBox="1">
            <a:spLocks noChangeArrowheads="1"/>
          </p:cNvSpPr>
          <p:nvPr/>
        </p:nvSpPr>
        <p:spPr bwMode="auto">
          <a:xfrm>
            <a:off x="4738688" y="1143000"/>
            <a:ext cx="2500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Structure, mn RUR</a:t>
            </a:r>
          </a:p>
        </p:txBody>
      </p:sp>
      <p:sp>
        <p:nvSpPr>
          <p:cNvPr id="7" name="Text Box 103"/>
          <p:cNvSpPr txBox="1">
            <a:spLocks noChangeArrowheads="1"/>
          </p:cNvSpPr>
          <p:nvPr/>
        </p:nvSpPr>
        <p:spPr bwMode="auto">
          <a:xfrm>
            <a:off x="133350" y="3810000"/>
            <a:ext cx="2141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Total Fixed Costs, mn RUR</a:t>
            </a:r>
          </a:p>
        </p:txBody>
      </p:sp>
      <p:sp>
        <p:nvSpPr>
          <p:cNvPr id="8" name="Text Box 103"/>
          <p:cNvSpPr txBox="1">
            <a:spLocks noChangeArrowheads="1"/>
          </p:cNvSpPr>
          <p:nvPr/>
        </p:nvSpPr>
        <p:spPr bwMode="auto">
          <a:xfrm>
            <a:off x="146050" y="1143000"/>
            <a:ext cx="3671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and Depreciation Change Factors</a:t>
            </a:r>
          </a:p>
        </p:txBody>
      </p:sp>
      <p:sp>
        <p:nvSpPr>
          <p:cNvPr id="9" name="Text Box 103"/>
          <p:cNvSpPr txBox="1">
            <a:spLocks noChangeArrowheads="1"/>
          </p:cNvSpPr>
          <p:nvPr/>
        </p:nvSpPr>
        <p:spPr bwMode="auto">
          <a:xfrm>
            <a:off x="4953000" y="3810000"/>
            <a:ext cx="43291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Depreciation and Amortization of PP&amp;E, Intangible Assets and Right-of-use Assets, </a:t>
            </a:r>
            <a:r>
              <a:rPr lang="en-US" altLang="ru-RU" sz="1600" b="1" dirty="0" err="1">
                <a:solidFill>
                  <a:srgbClr val="0079C2"/>
                </a:solidFill>
              </a:rPr>
              <a:t>mn</a:t>
            </a:r>
            <a:r>
              <a:rPr lang="en-US" altLang="ru-RU" sz="1600" b="1" dirty="0">
                <a:solidFill>
                  <a:srgbClr val="0079C2"/>
                </a:solidFill>
              </a:rPr>
              <a:t> RUR</a:t>
            </a:r>
          </a:p>
        </p:txBody>
      </p:sp>
      <p:sp>
        <p:nvSpPr>
          <p:cNvPr id="10" name="Rectangle 7"/>
          <p:cNvSpPr>
            <a:spLocks noChangeArrowheads="1"/>
          </p:cNvSpPr>
          <p:nvPr/>
        </p:nvSpPr>
        <p:spPr bwMode="auto">
          <a:xfrm>
            <a:off x="257175" y="1612900"/>
            <a:ext cx="3752850"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a:solidFill>
                  <a:schemeClr val="tx1"/>
                </a:solidFill>
              </a:rPr>
              <a:t>Other fixed costs reduction was dew, mostly, to considerable reduction in the amount of fines, fees and forfeits for breach of contract terms on core activity.</a:t>
            </a:r>
          </a:p>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a:solidFill>
                  <a:schemeClr val="tx1"/>
                </a:solidFill>
              </a:rPr>
              <a:t>Taxes other than income tax decline resulted from decreased property tax expense, on the back of changes in legislation.</a:t>
            </a:r>
          </a:p>
        </p:txBody>
      </p:sp>
      <p:graphicFrame>
        <p:nvGraphicFramePr>
          <p:cNvPr id="11" name="Таблица 20"/>
          <p:cNvGraphicFramePr>
            <a:graphicFrameLocks noGrp="1"/>
          </p:cNvGraphicFramePr>
          <p:nvPr>
            <p:extLst>
              <p:ext uri="{D42A27DB-BD31-4B8C-83A1-F6EECF244321}">
                <p14:modId xmlns:p14="http://schemas.microsoft.com/office/powerpoint/2010/main" val="1824465736"/>
              </p:ext>
            </p:extLst>
          </p:nvPr>
        </p:nvGraphicFramePr>
        <p:xfrm>
          <a:off x="4876800" y="1557338"/>
          <a:ext cx="4191000" cy="1770062"/>
        </p:xfrm>
        <a:graphic>
          <a:graphicData uri="http://schemas.openxmlformats.org/drawingml/2006/table">
            <a:tbl>
              <a:tblPr/>
              <a:tblGrid>
                <a:gridCol w="2053503"/>
                <a:gridCol w="763949"/>
                <a:gridCol w="763949"/>
                <a:gridCol w="609599"/>
              </a:tblGrid>
              <a:tr h="222477">
                <a:tc>
                  <a:txBody>
                    <a:bodyPr/>
                    <a:lstStyle/>
                    <a:p>
                      <a:pPr algn="l" rtl="0" fontAlgn="ctr"/>
                      <a:endParaRPr lang="ru-RU" sz="1100" b="1" i="0" u="none" strike="noStrike" dirty="0">
                        <a:solidFill>
                          <a:schemeClr val="accent1"/>
                        </a:solidFill>
                        <a:latin typeface="+mn-lt"/>
                      </a:endParaRPr>
                    </a:p>
                  </a:txBody>
                  <a:tcPr marL="45720" marR="45720" marT="27411" marB="27411"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9C2"/>
                          </a:solidFill>
                          <a:effectLst/>
                          <a:latin typeface="+mn-lt"/>
                          <a:cs typeface="Arial" charset="0"/>
                        </a:rPr>
                        <a:t>9M 2018</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rgbClr val="0079C2"/>
                          </a:solidFill>
                          <a:effectLst/>
                          <a:latin typeface="+mn-lt"/>
                          <a:cs typeface="Arial" charset="0"/>
                        </a:rPr>
                        <a:t>9M 2019</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smtClean="0">
                          <a:solidFill>
                            <a:srgbClr val="0079C2"/>
                          </a:solidFill>
                          <a:latin typeface="+mn-lt"/>
                          <a:ea typeface="+mn-ea"/>
                          <a:cs typeface="+mn-cs"/>
                        </a:rPr>
                        <a:t>Change</a:t>
                      </a:r>
                      <a:endParaRPr lang="ru-RU" sz="1100" b="1" i="0" u="none" strike="noStrike" kern="1200" dirty="0" smtClean="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r>
              <a:tr h="222330">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Employee Benefit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6</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198</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6</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729</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+8</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6</a:t>
                      </a:r>
                      <a:r>
                        <a:rPr lang="ru-RU" sz="1100" b="0" i="0" u="none" strike="noStrike" kern="1200" dirty="0">
                          <a:solidFill>
                            <a:srgbClr val="000000"/>
                          </a:solidFill>
                          <a:effectLst/>
                          <a:latin typeface="Arial Narrow" panose="020B0606020202030204" pitchFamily="34" charset="0"/>
                          <a:ea typeface="+mn-ea"/>
                          <a:cs typeface="+mn-cs"/>
                        </a:rPr>
                        <a:t>%</a:t>
                      </a: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07227">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Maintenance and Repair Expenses</a:t>
                      </a: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2</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909</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2</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670</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8</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2</a:t>
                      </a:r>
                      <a:r>
                        <a:rPr lang="ru-RU" sz="1100" b="0" i="0" u="none" strike="noStrike" kern="1200" dirty="0">
                          <a:solidFill>
                            <a:srgbClr val="000000"/>
                          </a:solidFill>
                          <a:effectLst/>
                          <a:latin typeface="Arial Narrow" panose="020B0606020202030204" pitchFamily="34" charset="0"/>
                          <a:ea typeface="+mn-ea"/>
                          <a:cs typeface="+mn-cs"/>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8707">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Fee of the System Operator</a:t>
                      </a:r>
                      <a:endParaRPr lang="ru-RU" sz="110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1</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525</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1</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606</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+5</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3</a:t>
                      </a:r>
                      <a:r>
                        <a:rPr lang="ru-RU" sz="1100" b="0" i="0" u="none" strike="noStrike" kern="1200" dirty="0">
                          <a:solidFill>
                            <a:srgbClr val="000000"/>
                          </a:solidFill>
                          <a:effectLst/>
                          <a:latin typeface="Arial Narrow" panose="020B0606020202030204" pitchFamily="34" charset="0"/>
                          <a:ea typeface="+mn-ea"/>
                          <a:cs typeface="+mn-cs"/>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Taxes Other than Income Tax</a:t>
                      </a:r>
                      <a:endParaRPr lang="ru-RU" sz="110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3</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170</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2</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262</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28</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6</a:t>
                      </a:r>
                      <a:r>
                        <a:rPr lang="ru-RU" sz="1100" b="0" i="0" u="none" strike="noStrike" kern="1200" dirty="0">
                          <a:solidFill>
                            <a:srgbClr val="000000"/>
                          </a:solidFill>
                          <a:effectLst/>
                          <a:latin typeface="Arial Narrow" panose="020B0606020202030204" pitchFamily="34" charset="0"/>
                          <a:ea typeface="+mn-ea"/>
                          <a:cs typeface="+mn-cs"/>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Rent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1</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973</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3</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175</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+60</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9</a:t>
                      </a:r>
                      <a:r>
                        <a:rPr lang="ru-RU" sz="1100" b="0" i="0" u="none" strike="noStrike" kern="1200" dirty="0">
                          <a:solidFill>
                            <a:srgbClr val="000000"/>
                          </a:solidFill>
                          <a:effectLst/>
                          <a:latin typeface="Arial Narrow" panose="020B0606020202030204" pitchFamily="34" charset="0"/>
                          <a:ea typeface="+mn-ea"/>
                          <a:cs typeface="+mn-cs"/>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Other Fixed Costs</a:t>
                      </a:r>
                      <a:endParaRPr lang="ru-RU" sz="110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9</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723</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0000"/>
                          </a:solidFill>
                          <a:effectLst/>
                          <a:latin typeface="Arial Narrow" panose="020B0606020202030204" pitchFamily="34" charset="0"/>
                        </a:rPr>
                        <a:t>5</a:t>
                      </a:r>
                      <a:r>
                        <a:rPr lang="en-US" sz="1100" b="0" i="0" u="none" strike="noStrike" dirty="0" smtClean="0">
                          <a:solidFill>
                            <a:srgbClr val="000000"/>
                          </a:solidFill>
                          <a:effectLst/>
                          <a:latin typeface="Arial Narrow" panose="020B0606020202030204" pitchFamily="34" charset="0"/>
                        </a:rPr>
                        <a:t>,</a:t>
                      </a:r>
                      <a:r>
                        <a:rPr lang="ru-RU" sz="1100" b="0" i="0" u="none" strike="noStrike" dirty="0" smtClean="0">
                          <a:solidFill>
                            <a:srgbClr val="000000"/>
                          </a:solidFill>
                          <a:effectLst/>
                          <a:latin typeface="Arial Narrow" panose="020B0606020202030204" pitchFamily="34" charset="0"/>
                        </a:rPr>
                        <a:t>036</a:t>
                      </a:r>
                      <a:endParaRPr lang="ru-RU" sz="1100" b="0" i="0" u="none" strike="noStrike" dirty="0">
                        <a:solidFill>
                          <a:srgbClr val="000000"/>
                        </a:solidFill>
                        <a:effectLst/>
                        <a:latin typeface="Arial Narrow" panose="020B0606020202030204" pitchFamily="34"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48</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2</a:t>
                      </a:r>
                      <a:r>
                        <a:rPr lang="ru-RU" sz="1100" b="0" i="0" u="none" strike="noStrike" kern="1200" dirty="0">
                          <a:solidFill>
                            <a:srgbClr val="000000"/>
                          </a:solidFill>
                          <a:effectLst/>
                          <a:latin typeface="Arial Narrow" panose="020B0606020202030204" pitchFamily="34" charset="0"/>
                          <a:ea typeface="+mn-ea"/>
                          <a:cs typeface="+mn-cs"/>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algn="l" rtl="0" fontAlgn="ctr"/>
                      <a:r>
                        <a:rPr lang="en-US" sz="1100" b="1" kern="1200" dirty="0" smtClean="0">
                          <a:solidFill>
                            <a:schemeClr val="tx2"/>
                          </a:solidFill>
                          <a:effectLst/>
                          <a:latin typeface="+mn-lt"/>
                          <a:ea typeface="Calibri" panose="020F0502020204030204" pitchFamily="34" charset="0"/>
                          <a:cs typeface="Times New Roman" panose="02020603050405020304" pitchFamily="18" charset="0"/>
                        </a:rPr>
                        <a:t>Total Fixed Costs</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25</a:t>
                      </a:r>
                      <a:r>
                        <a:rPr lang="en-US" sz="1100" b="1" kern="1200" dirty="0" smtClean="0">
                          <a:solidFill>
                            <a:schemeClr val="tx2"/>
                          </a:solidFill>
                          <a:effectLst/>
                          <a:latin typeface="+mn-lt"/>
                          <a:ea typeface="Calibri" panose="020F0502020204030204" pitchFamily="34" charset="0"/>
                          <a:cs typeface="Times New Roman" panose="02020603050405020304" pitchFamily="18" charset="0"/>
                        </a:rPr>
                        <a:t>,</a:t>
                      </a: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498</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21</a:t>
                      </a:r>
                      <a:r>
                        <a:rPr lang="en-US" sz="1100" b="1" kern="1200" dirty="0" smtClean="0">
                          <a:solidFill>
                            <a:schemeClr val="tx2"/>
                          </a:solidFill>
                          <a:effectLst/>
                          <a:latin typeface="+mn-lt"/>
                          <a:ea typeface="Calibri" panose="020F0502020204030204" pitchFamily="34" charset="0"/>
                          <a:cs typeface="Times New Roman" panose="02020603050405020304" pitchFamily="18" charset="0"/>
                        </a:rPr>
                        <a:t>,</a:t>
                      </a: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478</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1" kern="1200" dirty="0">
                          <a:solidFill>
                            <a:schemeClr val="tx2"/>
                          </a:solidFill>
                          <a:effectLst/>
                          <a:latin typeface="+mn-lt"/>
                          <a:ea typeface="Calibri" panose="020F0502020204030204" pitchFamily="34" charset="0"/>
                          <a:cs typeface="Times New Roman" panose="02020603050405020304" pitchFamily="18" charset="0"/>
                        </a:rPr>
                        <a:t>-</a:t>
                      </a: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15</a:t>
                      </a:r>
                      <a:r>
                        <a:rPr lang="en-US" sz="1100" b="1" kern="1200" dirty="0" smtClean="0">
                          <a:solidFill>
                            <a:schemeClr val="tx2"/>
                          </a:solidFill>
                          <a:effectLst/>
                          <a:latin typeface="+mn-lt"/>
                          <a:ea typeface="Calibri" panose="020F0502020204030204" pitchFamily="34" charset="0"/>
                          <a:cs typeface="Times New Roman" panose="02020603050405020304" pitchFamily="18" charset="0"/>
                        </a:rPr>
                        <a:t>.</a:t>
                      </a: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8</a:t>
                      </a:r>
                      <a:r>
                        <a:rPr lang="ru-RU" sz="1100" b="1" kern="1200" dirty="0">
                          <a:solidFill>
                            <a:schemeClr val="tx2"/>
                          </a:solidFill>
                          <a:effectLst/>
                          <a:latin typeface="+mn-lt"/>
                          <a:ea typeface="Calibri" panose="020F0502020204030204" pitchFamily="34" charset="0"/>
                          <a:cs typeface="Times New Roman" panose="02020603050405020304" pitchFamily="18" charset="0"/>
                        </a:rPr>
                        <a:t>%</a:t>
                      </a:r>
                    </a:p>
                  </a:txBody>
                  <a:tcPr marL="7620" marR="7620" marT="762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2" name="Straight Arrow Connector 13"/>
          <p:cNvCxnSpPr/>
          <p:nvPr/>
        </p:nvCxnSpPr>
        <p:spPr>
          <a:xfrm>
            <a:off x="2133600" y="4773613"/>
            <a:ext cx="1295400" cy="84137"/>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4"/>
          <p:cNvSpPr/>
          <p:nvPr/>
        </p:nvSpPr>
        <p:spPr>
          <a:xfrm>
            <a:off x="2557463" y="463708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30" dirty="0">
                <a:solidFill>
                  <a:srgbClr val="0079C2"/>
                </a:solidFill>
              </a:rPr>
              <a:t>-15.8</a:t>
            </a:r>
            <a:r>
              <a:rPr lang="ru-RU" sz="1050" spc="-30" dirty="0">
                <a:solidFill>
                  <a:srgbClr val="0079C2"/>
                </a:solidFill>
              </a:rPr>
              <a:t>%</a:t>
            </a:r>
            <a:endParaRPr lang="ru-RU" sz="1050" spc="-30" dirty="0">
              <a:solidFill>
                <a:srgbClr val="0079C2"/>
              </a:solidFill>
            </a:endParaRPr>
          </a:p>
        </p:txBody>
      </p:sp>
      <p:cxnSp>
        <p:nvCxnSpPr>
          <p:cNvPr id="14" name="Straight Arrow Connector 16"/>
          <p:cNvCxnSpPr/>
          <p:nvPr/>
        </p:nvCxnSpPr>
        <p:spPr>
          <a:xfrm flipV="1">
            <a:off x="6748463" y="4659313"/>
            <a:ext cx="914400" cy="228600"/>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5" name="Oval 17"/>
          <p:cNvSpPr/>
          <p:nvPr/>
        </p:nvSpPr>
        <p:spPr>
          <a:xfrm>
            <a:off x="7010400" y="4591050"/>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30" dirty="0">
                <a:solidFill>
                  <a:srgbClr val="0079C2"/>
                </a:solidFill>
              </a:rPr>
              <a:t>+</a:t>
            </a:r>
            <a:r>
              <a:rPr lang="en-US" sz="1050" spc="-30" dirty="0">
                <a:solidFill>
                  <a:srgbClr val="0079C2"/>
                </a:solidFill>
              </a:rPr>
              <a:t>5.9</a:t>
            </a:r>
            <a:r>
              <a:rPr lang="ru-RU" sz="1050" spc="-30" dirty="0">
                <a:solidFill>
                  <a:srgbClr val="0079C2"/>
                </a:solidFill>
              </a:rPr>
              <a:t>%</a:t>
            </a:r>
            <a:endParaRPr lang="ru-RU" sz="1050" spc="-30" dirty="0">
              <a:solidFill>
                <a:srgbClr val="0079C2"/>
              </a:solidFill>
            </a:endParaRPr>
          </a:p>
        </p:txBody>
      </p:sp>
      <p:pic>
        <p:nvPicPr>
          <p:cNvPr id="16" name="Рисунок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488" y="4591050"/>
            <a:ext cx="3886200" cy="174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Рисунок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2750" y="4489450"/>
            <a:ext cx="3400425" cy="184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7455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EBITDA and Profit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9М </a:t>
            </a:r>
            <a:r>
              <a:rPr lang="en-US" altLang="ru-RU" dirty="0"/>
              <a:t>201</a:t>
            </a:r>
            <a:r>
              <a:rPr lang="ru-RU" altLang="ru-RU" dirty="0"/>
              <a:t>9</a:t>
            </a:r>
            <a:r>
              <a:rPr lang="en-US" altLang="ru-RU" dirty="0"/>
              <a:t> IFRS </a:t>
            </a:r>
            <a:r>
              <a:rPr lang="en-US" altLang="ru-RU" dirty="0" smtClean="0"/>
              <a:t>Results</a:t>
            </a:r>
            <a:endParaRPr lang="ru-RU" altLang="ru-RU" dirty="0"/>
          </a:p>
        </p:txBody>
      </p:sp>
      <p:sp>
        <p:nvSpPr>
          <p:cNvPr id="5" name="Text Box 103"/>
          <p:cNvSpPr txBox="1">
            <a:spLocks noChangeArrowheads="1"/>
          </p:cNvSpPr>
          <p:nvPr/>
        </p:nvSpPr>
        <p:spPr bwMode="auto">
          <a:xfrm>
            <a:off x="4191000" y="1354138"/>
            <a:ext cx="24717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Profit Bridge 9M 2019, mn RUR</a:t>
            </a:r>
          </a:p>
        </p:txBody>
      </p:sp>
      <p:sp>
        <p:nvSpPr>
          <p:cNvPr id="7" name="Text Box 103"/>
          <p:cNvSpPr txBox="1">
            <a:spLocks noChangeArrowheads="1"/>
          </p:cNvSpPr>
          <p:nvPr/>
        </p:nvSpPr>
        <p:spPr bwMode="auto">
          <a:xfrm>
            <a:off x="146050" y="1354138"/>
            <a:ext cx="1382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EBITDA, mn RUR</a:t>
            </a:r>
          </a:p>
        </p:txBody>
      </p:sp>
      <p:cxnSp>
        <p:nvCxnSpPr>
          <p:cNvPr id="8" name="Straight Arrow Connector 6"/>
          <p:cNvCxnSpPr/>
          <p:nvPr/>
        </p:nvCxnSpPr>
        <p:spPr>
          <a:xfrm flipV="1">
            <a:off x="1295400" y="2620963"/>
            <a:ext cx="990600" cy="350837"/>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9" name="Oval 7"/>
          <p:cNvSpPr/>
          <p:nvPr/>
        </p:nvSpPr>
        <p:spPr>
          <a:xfrm>
            <a:off x="1577975" y="256063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a:t>
            </a:r>
            <a:r>
              <a:rPr lang="en-US" sz="1050" spc="-10" dirty="0">
                <a:solidFill>
                  <a:srgbClr val="0079C2"/>
                </a:solidFill>
              </a:rPr>
              <a:t>24.1</a:t>
            </a:r>
            <a:r>
              <a:rPr lang="ru-RU" sz="1050" spc="-10" dirty="0">
                <a:solidFill>
                  <a:srgbClr val="0079C2"/>
                </a:solidFill>
              </a:rPr>
              <a:t>%</a:t>
            </a:r>
            <a:endParaRPr lang="ru-RU" sz="1050" spc="-10" dirty="0">
              <a:solidFill>
                <a:srgbClr val="0079C2"/>
              </a:solidFill>
            </a:endParaRPr>
          </a:p>
        </p:txBody>
      </p:sp>
      <p:pic>
        <p:nvPicPr>
          <p:cNvPr id="10" name="Рисунок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113" y="2484438"/>
            <a:ext cx="3373437" cy="283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Рисунок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2362200"/>
            <a:ext cx="4972050" cy="325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2186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Debt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9М </a:t>
            </a:r>
            <a:r>
              <a:rPr lang="en-US" altLang="ru-RU" dirty="0"/>
              <a:t>201</a:t>
            </a:r>
            <a:r>
              <a:rPr lang="ru-RU" altLang="ru-RU" dirty="0"/>
              <a:t>9</a:t>
            </a:r>
            <a:r>
              <a:rPr lang="en-US" altLang="ru-RU" dirty="0"/>
              <a:t> IFRS </a:t>
            </a:r>
            <a:r>
              <a:rPr lang="en-US" altLang="ru-RU" dirty="0" smtClean="0"/>
              <a:t>Results</a:t>
            </a:r>
            <a:endParaRPr lang="ru-RU" altLang="ru-RU" dirty="0"/>
          </a:p>
        </p:txBody>
      </p:sp>
      <p:sp>
        <p:nvSpPr>
          <p:cNvPr id="5" name="Text Box 103"/>
          <p:cNvSpPr txBox="1">
            <a:spLocks noChangeArrowheads="1"/>
          </p:cNvSpPr>
          <p:nvPr/>
        </p:nvSpPr>
        <p:spPr bwMode="auto">
          <a:xfrm>
            <a:off x="6400800" y="1219200"/>
            <a:ext cx="2667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Net Debt, mn RUR</a:t>
            </a:r>
            <a:r>
              <a:rPr lang="en-US" altLang="ru-RU" sz="1600" b="1" baseline="30000">
                <a:solidFill>
                  <a:srgbClr val="0079C2"/>
                </a:solidFill>
              </a:rPr>
              <a:t>1</a:t>
            </a:r>
            <a:r>
              <a:rPr lang="ru-RU" altLang="ru-RU" sz="1600" b="1" baseline="30000">
                <a:solidFill>
                  <a:srgbClr val="0079C2"/>
                </a:solidFill>
              </a:rPr>
              <a:t> </a:t>
            </a:r>
          </a:p>
        </p:txBody>
      </p:sp>
      <p:sp>
        <p:nvSpPr>
          <p:cNvPr id="7" name="Text Box 103"/>
          <p:cNvSpPr txBox="1">
            <a:spLocks noChangeArrowheads="1"/>
          </p:cNvSpPr>
          <p:nvPr/>
        </p:nvSpPr>
        <p:spPr bwMode="auto">
          <a:xfrm>
            <a:off x="146050" y="1219200"/>
            <a:ext cx="2597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Debt Structure, mn RUR</a:t>
            </a:r>
            <a:r>
              <a:rPr lang="ru-RU" altLang="ru-RU" sz="1600" b="1">
                <a:solidFill>
                  <a:srgbClr val="0079C2"/>
                </a:solidFill>
              </a:rPr>
              <a:t> </a:t>
            </a:r>
            <a:endParaRPr lang="en-US" altLang="ru-RU" sz="1600" b="1">
              <a:solidFill>
                <a:srgbClr val="0079C2"/>
              </a:solidFill>
            </a:endParaRPr>
          </a:p>
        </p:txBody>
      </p:sp>
      <p:sp>
        <p:nvSpPr>
          <p:cNvPr id="8" name="Text Box 103"/>
          <p:cNvSpPr txBox="1">
            <a:spLocks noChangeArrowheads="1"/>
          </p:cNvSpPr>
          <p:nvPr/>
        </p:nvSpPr>
        <p:spPr bwMode="auto">
          <a:xfrm>
            <a:off x="3270250" y="1219200"/>
            <a:ext cx="2520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Debt Maturity Profile, as of September 30, 2019, </a:t>
            </a:r>
            <a:r>
              <a:rPr lang="en-US" altLang="ru-RU" sz="1600" b="1" dirty="0" err="1">
                <a:solidFill>
                  <a:srgbClr val="0079C2"/>
                </a:solidFill>
              </a:rPr>
              <a:t>mn</a:t>
            </a:r>
            <a:r>
              <a:rPr lang="en-US" altLang="ru-RU" sz="1600" b="1" dirty="0">
                <a:solidFill>
                  <a:srgbClr val="0079C2"/>
                </a:solidFill>
              </a:rPr>
              <a:t> RUR</a:t>
            </a:r>
            <a:r>
              <a:rPr lang="ru-RU" altLang="ru-RU" sz="1600" b="1" dirty="0">
                <a:solidFill>
                  <a:srgbClr val="0079C2"/>
                </a:solidFill>
              </a:rPr>
              <a:t> </a:t>
            </a:r>
            <a:endParaRPr lang="en-US" altLang="ru-RU" sz="1600" b="1" dirty="0">
              <a:solidFill>
                <a:srgbClr val="0079C2"/>
              </a:solidFill>
            </a:endParaRPr>
          </a:p>
        </p:txBody>
      </p:sp>
      <p:cxnSp>
        <p:nvCxnSpPr>
          <p:cNvPr id="9" name="Straight Arrow Connector 7"/>
          <p:cNvCxnSpPr/>
          <p:nvPr/>
        </p:nvCxnSpPr>
        <p:spPr>
          <a:xfrm>
            <a:off x="1143000" y="2514600"/>
            <a:ext cx="800100" cy="109538"/>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0" name="Oval 8"/>
          <p:cNvSpPr/>
          <p:nvPr/>
        </p:nvSpPr>
        <p:spPr>
          <a:xfrm>
            <a:off x="1316038" y="238283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-0.5</a:t>
            </a:r>
            <a:r>
              <a:rPr lang="ru-RU" sz="1050" spc="-10" dirty="0">
                <a:solidFill>
                  <a:srgbClr val="0079C2"/>
                </a:solidFill>
              </a:rPr>
              <a:t>%</a:t>
            </a:r>
            <a:endParaRPr lang="ru-RU" sz="1050" spc="-10" dirty="0">
              <a:solidFill>
                <a:srgbClr val="0079C2"/>
              </a:solidFill>
            </a:endParaRPr>
          </a:p>
        </p:txBody>
      </p:sp>
      <p:sp>
        <p:nvSpPr>
          <p:cNvPr id="11" name="Text Box 61"/>
          <p:cNvSpPr txBox="1">
            <a:spLocks noChangeArrowheads="1"/>
          </p:cNvSpPr>
          <p:nvPr/>
        </p:nvSpPr>
        <p:spPr bwMode="auto">
          <a:xfrm>
            <a:off x="0" y="6026150"/>
            <a:ext cx="7272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900" baseline="30000">
                <a:solidFill>
                  <a:srgbClr val="595959"/>
                </a:solidFill>
              </a:rPr>
              <a:t>1 </a:t>
            </a:r>
            <a:r>
              <a:rPr lang="en-US" altLang="ru-RU" sz="900">
                <a:solidFill>
                  <a:srgbClr val="595959"/>
                </a:solidFill>
              </a:rPr>
              <a:t>Net debt = Total amount of borrowings less cash and cash equivalents</a:t>
            </a:r>
          </a:p>
        </p:txBody>
      </p:sp>
      <p:cxnSp>
        <p:nvCxnSpPr>
          <p:cNvPr id="12" name="Straight Arrow Connector 6"/>
          <p:cNvCxnSpPr/>
          <p:nvPr/>
        </p:nvCxnSpPr>
        <p:spPr>
          <a:xfrm>
            <a:off x="7048500" y="2176463"/>
            <a:ext cx="877888" cy="1825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7"/>
          <p:cNvSpPr/>
          <p:nvPr/>
        </p:nvSpPr>
        <p:spPr>
          <a:xfrm>
            <a:off x="6683375" y="1993900"/>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1.</a:t>
            </a:r>
            <a:r>
              <a:rPr lang="en-US" sz="1050" spc="-10" dirty="0">
                <a:solidFill>
                  <a:srgbClr val="0079C2"/>
                </a:solidFill>
              </a:rPr>
              <a:t>50</a:t>
            </a:r>
            <a:endParaRPr lang="ru-RU" sz="1050" spc="-10" dirty="0">
              <a:solidFill>
                <a:srgbClr val="0079C2"/>
              </a:solidFill>
            </a:endParaRPr>
          </a:p>
        </p:txBody>
      </p:sp>
      <p:sp>
        <p:nvSpPr>
          <p:cNvPr id="14" name="Oval 7"/>
          <p:cNvSpPr/>
          <p:nvPr/>
        </p:nvSpPr>
        <p:spPr>
          <a:xfrm>
            <a:off x="7926388" y="2259013"/>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0.87</a:t>
            </a:r>
            <a:endParaRPr lang="ru-RU" sz="1050" spc="-10" dirty="0">
              <a:solidFill>
                <a:srgbClr val="0079C2"/>
              </a:solidFill>
            </a:endParaRPr>
          </a:p>
        </p:txBody>
      </p:sp>
      <p:sp>
        <p:nvSpPr>
          <p:cNvPr id="15" name="Text Box 103"/>
          <p:cNvSpPr txBox="1">
            <a:spLocks noChangeArrowheads="1"/>
          </p:cNvSpPr>
          <p:nvPr/>
        </p:nvSpPr>
        <p:spPr bwMode="auto">
          <a:xfrm>
            <a:off x="6919913" y="1839913"/>
            <a:ext cx="100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algn="ctr" eaLnBrk="1" hangingPunct="1">
              <a:spcBef>
                <a:spcPct val="0"/>
              </a:spcBef>
              <a:buFontTx/>
              <a:buNone/>
            </a:pPr>
            <a:r>
              <a:rPr lang="en-US" altLang="ru-RU" sz="1200">
                <a:solidFill>
                  <a:schemeClr val="tx1"/>
                </a:solidFill>
              </a:rPr>
              <a:t>Net Debt</a:t>
            </a:r>
            <a:r>
              <a:rPr lang="ru-RU" altLang="ru-RU" sz="1200">
                <a:solidFill>
                  <a:schemeClr val="tx1"/>
                </a:solidFill>
              </a:rPr>
              <a:t>/</a:t>
            </a:r>
            <a:r>
              <a:rPr lang="en-US" altLang="ru-RU" sz="1200">
                <a:solidFill>
                  <a:schemeClr val="tx1"/>
                </a:solidFill>
              </a:rPr>
              <a:t> EBITDA</a:t>
            </a:r>
            <a:endParaRPr lang="ru-RU" altLang="ru-RU" sz="1200" baseline="30000">
              <a:solidFill>
                <a:schemeClr val="tx1"/>
              </a:solidFill>
            </a:endParaRPr>
          </a:p>
        </p:txBody>
      </p:sp>
      <p:pic>
        <p:nvPicPr>
          <p:cNvPr id="16" name="Рисунок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213" y="2441575"/>
            <a:ext cx="2805112"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Рисунок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8963" y="1955800"/>
            <a:ext cx="2874962" cy="309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Рисунок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1238" y="1793875"/>
            <a:ext cx="2792412" cy="313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9104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873251" y="6477893"/>
            <a:ext cx="7048500" cy="307777"/>
          </a:xfrm>
        </p:spPr>
        <p:txBody>
          <a:bodyPr/>
          <a:lstStyle/>
          <a:p>
            <a:r>
              <a:rPr lang="en-US" altLang="ru-RU" dirty="0"/>
              <a:t>OGK-2 Group </a:t>
            </a:r>
            <a:r>
              <a:rPr lang="ru-RU" altLang="ru-RU" dirty="0"/>
              <a:t>9М </a:t>
            </a:r>
            <a:r>
              <a:rPr lang="en-US" altLang="ru-RU" dirty="0"/>
              <a:t>201</a:t>
            </a:r>
            <a:r>
              <a:rPr lang="ru-RU" altLang="ru-RU" dirty="0"/>
              <a:t>9</a:t>
            </a:r>
            <a:r>
              <a:rPr lang="en-US" altLang="ru-RU" dirty="0"/>
              <a:t> IFRS </a:t>
            </a:r>
            <a:r>
              <a:rPr lang="en-US" altLang="ru-RU" dirty="0" smtClean="0"/>
              <a:t>Results</a:t>
            </a:r>
            <a:endParaRPr lang="ru-RU" altLang="ru-RU" dirty="0"/>
          </a:p>
        </p:txBody>
      </p:sp>
      <p:sp>
        <p:nvSpPr>
          <p:cNvPr id="4" name="Номер слайда 3"/>
          <p:cNvSpPr>
            <a:spLocks noGrp="1"/>
          </p:cNvSpPr>
          <p:nvPr>
            <p:ph type="sldNum" sz="quarter" idx="4"/>
          </p:nvPr>
        </p:nvSpPr>
        <p:spPr/>
        <p:txBody>
          <a:bodyPr/>
          <a:lstStyle/>
          <a:p>
            <a:fld id="{8E730068-F805-43B7-8A8E-3E2DB17E4B45}" type="slidenum">
              <a:rPr lang="ru-RU" smtClean="0"/>
              <a:pPr/>
              <a:t>8</a:t>
            </a:fld>
            <a:endParaRPr lang="ru-RU" dirty="0"/>
          </a:p>
        </p:txBody>
      </p:sp>
      <p:sp>
        <p:nvSpPr>
          <p:cNvPr id="8" name="Rectangle 2"/>
          <p:cNvSpPr>
            <a:spLocks noChangeArrowheads="1"/>
          </p:cNvSpPr>
          <p:nvPr/>
        </p:nvSpPr>
        <p:spPr bwMode="auto">
          <a:xfrm>
            <a:off x="1352550" y="25495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2800" b="1"/>
              <a:t>Thank You For Your Attention!</a:t>
            </a:r>
            <a:endParaRPr lang="ru-RU" altLang="ru-RU" sz="2800" b="1"/>
          </a:p>
        </p:txBody>
      </p:sp>
      <p:sp>
        <p:nvSpPr>
          <p:cNvPr id="9" name="Rectangle 3"/>
          <p:cNvSpPr>
            <a:spLocks noChangeArrowheads="1"/>
          </p:cNvSpPr>
          <p:nvPr/>
        </p:nvSpPr>
        <p:spPr bwMode="auto">
          <a:xfrm>
            <a:off x="2179638" y="3581400"/>
            <a:ext cx="6400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buFontTx/>
              <a:buNone/>
            </a:pPr>
            <a:endParaRPr lang="en-US" altLang="ru-RU" sz="1600" b="1" dirty="0"/>
          </a:p>
          <a:p>
            <a:pPr eaLnBrk="1" hangingPunct="1">
              <a:lnSpc>
                <a:spcPct val="90000"/>
              </a:lnSpc>
              <a:buFontTx/>
              <a:buNone/>
            </a:pPr>
            <a:r>
              <a:rPr lang="en-US" altLang="ru-RU" sz="1600" b="1" dirty="0"/>
              <a:t>IR contacts:</a:t>
            </a:r>
            <a:endParaRPr lang="ru-RU" altLang="ru-RU" sz="1600" b="1" dirty="0"/>
          </a:p>
          <a:p>
            <a:pPr eaLnBrk="1" hangingPunct="1">
              <a:lnSpc>
                <a:spcPct val="90000"/>
              </a:lnSpc>
              <a:buFontTx/>
              <a:buNone/>
            </a:pPr>
            <a:r>
              <a:rPr lang="en-US" altLang="ru-RU" sz="1600" dirty="0"/>
              <a:t>Natalya Grizel</a:t>
            </a:r>
            <a:endParaRPr lang="ru-RU" altLang="ru-RU" sz="1600" dirty="0"/>
          </a:p>
          <a:p>
            <a:pPr eaLnBrk="1" hangingPunct="1">
              <a:lnSpc>
                <a:spcPct val="90000"/>
              </a:lnSpc>
              <a:buFontTx/>
              <a:buNone/>
            </a:pPr>
            <a:r>
              <a:rPr lang="en-US" altLang="ru-RU" sz="1600" dirty="0"/>
              <a:t>Tel</a:t>
            </a:r>
            <a:r>
              <a:rPr lang="ru-RU" altLang="ru-RU" sz="1600" dirty="0"/>
              <a:t>.: + 7 (812) 646-13-64, </a:t>
            </a:r>
            <a:r>
              <a:rPr lang="en-US" altLang="ru-RU" sz="1600" dirty="0" err="1"/>
              <a:t>ext</a:t>
            </a:r>
            <a:r>
              <a:rPr lang="ru-RU" altLang="ru-RU" sz="1600" dirty="0"/>
              <a:t>. 2416</a:t>
            </a:r>
          </a:p>
          <a:p>
            <a:pPr eaLnBrk="1" hangingPunct="1">
              <a:lnSpc>
                <a:spcPct val="90000"/>
              </a:lnSpc>
              <a:buFontTx/>
              <a:buNone/>
            </a:pPr>
            <a:r>
              <a:rPr lang="en-US" altLang="ru-RU" sz="1600" dirty="0"/>
              <a:t>Email: Grizel.Natalya@ogk2.ru</a:t>
            </a:r>
            <a:endParaRPr lang="ru-RU" altLang="ru-RU" sz="1600" dirty="0"/>
          </a:p>
          <a:p>
            <a:pPr eaLnBrk="1" hangingPunct="1">
              <a:lnSpc>
                <a:spcPct val="90000"/>
              </a:lnSpc>
              <a:buFontTx/>
              <a:buNone/>
            </a:pPr>
            <a:endParaRPr lang="ru-RU" altLang="ru-RU" sz="1600" b="1" dirty="0"/>
          </a:p>
          <a:p>
            <a:pPr eaLnBrk="1" hangingPunct="1">
              <a:lnSpc>
                <a:spcPct val="90000"/>
              </a:lnSpc>
              <a:buFontTx/>
              <a:buNone/>
            </a:pPr>
            <a:endParaRPr lang="ru-RU" altLang="ru-RU" sz="1600" b="1" dirty="0"/>
          </a:p>
          <a:p>
            <a:pPr eaLnBrk="1" hangingPunct="1">
              <a:lnSpc>
                <a:spcPct val="90000"/>
              </a:lnSpc>
              <a:buFontTx/>
              <a:buNone/>
            </a:pPr>
            <a:endParaRPr lang="en-US" altLang="ru-RU" sz="1600" b="1" dirty="0"/>
          </a:p>
          <a:p>
            <a:pPr eaLnBrk="1" hangingPunct="1">
              <a:lnSpc>
                <a:spcPct val="90000"/>
              </a:lnSpc>
              <a:buFontTx/>
              <a:buNone/>
            </a:pPr>
            <a:endParaRPr lang="en-US" altLang="ru-RU" sz="1600" b="1" u="sng" dirty="0"/>
          </a:p>
          <a:p>
            <a:pPr eaLnBrk="1" hangingPunct="1">
              <a:lnSpc>
                <a:spcPct val="90000"/>
              </a:lnSpc>
              <a:buFontTx/>
              <a:buNone/>
            </a:pPr>
            <a:endParaRPr lang="ru-RU" altLang="ru-RU" sz="1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Специальное оформление">
  <a:themeElements>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Специальное оформление">
  <a:themeElements>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Специальное оформление">
  <a:themeElements>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2916</TotalTime>
  <Words>1135</Words>
  <Application>Microsoft Office PowerPoint</Application>
  <PresentationFormat>Экран (4:3)</PresentationFormat>
  <Paragraphs>199</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8</vt:i4>
      </vt:variant>
      <vt:variant>
        <vt:lpstr>Заголовки слайдов</vt:lpstr>
      </vt:variant>
      <vt:variant>
        <vt:i4>9</vt:i4>
      </vt:variant>
    </vt:vector>
  </HeadingPairs>
  <TitlesOfParts>
    <vt:vector size="22" baseType="lpstr">
      <vt:lpstr>Arial</vt:lpstr>
      <vt:lpstr>Arial Narrow</vt:lpstr>
      <vt:lpstr>Calibri</vt:lpstr>
      <vt:lpstr>Symbol</vt:lpstr>
      <vt:lpstr>Times New Roman</vt:lpstr>
      <vt:lpstr>3_Специальное оформление</vt:lpstr>
      <vt:lpstr>6_Специальное оформление</vt:lpstr>
      <vt:lpstr>4_Специальное оформление</vt:lpstr>
      <vt:lpstr>5_Специальное оформление</vt:lpstr>
      <vt:lpstr>11_Специальное оформление</vt:lpstr>
      <vt:lpstr>7_Специальное оформление</vt:lpstr>
      <vt:lpstr>8_Специальное оформление</vt:lpstr>
      <vt:lpstr>10_Специальное оформление</vt:lpstr>
      <vt:lpstr>Презентация PowerPoint</vt:lpstr>
      <vt:lpstr>Disclaimer</vt:lpstr>
      <vt:lpstr>Operational and Financial Highlights</vt:lpstr>
      <vt:lpstr>Revenue</vt:lpstr>
      <vt:lpstr>Variable Costs</vt:lpstr>
      <vt:lpstr>Fixed Costs and Depreciation </vt:lpstr>
      <vt:lpstr>EBITDA and Profit</vt:lpstr>
      <vt:lpstr>Debt</vt:lpstr>
      <vt:lpstr>Презентация PowerPoint</vt:lpstr>
    </vt:vector>
  </TitlesOfParts>
  <Company>Typo Graphic Design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Pirit</dc:creator>
  <cp:lastModifiedBy>Мельников А.А.</cp:lastModifiedBy>
  <cp:revision>145</cp:revision>
  <dcterms:created xsi:type="dcterms:W3CDTF">2009-07-15T11:37:47Z</dcterms:created>
  <dcterms:modified xsi:type="dcterms:W3CDTF">2019-12-17T09:59:03Z</dcterms:modified>
</cp:coreProperties>
</file>