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6.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5" r:id="rId1"/>
    <p:sldMasterId id="2147483769" r:id="rId2"/>
    <p:sldMasterId id="2147483658" r:id="rId3"/>
    <p:sldMasterId id="2147483759" r:id="rId4"/>
    <p:sldMasterId id="2147483762" r:id="rId5"/>
    <p:sldMasterId id="2147483661" r:id="rId6"/>
    <p:sldMasterId id="2147483662" r:id="rId7"/>
    <p:sldMasterId id="2147483743" r:id="rId8"/>
  </p:sldMasterIdLst>
  <p:notesMasterIdLst>
    <p:notesMasterId r:id="rId18"/>
  </p:notesMasterIdLst>
  <p:handoutMasterIdLst>
    <p:handoutMasterId r:id="rId19"/>
  </p:handoutMasterIdLst>
  <p:sldIdLst>
    <p:sldId id="256" r:id="rId9"/>
    <p:sldId id="257" r:id="rId10"/>
    <p:sldId id="272" r:id="rId11"/>
    <p:sldId id="273" r:id="rId12"/>
    <p:sldId id="274" r:id="rId13"/>
    <p:sldId id="275" r:id="rId14"/>
    <p:sldId id="276" r:id="rId15"/>
    <p:sldId id="277" r:id="rId16"/>
    <p:sldId id="271" r:id="rId17"/>
  </p:sldIdLst>
  <p:sldSz cx="9144000" cy="6858000" type="screen4x3"/>
  <p:notesSz cx="7099300" cy="10234613"/>
  <p:defaultTextStyle>
    <a:defPPr>
      <a:defRPr lang="ru-RU"/>
    </a:defPPr>
    <a:lvl1pPr algn="l" rtl="0" fontAlgn="base">
      <a:spcBef>
        <a:spcPct val="0"/>
      </a:spcBef>
      <a:spcAft>
        <a:spcPct val="0"/>
      </a:spcAft>
      <a:defRPr sz="1700" kern="1200">
        <a:solidFill>
          <a:schemeClr val="bg1"/>
        </a:solidFill>
        <a:latin typeface="Arial Narrow" pitchFamily="34" charset="0"/>
        <a:ea typeface="+mn-ea"/>
        <a:cs typeface="+mn-cs"/>
      </a:defRPr>
    </a:lvl1pPr>
    <a:lvl2pPr marL="457200" algn="l" rtl="0" fontAlgn="base">
      <a:spcBef>
        <a:spcPct val="0"/>
      </a:spcBef>
      <a:spcAft>
        <a:spcPct val="0"/>
      </a:spcAft>
      <a:defRPr sz="1700" kern="1200">
        <a:solidFill>
          <a:schemeClr val="bg1"/>
        </a:solidFill>
        <a:latin typeface="Arial Narrow" pitchFamily="34" charset="0"/>
        <a:ea typeface="+mn-ea"/>
        <a:cs typeface="+mn-cs"/>
      </a:defRPr>
    </a:lvl2pPr>
    <a:lvl3pPr marL="914400" algn="l" rtl="0" fontAlgn="base">
      <a:spcBef>
        <a:spcPct val="0"/>
      </a:spcBef>
      <a:spcAft>
        <a:spcPct val="0"/>
      </a:spcAft>
      <a:defRPr sz="1700" kern="1200">
        <a:solidFill>
          <a:schemeClr val="bg1"/>
        </a:solidFill>
        <a:latin typeface="Arial Narrow" pitchFamily="34" charset="0"/>
        <a:ea typeface="+mn-ea"/>
        <a:cs typeface="+mn-cs"/>
      </a:defRPr>
    </a:lvl3pPr>
    <a:lvl4pPr marL="1371600" algn="l" rtl="0" fontAlgn="base">
      <a:spcBef>
        <a:spcPct val="0"/>
      </a:spcBef>
      <a:spcAft>
        <a:spcPct val="0"/>
      </a:spcAft>
      <a:defRPr sz="1700" kern="1200">
        <a:solidFill>
          <a:schemeClr val="bg1"/>
        </a:solidFill>
        <a:latin typeface="Arial Narrow" pitchFamily="34" charset="0"/>
        <a:ea typeface="+mn-ea"/>
        <a:cs typeface="+mn-cs"/>
      </a:defRPr>
    </a:lvl4pPr>
    <a:lvl5pPr marL="1828800" algn="l" rtl="0" fontAlgn="base">
      <a:spcBef>
        <a:spcPct val="0"/>
      </a:spcBef>
      <a:spcAft>
        <a:spcPct val="0"/>
      </a:spcAft>
      <a:defRPr sz="1700" kern="1200">
        <a:solidFill>
          <a:schemeClr val="bg1"/>
        </a:solidFill>
        <a:latin typeface="Arial Narrow" pitchFamily="34" charset="0"/>
        <a:ea typeface="+mn-ea"/>
        <a:cs typeface="+mn-cs"/>
      </a:defRPr>
    </a:lvl5pPr>
    <a:lvl6pPr marL="2286000" algn="l" defTabSz="914400" rtl="0" eaLnBrk="1" latinLnBrk="0" hangingPunct="1">
      <a:defRPr sz="1700" kern="1200">
        <a:solidFill>
          <a:schemeClr val="bg1"/>
        </a:solidFill>
        <a:latin typeface="Arial Narrow" pitchFamily="34" charset="0"/>
        <a:ea typeface="+mn-ea"/>
        <a:cs typeface="+mn-cs"/>
      </a:defRPr>
    </a:lvl6pPr>
    <a:lvl7pPr marL="2743200" algn="l" defTabSz="914400" rtl="0" eaLnBrk="1" latinLnBrk="0" hangingPunct="1">
      <a:defRPr sz="1700" kern="1200">
        <a:solidFill>
          <a:schemeClr val="bg1"/>
        </a:solidFill>
        <a:latin typeface="Arial Narrow" pitchFamily="34" charset="0"/>
        <a:ea typeface="+mn-ea"/>
        <a:cs typeface="+mn-cs"/>
      </a:defRPr>
    </a:lvl7pPr>
    <a:lvl8pPr marL="3200400" algn="l" defTabSz="914400" rtl="0" eaLnBrk="1" latinLnBrk="0" hangingPunct="1">
      <a:defRPr sz="1700" kern="1200">
        <a:solidFill>
          <a:schemeClr val="bg1"/>
        </a:solidFill>
        <a:latin typeface="Arial Narrow" pitchFamily="34" charset="0"/>
        <a:ea typeface="+mn-ea"/>
        <a:cs typeface="+mn-cs"/>
      </a:defRPr>
    </a:lvl8pPr>
    <a:lvl9pPr marL="3657600" algn="l" defTabSz="914400" rtl="0" eaLnBrk="1" latinLnBrk="0" hangingPunct="1">
      <a:defRPr sz="1700" kern="1200">
        <a:solidFill>
          <a:schemeClr val="bg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1893">
          <p15:clr>
            <a:srgbClr val="A4A3A4"/>
          </p15:clr>
        </p15:guide>
        <p15:guide id="2" orient="horz" pos="3884">
          <p15:clr>
            <a:srgbClr val="A4A3A4"/>
          </p15:clr>
        </p15:guide>
        <p15:guide id="3" orient="horz" pos="825">
          <p15:clr>
            <a:srgbClr val="A4A3A4"/>
          </p15:clr>
        </p15:guide>
        <p15:guide id="4" orient="horz" pos="591">
          <p15:clr>
            <a:srgbClr val="A4A3A4"/>
          </p15:clr>
        </p15:guide>
        <p15:guide id="5" orient="horz" pos="1752">
          <p15:clr>
            <a:srgbClr val="A4A3A4"/>
          </p15:clr>
        </p15:guide>
        <p15:guide id="6" orient="horz" pos="2818">
          <p15:clr>
            <a:srgbClr val="A4A3A4"/>
          </p15:clr>
        </p15:guide>
        <p15:guide id="7" orient="horz" pos="2959">
          <p15:clr>
            <a:srgbClr val="A4A3A4"/>
          </p15:clr>
        </p15:guide>
        <p15:guide id="8" orient="horz" pos="1612">
          <p15:clr>
            <a:srgbClr val="A4A3A4"/>
          </p15:clr>
        </p15:guide>
        <p15:guide id="9" pos="141">
          <p15:clr>
            <a:srgbClr val="A4A3A4"/>
          </p15:clr>
        </p15:guide>
        <p15:guide id="10" pos="3747">
          <p15:clr>
            <a:srgbClr val="A4A3A4"/>
          </p15:clr>
        </p15:guide>
        <p15:guide id="11" pos="5620">
          <p15:clr>
            <a:srgbClr val="A4A3A4"/>
          </p15:clr>
        </p15:guide>
        <p15:guide id="12" pos="1873">
          <p15:clr>
            <a:srgbClr val="A4A3A4"/>
          </p15:clr>
        </p15:guide>
        <p15:guide id="13" pos="2014">
          <p15:clr>
            <a:srgbClr val="A4A3A4"/>
          </p15:clr>
        </p15:guide>
        <p15:guide id="14" pos="3885">
          <p15:clr>
            <a:srgbClr val="A4A3A4"/>
          </p15:clr>
        </p15:guide>
        <p15:guide id="15" pos="1180">
          <p15:clr>
            <a:srgbClr val="A4A3A4"/>
          </p15:clr>
        </p15:guide>
        <p15:guide id="16" pos="890">
          <p15:clr>
            <a:srgbClr val="A4A3A4"/>
          </p15:clr>
        </p15:guide>
      </p15:sldGuideLst>
    </p:ext>
    <p:ext uri="{2D200454-40CA-4A62-9FC3-DE9A4176ACB9}">
      <p15:notesGuideLst xmlns:p15="http://schemas.microsoft.com/office/powerpoint/2012/main">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9C2"/>
    <a:srgbClr val="003366"/>
    <a:srgbClr val="0066CC"/>
    <a:srgbClr val="0033CC"/>
    <a:srgbClr val="0000FF"/>
    <a:srgbClr val="3366FF"/>
    <a:srgbClr val="0099FF"/>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14" autoAdjust="0"/>
    <p:restoredTop sz="94660"/>
  </p:normalViewPr>
  <p:slideViewPr>
    <p:cSldViewPr snapToGrid="0" showGuides="1">
      <p:cViewPr>
        <p:scale>
          <a:sx n="75" d="100"/>
          <a:sy n="75" d="100"/>
        </p:scale>
        <p:origin x="1452" y="-264"/>
      </p:cViewPr>
      <p:guideLst>
        <p:guide orient="horz" pos="1893"/>
        <p:guide orient="horz" pos="3884"/>
        <p:guide orient="horz" pos="825"/>
        <p:guide orient="horz" pos="591"/>
        <p:guide orient="horz" pos="1752"/>
        <p:guide orient="horz" pos="2818"/>
        <p:guide orient="horz" pos="2959"/>
        <p:guide orient="horz" pos="1612"/>
        <p:guide pos="141"/>
        <p:guide pos="3747"/>
        <p:guide pos="5620"/>
        <p:guide pos="1873"/>
        <p:guide pos="2014"/>
        <p:guide pos="3885"/>
        <p:guide pos="1180"/>
        <p:guide pos="89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howGuides="1">
      <p:cViewPr varScale="1">
        <p:scale>
          <a:sx n="73" d="100"/>
          <a:sy n="73" d="100"/>
        </p:scale>
        <p:origin x="-3318" y="-108"/>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1" name="Rectangle 3"/>
          <p:cNvSpPr>
            <a:spLocks noGrp="1" noChangeArrowheads="1"/>
          </p:cNvSpPr>
          <p:nvPr>
            <p:ph type="dt" sz="quarter" idx="1"/>
          </p:nvPr>
        </p:nvSpPr>
        <p:spPr bwMode="auto">
          <a:xfrm>
            <a:off x="4021138" y="0"/>
            <a:ext cx="3076575" cy="512763"/>
          </a:xfrm>
          <a:prstGeom prst="rect">
            <a:avLst/>
          </a:prstGeom>
          <a:noFill/>
          <a:ln w="9525">
            <a:noFill/>
            <a:miter lim="800000"/>
            <a:headEnd/>
            <a:tailEnd/>
          </a:ln>
          <a:effectLst/>
        </p:spPr>
        <p:txBody>
          <a:bodyPr vert="horz" wrap="square" lIns="93889" tIns="46945" rIns="93889" bIns="46945" numCol="1" anchor="t" anchorCtr="0" compatLnSpc="1">
            <a:prstTxWarp prst="textNoShape">
              <a:avLst/>
            </a:prstTxWarp>
          </a:bodyPr>
          <a:lstStyle>
            <a:lvl1pPr algn="r" defTabSz="936625">
              <a:defRPr sz="1200">
                <a:solidFill>
                  <a:schemeClr val="tx1"/>
                </a:solidFill>
                <a:latin typeface="Arial" charset="0"/>
              </a:defRPr>
            </a:lvl1pPr>
          </a:lstStyle>
          <a:p>
            <a:endParaRPr lang="ru-RU"/>
          </a:p>
        </p:txBody>
      </p:sp>
      <p:sp>
        <p:nvSpPr>
          <p:cNvPr id="140292" name="Rectangle 4"/>
          <p:cNvSpPr>
            <a:spLocks noGrp="1" noChangeArrowheads="1"/>
          </p:cNvSpPr>
          <p:nvPr>
            <p:ph type="ftr" sz="quarter" idx="2"/>
          </p:nvPr>
        </p:nvSpPr>
        <p:spPr bwMode="auto">
          <a:xfrm>
            <a:off x="0"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defTabSz="936625">
              <a:defRPr sz="1200">
                <a:solidFill>
                  <a:schemeClr val="tx1"/>
                </a:solidFill>
                <a:latin typeface="Arial" charset="0"/>
              </a:defRPr>
            </a:lvl1pPr>
          </a:lstStyle>
          <a:p>
            <a:endParaRPr lang="ru-RU"/>
          </a:p>
        </p:txBody>
      </p:sp>
      <p:sp>
        <p:nvSpPr>
          <p:cNvPr id="140293" name="Rectangle 5"/>
          <p:cNvSpPr>
            <a:spLocks noGrp="1" noChangeArrowheads="1"/>
          </p:cNvSpPr>
          <p:nvPr>
            <p:ph type="sldNum" sz="quarter" idx="3"/>
          </p:nvPr>
        </p:nvSpPr>
        <p:spPr bwMode="auto">
          <a:xfrm>
            <a:off x="4021138" y="9720263"/>
            <a:ext cx="3076575" cy="512762"/>
          </a:xfrm>
          <a:prstGeom prst="rect">
            <a:avLst/>
          </a:prstGeom>
          <a:noFill/>
          <a:ln w="9525">
            <a:noFill/>
            <a:miter lim="800000"/>
            <a:headEnd/>
            <a:tailEnd/>
          </a:ln>
          <a:effectLst/>
        </p:spPr>
        <p:txBody>
          <a:bodyPr vert="horz" wrap="square" lIns="93889" tIns="46945" rIns="93889" bIns="46945" numCol="1" anchor="b" anchorCtr="0" compatLnSpc="1">
            <a:prstTxWarp prst="textNoShape">
              <a:avLst/>
            </a:prstTxWarp>
          </a:bodyPr>
          <a:lstStyle>
            <a:lvl1pPr algn="r" defTabSz="936625">
              <a:defRPr sz="1200">
                <a:solidFill>
                  <a:schemeClr val="tx1"/>
                </a:solidFill>
                <a:latin typeface="Arial" charset="0"/>
              </a:defRPr>
            </a:lvl1pPr>
          </a:lstStyle>
          <a:p>
            <a:fld id="{EF9B2FAC-2503-48F8-B071-04E7FA1ED430}" type="slidenum">
              <a:rPr lang="ru-RU"/>
              <a:pPr/>
              <a:t>‹#›</a:t>
            </a:fld>
            <a:endParaRPr lang="ru-RU"/>
          </a:p>
        </p:txBody>
      </p:sp>
    </p:spTree>
    <p:extLst>
      <p:ext uri="{BB962C8B-B14F-4D97-AF65-F5344CB8AC3E}">
        <p14:creationId xmlns:p14="http://schemas.microsoft.com/office/powerpoint/2010/main" val="1772199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5" name="Rectangle 3"/>
          <p:cNvSpPr>
            <a:spLocks noGrp="1" noChangeArrowheads="1"/>
          </p:cNvSpPr>
          <p:nvPr>
            <p:ph type="dt" idx="1"/>
          </p:nvPr>
        </p:nvSpPr>
        <p:spPr bwMode="auto">
          <a:xfrm>
            <a:off x="4021138" y="0"/>
            <a:ext cx="3076575" cy="512763"/>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lvl1pPr algn="r" defTabSz="990600">
              <a:defRPr sz="1300">
                <a:solidFill>
                  <a:schemeClr val="tx1"/>
                </a:solidFill>
                <a:latin typeface="Arial" charset="0"/>
              </a:defRPr>
            </a:lvl1pPr>
          </a:lstStyle>
          <a:p>
            <a:endParaRPr lang="ru-RU"/>
          </a:p>
        </p:txBody>
      </p:sp>
      <p:sp>
        <p:nvSpPr>
          <p:cNvPr id="307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11200" y="4862513"/>
            <a:ext cx="5676900" cy="4605337"/>
          </a:xfrm>
          <a:prstGeom prst="rect">
            <a:avLst/>
          </a:prstGeom>
          <a:noFill/>
          <a:ln w="9525">
            <a:noFill/>
            <a:miter lim="800000"/>
            <a:headEnd/>
            <a:tailEnd/>
          </a:ln>
          <a:effectLst/>
        </p:spPr>
        <p:txBody>
          <a:bodyPr vert="horz" wrap="square" lIns="99025" tIns="49513" rIns="99025" bIns="49513"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3078" name="Rectangle 6"/>
          <p:cNvSpPr>
            <a:spLocks noGrp="1" noChangeArrowheads="1"/>
          </p:cNvSpPr>
          <p:nvPr>
            <p:ph type="ftr" sz="quarter" idx="4"/>
          </p:nvPr>
        </p:nvSpPr>
        <p:spPr bwMode="auto">
          <a:xfrm>
            <a:off x="0"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defTabSz="990600">
              <a:defRPr sz="1300">
                <a:solidFill>
                  <a:schemeClr val="tx1"/>
                </a:solidFill>
                <a:latin typeface="Arial" charset="0"/>
              </a:defRPr>
            </a:lvl1pPr>
          </a:lstStyle>
          <a:p>
            <a:endParaRPr lang="ru-RU"/>
          </a:p>
        </p:txBody>
      </p:sp>
      <p:sp>
        <p:nvSpPr>
          <p:cNvPr id="3079" name="Rectangle 7"/>
          <p:cNvSpPr>
            <a:spLocks noGrp="1" noChangeArrowheads="1"/>
          </p:cNvSpPr>
          <p:nvPr>
            <p:ph type="sldNum" sz="quarter" idx="5"/>
          </p:nvPr>
        </p:nvSpPr>
        <p:spPr bwMode="auto">
          <a:xfrm>
            <a:off x="4021138" y="9720263"/>
            <a:ext cx="3076575" cy="512762"/>
          </a:xfrm>
          <a:prstGeom prst="rect">
            <a:avLst/>
          </a:prstGeom>
          <a:noFill/>
          <a:ln w="9525">
            <a:noFill/>
            <a:miter lim="800000"/>
            <a:headEnd/>
            <a:tailEnd/>
          </a:ln>
          <a:effectLst/>
        </p:spPr>
        <p:txBody>
          <a:bodyPr vert="horz" wrap="square" lIns="99025" tIns="49513" rIns="99025" bIns="49513" numCol="1" anchor="b" anchorCtr="0" compatLnSpc="1">
            <a:prstTxWarp prst="textNoShape">
              <a:avLst/>
            </a:prstTxWarp>
          </a:bodyPr>
          <a:lstStyle>
            <a:lvl1pPr algn="r" defTabSz="990600">
              <a:defRPr sz="1300">
                <a:solidFill>
                  <a:schemeClr val="tx1"/>
                </a:solidFill>
                <a:latin typeface="Arial" charset="0"/>
              </a:defRPr>
            </a:lvl1pPr>
          </a:lstStyle>
          <a:p>
            <a:fld id="{A7F4F542-0CF8-4D46-9C15-E25CCB08C5CA}" type="slidenum">
              <a:rPr lang="ru-RU"/>
              <a:pPr/>
              <a:t>‹#›</a:t>
            </a:fld>
            <a:endParaRPr lang="ru-RU"/>
          </a:p>
        </p:txBody>
      </p:sp>
    </p:spTree>
    <p:extLst>
      <p:ext uri="{BB962C8B-B14F-4D97-AF65-F5344CB8AC3E}">
        <p14:creationId xmlns:p14="http://schemas.microsoft.com/office/powerpoint/2010/main" val="6111887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Содержимое 2"/>
          <p:cNvSpPr>
            <a:spLocks noGrp="1"/>
          </p:cNvSpPr>
          <p:nvPr>
            <p:ph idx="1"/>
          </p:nvPr>
        </p:nvSpPr>
        <p:spPr>
          <a:xfrm>
            <a:off x="223838" y="1222373"/>
            <a:ext cx="8707437" cy="4943477"/>
          </a:xfrm>
          <a:prstGeom prst="rect">
            <a:avLst/>
          </a:prstGeom>
        </p:spPr>
        <p:txBody>
          <a:bodyPr lIns="0" tIns="0" rIns="0" bIns="0"/>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7"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1873251" y="2917514"/>
            <a:ext cx="7048500" cy="3248335"/>
          </a:xfrm>
        </p:spPr>
        <p:txBody>
          <a:bodyPr/>
          <a:lstStyle>
            <a:lvl1pPr>
              <a:defRPr>
                <a:solidFill>
                  <a:schemeClr val="bg1"/>
                </a:solidFill>
              </a:defRPr>
            </a:lvl1pPr>
          </a:lstStyle>
          <a:p>
            <a:pPr lvl="0"/>
            <a:r>
              <a:rPr lang="ru-RU" dirty="0"/>
              <a:t>Образец текста</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1342390"/>
          </a:xfrm>
        </p:spPr>
        <p:txBody>
          <a:bodyPr/>
          <a:lstStyle/>
          <a:p>
            <a:pPr lvl="0"/>
            <a:r>
              <a:rPr lang="ru-RU" dirty="0"/>
              <a:t>Образец текста</a:t>
            </a:r>
          </a:p>
        </p:txBody>
      </p:sp>
      <p:sp>
        <p:nvSpPr>
          <p:cNvPr id="6" name="Содержимое 2"/>
          <p:cNvSpPr>
            <a:spLocks noGrp="1"/>
          </p:cNvSpPr>
          <p:nvPr>
            <p:ph idx="12"/>
          </p:nvPr>
        </p:nvSpPr>
        <p:spPr>
          <a:xfrm>
            <a:off x="223838" y="2916044"/>
            <a:ext cx="8697912" cy="3249806"/>
          </a:xfrm>
        </p:spPr>
        <p:txBody>
          <a:bodyPr/>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lvl1pPr>
              <a:defRPr b="0"/>
            </a:lvl1pPr>
          </a:lstStyle>
          <a:p>
            <a:pPr lvl="0"/>
            <a:r>
              <a:rPr lang="ru-RU" dirty="0"/>
              <a:t>Образец текста</a:t>
            </a:r>
          </a:p>
        </p:txBody>
      </p:sp>
      <p:sp>
        <p:nvSpPr>
          <p:cNvPr id="10"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8697912" cy="941924"/>
          </a:xfrm>
        </p:spPr>
        <p:txBody>
          <a:bodyPr/>
          <a:lstStyle/>
          <a:p>
            <a:pPr lvl="0"/>
            <a:r>
              <a:rPr lang="ru-RU" dirty="0"/>
              <a:t>Образец текста</a:t>
            </a:r>
          </a:p>
        </p:txBody>
      </p:sp>
      <p:sp>
        <p:nvSpPr>
          <p:cNvPr id="6" name="Содержимое 2"/>
          <p:cNvSpPr>
            <a:spLocks noGrp="1"/>
          </p:cNvSpPr>
          <p:nvPr>
            <p:ph idx="12"/>
          </p:nvPr>
        </p:nvSpPr>
        <p:spPr>
          <a:xfrm>
            <a:off x="223838" y="2300400"/>
            <a:ext cx="8697912" cy="3865450"/>
          </a:xfrm>
        </p:spPr>
        <p:txBody>
          <a:bodyPr/>
          <a:lstStyle>
            <a:lvl1pPr>
              <a:defRPr>
                <a:solidFill>
                  <a:schemeClr val="bg1"/>
                </a:solidFill>
              </a:defRPr>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lvl1pPr>
              <a:defRPr b="0"/>
            </a:lvl1pPr>
          </a:lstStyle>
          <a:p>
            <a:pPr lvl="0"/>
            <a:r>
              <a:rPr lang="ru-RU" dirty="0"/>
              <a:t>Образец текста</a:t>
            </a:r>
          </a:p>
        </p:txBody>
      </p:sp>
      <p:sp>
        <p:nvSpPr>
          <p:cNvPr id="11" name="Текст 11"/>
          <p:cNvSpPr>
            <a:spLocks noGrp="1"/>
          </p:cNvSpPr>
          <p:nvPr>
            <p:ph type="body" sz="quarter" idx="10" hasCustomPrompt="1"/>
          </p:nvPr>
        </p:nvSpPr>
        <p:spPr>
          <a:xfrm>
            <a:off x="1873251" y="6491698"/>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6"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0"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16660"/>
            <a:ext cx="1189037" cy="4999037"/>
          </a:xfrm>
        </p:spPr>
        <p:txBody>
          <a:bodyPr/>
          <a:lstStyle/>
          <a:p>
            <a:pPr lvl="0"/>
            <a:r>
              <a:rPr lang="ru-RU" dirty="0"/>
              <a:t>Образец текста</a:t>
            </a:r>
          </a:p>
        </p:txBody>
      </p:sp>
      <p:sp>
        <p:nvSpPr>
          <p:cNvPr id="6" name="Содержимое 2"/>
          <p:cNvSpPr>
            <a:spLocks noGrp="1"/>
          </p:cNvSpPr>
          <p:nvPr>
            <p:ph idx="12" hasCustomPrompt="1"/>
          </p:nvPr>
        </p:nvSpPr>
        <p:spPr>
          <a:xfrm>
            <a:off x="1873251" y="1216660"/>
            <a:ext cx="7048500" cy="4999037"/>
          </a:xfrm>
        </p:spPr>
        <p:txBody>
          <a:bodyPr/>
          <a:lstStyle>
            <a:lvl1pPr>
              <a:defRPr>
                <a:solidFill>
                  <a:schemeClr val="bg1"/>
                </a:solidFill>
              </a:defRPr>
            </a:lvl1pPr>
          </a:lstStyle>
          <a:p>
            <a:pPr lvl="0"/>
            <a:r>
              <a:rPr lang="ru-RU" dirty="0"/>
              <a:t>Образец </a:t>
            </a:r>
            <a:br>
              <a:rPr lang="ru-RU" dirty="0"/>
            </a:br>
            <a:r>
              <a:rPr lang="ru-RU" dirty="0"/>
              <a:t>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lvl1pPr>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p:txBody>
          <a:bodyPr/>
          <a:lstStyle/>
          <a:p>
            <a:pPr lvl="0"/>
            <a:r>
              <a:rPr lang="ru-RU" dirty="0"/>
              <a:t>Образец текста</a:t>
            </a:r>
          </a:p>
        </p:txBody>
      </p:sp>
      <p:sp>
        <p:nvSpPr>
          <p:cNvPr id="6" name="Содержимое 2"/>
          <p:cNvSpPr>
            <a:spLocks noGrp="1"/>
          </p:cNvSpPr>
          <p:nvPr>
            <p:ph idx="12"/>
          </p:nvPr>
        </p:nvSpPr>
        <p:spPr>
          <a:xfrm>
            <a:off x="3417887" y="1216660"/>
            <a:ext cx="5503863" cy="4892040"/>
          </a:xfrm>
        </p:spPr>
        <p:txBody>
          <a:bodyPr/>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hasCustomPrompt="1"/>
          </p:nvPr>
        </p:nvSpPr>
        <p:spPr>
          <a:xfrm>
            <a:off x="1873251" y="1309688"/>
            <a:ext cx="7048500" cy="4856162"/>
          </a:xfrm>
          <a:prstGeom prst="rect">
            <a:avLst/>
          </a:prstGeom>
        </p:spPr>
        <p:txBody>
          <a:bodyPr lIns="0" tIns="0" rIns="0" bIns="0" anchor="ctr" anchorCtr="0"/>
          <a:lstStyle>
            <a:lvl1pPr>
              <a:defRPr b="1" baseline="0">
                <a:solidFill>
                  <a:schemeClr val="bg1"/>
                </a:solidFill>
              </a:defRPr>
            </a:lvl1pPr>
          </a:lstStyle>
          <a:p>
            <a:pPr lvl="0"/>
            <a:r>
              <a:rPr lang="ru-RU" dirty="0"/>
              <a:t>НАЗВАНИЕ ПРЕЗЕНТАЦИИ</a:t>
            </a:r>
          </a:p>
        </p:txBody>
      </p:sp>
      <p:sp>
        <p:nvSpPr>
          <p:cNvPr id="5"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МЕРОПРИЯТИЯ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p>
            <a:pPr lvl="0"/>
            <a:r>
              <a:rPr lang="ru-RU" dirty="0"/>
              <a:t>Образец текста</a:t>
            </a:r>
          </a:p>
        </p:txBody>
      </p:sp>
      <p:sp>
        <p:nvSpPr>
          <p:cNvPr id="7" name="Содержимое 2"/>
          <p:cNvSpPr>
            <a:spLocks noGrp="1"/>
          </p:cNvSpPr>
          <p:nvPr>
            <p:ph idx="12"/>
          </p:nvPr>
        </p:nvSpPr>
        <p:spPr>
          <a:xfrm>
            <a:off x="3199307" y="1222373"/>
            <a:ext cx="2744515" cy="49434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p>
            <a:pPr lvl="0"/>
            <a:r>
              <a:rPr lang="ru-RU" dirty="0"/>
              <a:t>Образец текста</a:t>
            </a:r>
          </a:p>
        </p:txBody>
      </p:sp>
      <p:sp>
        <p:nvSpPr>
          <p:cNvPr id="8" name="Содержимое 2"/>
          <p:cNvSpPr>
            <a:spLocks noGrp="1"/>
          </p:cNvSpPr>
          <p:nvPr>
            <p:ph idx="12"/>
          </p:nvPr>
        </p:nvSpPr>
        <p:spPr>
          <a:xfrm>
            <a:off x="223838" y="2922068"/>
            <a:ext cx="8697912" cy="3243782"/>
          </a:xfrm>
          <a:prstGeom prst="rect">
            <a:avLst/>
          </a:prstGeom>
        </p:spPr>
        <p:txBody>
          <a:bodyPr lIns="0" tIns="0" rIns="0" bIns="0"/>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Образец заголовка</a:t>
            </a:r>
          </a:p>
        </p:txBody>
      </p:sp>
      <p:sp>
        <p:nvSpPr>
          <p:cNvPr id="7"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8697912"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6"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572452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9"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9" y="1222373"/>
            <a:ext cx="2749550"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7" name="Содержимое 2"/>
          <p:cNvSpPr>
            <a:spLocks noGrp="1"/>
          </p:cNvSpPr>
          <p:nvPr>
            <p:ph idx="12"/>
          </p:nvPr>
        </p:nvSpPr>
        <p:spPr>
          <a:xfrm>
            <a:off x="3197225" y="1222373"/>
            <a:ext cx="2746597"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3"/>
          </p:nvPr>
        </p:nvSpPr>
        <p:spPr>
          <a:xfrm>
            <a:off x="6169740" y="1222373"/>
            <a:ext cx="2744515" cy="49434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10"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73251" y="0"/>
            <a:ext cx="7048500" cy="1009650"/>
          </a:xfrm>
          <a:prstGeom prst="rect">
            <a:avLst/>
          </a:prstGeom>
        </p:spPr>
        <p:txBody>
          <a:bodyPr/>
          <a:lstStyle/>
          <a:p>
            <a:r>
              <a:rPr lang="ru-RU" dirty="0"/>
              <a:t>Образец заголовка</a:t>
            </a:r>
          </a:p>
        </p:txBody>
      </p:sp>
      <p:sp>
        <p:nvSpPr>
          <p:cNvPr id="3" name="Содержимое 2"/>
          <p:cNvSpPr>
            <a:spLocks noGrp="1"/>
          </p:cNvSpPr>
          <p:nvPr>
            <p:ph idx="1"/>
          </p:nvPr>
        </p:nvSpPr>
        <p:spPr>
          <a:xfrm>
            <a:off x="223838" y="1222373"/>
            <a:ext cx="8697912" cy="133667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8" name="Содержимое 2"/>
          <p:cNvSpPr>
            <a:spLocks noGrp="1"/>
          </p:cNvSpPr>
          <p:nvPr>
            <p:ph idx="12"/>
          </p:nvPr>
        </p:nvSpPr>
        <p:spPr>
          <a:xfrm>
            <a:off x="223838" y="2912543"/>
            <a:ext cx="8697912" cy="3253307"/>
          </a:xfrm>
          <a:prstGeom prst="rect">
            <a:avLst/>
          </a:prstGeom>
        </p:spPr>
        <p:txBody>
          <a:bodyPr lIns="0" tIns="0" rIns="0" bIns="0"/>
          <a:lstStyle>
            <a:lvl1pPr>
              <a:defRPr>
                <a:solidFill>
                  <a:schemeClr val="bg1"/>
                </a:solidFill>
              </a:defRPr>
            </a:lvl1pPr>
          </a:lstStyle>
          <a:p>
            <a:pPr lvl="0"/>
            <a:r>
              <a:rPr lang="ru-RU" dirty="0"/>
              <a:t>Образец текста</a:t>
            </a:r>
          </a:p>
        </p:txBody>
      </p:sp>
      <p:sp>
        <p:nvSpPr>
          <p:cNvPr id="9" name="Текст 11"/>
          <p:cNvSpPr>
            <a:spLocks noGrp="1"/>
          </p:cNvSpPr>
          <p:nvPr>
            <p:ph type="body" sz="quarter" idx="10" hasCustomPrompt="1"/>
          </p:nvPr>
        </p:nvSpPr>
        <p:spPr>
          <a:xfrm>
            <a:off x="1873251" y="6477893"/>
            <a:ext cx="7048500"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kern="1200" baseline="0" smtClean="0">
                <a:solidFill>
                  <a:schemeClr val="bg1"/>
                </a:solidFill>
                <a:latin typeface="Arial Narrow" pitchFamily="34" charset="0"/>
                <a:ea typeface="+mn-ea"/>
                <a:cs typeface="+mn-cs"/>
              </a:defRPr>
            </a:lvl1pPr>
            <a:lvl2pPr algn="l" rtl="0" fontAlgn="base">
              <a:spcBef>
                <a:spcPct val="0"/>
              </a:spcBef>
              <a:spcAft>
                <a:spcPct val="0"/>
              </a:spcAft>
              <a:defRPr lang="ru-RU" sz="2000" kern="1200" smtClean="0">
                <a:solidFill>
                  <a:srgbClr val="00B050"/>
                </a:solidFill>
                <a:latin typeface="Arial Narrow" pitchFamily="34" charset="0"/>
                <a:ea typeface="+mn-ea"/>
                <a:cs typeface="+mn-cs"/>
              </a:defRPr>
            </a:lvl2pPr>
            <a:lvl3pPr algn="l" rtl="0" fontAlgn="base">
              <a:spcBef>
                <a:spcPct val="0"/>
              </a:spcBef>
              <a:spcAft>
                <a:spcPct val="0"/>
              </a:spcAft>
              <a:defRPr lang="ru-RU" sz="2000" kern="1200" smtClean="0">
                <a:solidFill>
                  <a:srgbClr val="00B050"/>
                </a:solidFill>
                <a:latin typeface="Arial Narrow" pitchFamily="34" charset="0"/>
                <a:ea typeface="+mn-ea"/>
                <a:cs typeface="+mn-cs"/>
              </a:defRPr>
            </a:lvl3pPr>
            <a:lvl4pPr algn="l" rtl="0" fontAlgn="base">
              <a:spcBef>
                <a:spcPct val="0"/>
              </a:spcBef>
              <a:spcAft>
                <a:spcPct val="0"/>
              </a:spcAft>
              <a:defRPr lang="ru-RU" sz="2000" kern="1200" smtClean="0">
                <a:solidFill>
                  <a:srgbClr val="00B050"/>
                </a:solidFill>
                <a:latin typeface="Arial Narrow" pitchFamily="34" charset="0"/>
                <a:ea typeface="+mn-ea"/>
                <a:cs typeface="+mn-cs"/>
              </a:defRPr>
            </a:lvl4pPr>
            <a:lvl5pPr algn="l" rtl="0" fontAlgn="base">
              <a:spcBef>
                <a:spcPct val="0"/>
              </a:spcBef>
              <a:spcAft>
                <a:spcPct val="0"/>
              </a:spcAft>
              <a:defRPr lang="ru-RU" sz="2000" kern="1200" dirty="0" smtClean="0">
                <a:solidFill>
                  <a:srgbClr val="00B050"/>
                </a:solidFill>
                <a:latin typeface="Arial Narrow" pitchFamily="34" charset="0"/>
                <a:ea typeface="+mn-ea"/>
                <a:cs typeface="+mn-cs"/>
              </a:defRPr>
            </a:lvl5pPr>
          </a:lstStyle>
          <a:p>
            <a:pPr lvl="0"/>
            <a:r>
              <a:rPr lang="ru-RU" dirty="0"/>
              <a:t>НАЗВАНИЕ ПРЕЗЕНТАЦИИ</a:t>
            </a:r>
          </a:p>
        </p:txBody>
      </p:sp>
      <p:sp>
        <p:nvSpPr>
          <p:cNvPr id="10"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4"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emf"/></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20.xml"/><Relationship Id="rId1" Type="http://schemas.openxmlformats.org/officeDocument/2006/relationships/slideLayout" Target="../slideLayouts/slideLayout19.xml"/><Relationship Id="rId4" Type="http://schemas.openxmlformats.org/officeDocument/2006/relationships/image" Target="../media/image1.emf"/></Relationships>
</file>

<file path=ppt/slideMasters/_rels/slideMaster8.xml.rels><?xml version="1.0" encoding="UTF-8" standalone="yes"?>
<Relationships xmlns="http://schemas.openxmlformats.org/package/2006/relationships"><Relationship Id="rId3" Type="http://schemas.openxmlformats.org/officeDocument/2006/relationships/theme" Target="../theme/theme8.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9936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99370" name="Rectangle 10"/>
          <p:cNvSpPr>
            <a:spLocks noGrp="1" noChangeArrowheads="1"/>
          </p:cNvSpPr>
          <p:nvPr userDrawn="1">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99375"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8"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2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1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1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7" name="Рисунок 16"/>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7" r:id="rId1"/>
    <p:sldLayoutId id="2147483755" r:id="rId2"/>
    <p:sldLayoutId id="2147483756" r:id="rId3"/>
    <p:sldLayoutId id="2147483757" r:id="rId4"/>
    <p:sldLayoutId id="2147483667"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99367"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0"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7"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2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9"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4"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7"/>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6" r:id="rId5"/>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651001" y="2781300"/>
            <a:ext cx="7493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2" name="Rectangle 4"/>
          <p:cNvSpPr>
            <a:spLocks noChangeArrowheads="1"/>
          </p:cNvSpPr>
          <p:nvPr userDrawn="1"/>
        </p:nvSpPr>
        <p:spPr bwMode="auto">
          <a:xfrm>
            <a:off x="-1" y="6405563"/>
            <a:ext cx="1651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3"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9"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0"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40" name="Line 6"/>
          <p:cNvSpPr>
            <a:spLocks noChangeShapeType="1"/>
          </p:cNvSpPr>
          <p:nvPr userDrawn="1"/>
        </p:nvSpPr>
        <p:spPr bwMode="auto">
          <a:xfrm>
            <a:off x="1644654" y="0"/>
            <a:ext cx="0" cy="6857999"/>
          </a:xfrm>
          <a:prstGeom prst="line">
            <a:avLst/>
          </a:prstGeom>
          <a:noFill/>
          <a:ln w="15875">
            <a:solidFill>
              <a:schemeClr val="bg1"/>
            </a:solidFill>
            <a:round/>
            <a:headEnd/>
            <a:tailEnd/>
          </a:ln>
          <a:effectLst/>
        </p:spPr>
        <p:txBody>
          <a:bodyPr lIns="0" tIns="0" rIns="0" bIns="0" anchor="ctr"/>
          <a:lstStyle/>
          <a:p>
            <a:endParaRPr lang="ru-RU"/>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pic>
        <p:nvPicPr>
          <p:cNvPr id="13" name="Рисунок 12"/>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8" r:id="rId1"/>
    <p:sldLayoutId id="2147483768"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32" name="Rectangle 20"/>
          <p:cNvSpPr>
            <a:spLocks noChangeArrowheads="1"/>
          </p:cNvSpPr>
          <p:nvPr userDrawn="1"/>
        </p:nvSpPr>
        <p:spPr bwMode="auto">
          <a:xfrm>
            <a:off x="1" y="2781300"/>
            <a:ext cx="9144000" cy="40767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69324" name="Rectangle 12"/>
          <p:cNvSpPr>
            <a:spLocks noGrp="1" noChangeArrowheads="1"/>
          </p:cNvSpPr>
          <p:nvPr>
            <p:ph type="body" idx="1"/>
          </p:nvPr>
        </p:nvSpPr>
        <p:spPr bwMode="auto">
          <a:xfrm>
            <a:off x="223838" y="1216660"/>
            <a:ext cx="8697912" cy="134239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19"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5"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0"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2"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5"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67"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69324" name="Rectangle 12"/>
          <p:cNvSpPr>
            <a:spLocks noGrp="1" noChangeArrowheads="1"/>
          </p:cNvSpPr>
          <p:nvPr>
            <p:ph type="body" idx="1"/>
          </p:nvPr>
        </p:nvSpPr>
        <p:spPr bwMode="auto">
          <a:xfrm>
            <a:off x="223838" y="1216660"/>
            <a:ext cx="8697912" cy="9398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 текста</a:t>
            </a:r>
          </a:p>
        </p:txBody>
      </p:sp>
      <p:sp>
        <p:nvSpPr>
          <p:cNvPr id="269332" name="Rectangle 20"/>
          <p:cNvSpPr>
            <a:spLocks noChangeArrowheads="1"/>
          </p:cNvSpPr>
          <p:nvPr userDrawn="1"/>
        </p:nvSpPr>
        <p:spPr bwMode="auto">
          <a:xfrm>
            <a:off x="1" y="2156460"/>
            <a:ext cx="9144000" cy="470154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4"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1"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4"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6"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sp>
        <p:nvSpPr>
          <p:cNvPr id="38"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6" name="Рисунок 15"/>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3" r:id="rId1"/>
    <p:sldLayoutId id="2147483764"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1" name="Rectangle 4"/>
          <p:cNvSpPr>
            <a:spLocks noChangeArrowheads="1"/>
          </p:cNvSpPr>
          <p:nvPr userDrawn="1"/>
        </p:nvSpPr>
        <p:spPr bwMode="auto">
          <a:xfrm>
            <a:off x="-1" y="6405563"/>
            <a:ext cx="1648800"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35" name="Rectangle 20"/>
          <p:cNvSpPr>
            <a:spLocks noChangeArrowheads="1"/>
          </p:cNvSpPr>
          <p:nvPr userDrawn="1"/>
        </p:nvSpPr>
        <p:spPr bwMode="auto">
          <a:xfrm>
            <a:off x="1651000" y="0"/>
            <a:ext cx="7492999"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2396" name="Rectangle 12"/>
          <p:cNvSpPr>
            <a:spLocks noGrp="1" noChangeArrowheads="1"/>
          </p:cNvSpPr>
          <p:nvPr>
            <p:ph type="body" idx="1"/>
          </p:nvPr>
        </p:nvSpPr>
        <p:spPr bwMode="auto">
          <a:xfrm>
            <a:off x="223838" y="1216660"/>
            <a:ext cx="1189037" cy="499903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ru-RU" dirty="0"/>
              <a:t>Образец</a:t>
            </a:r>
          </a:p>
          <a:p>
            <a:pPr lvl="0"/>
            <a:r>
              <a:rPr lang="ru-RU" dirty="0"/>
              <a:t>текста</a:t>
            </a:r>
          </a:p>
        </p:txBody>
      </p:sp>
      <p:sp>
        <p:nvSpPr>
          <p:cNvPr id="272399" name="Rectangle 15"/>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8"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24"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6"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2"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8"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40" name="Line 9"/>
          <p:cNvSpPr>
            <a:spLocks noChangeShapeType="1"/>
          </p:cNvSpPr>
          <p:nvPr userDrawn="1"/>
        </p:nvSpPr>
        <p:spPr bwMode="auto">
          <a:xfrm>
            <a:off x="1644654" y="0"/>
            <a:ext cx="0" cy="6858000"/>
          </a:xfrm>
          <a:prstGeom prst="line">
            <a:avLst/>
          </a:prstGeom>
          <a:noFill/>
          <a:ln w="15875">
            <a:solidFill>
              <a:schemeClr val="bg1"/>
            </a:solidFill>
            <a:round/>
            <a:headEnd/>
            <a:tailEnd/>
          </a:ln>
          <a:effectLst/>
        </p:spPr>
        <p:txBody>
          <a:bodyPr lIns="0" tIns="0" rIns="0" bIns="0" anchor="ctr"/>
          <a:lstStyle/>
          <a:p>
            <a:endParaRPr lang="ru-RU"/>
          </a:p>
        </p:txBody>
      </p:sp>
      <p:sp>
        <p:nvSpPr>
          <p:cNvPr id="41"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pic>
        <p:nvPicPr>
          <p:cNvPr id="15" name="Рисунок 14"/>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5" r:id="rId1"/>
    <p:sldLayoutId id="2147483711"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sz="2600" b="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5"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275458" name="Rectangle 2"/>
          <p:cNvSpPr>
            <a:spLocks noChangeArrowheads="1"/>
          </p:cNvSpPr>
          <p:nvPr userDrawn="1"/>
        </p:nvSpPr>
        <p:spPr bwMode="auto">
          <a:xfrm>
            <a:off x="3197225" y="0"/>
            <a:ext cx="5946775" cy="68580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75467" name="Rectangle 11"/>
          <p:cNvSpPr>
            <a:spLocks noGrp="1" noChangeArrowheads="1"/>
          </p:cNvSpPr>
          <p:nvPr userDrawn="1">
            <p:ph type="body" idx="1"/>
          </p:nvPr>
        </p:nvSpPr>
        <p:spPr bwMode="auto">
          <a:xfrm>
            <a:off x="223837" y="1216660"/>
            <a:ext cx="2749551" cy="489204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lgn="l" rtl="0" fontAlgn="base">
              <a:spcBef>
                <a:spcPct val="0"/>
              </a:spcBef>
              <a:spcAft>
                <a:spcPct val="0"/>
              </a:spcAft>
            </a:pPr>
            <a:r>
              <a:rPr lang="ru-RU" dirty="0"/>
              <a:t>Образец текста</a:t>
            </a:r>
          </a:p>
        </p:txBody>
      </p:sp>
      <p:sp>
        <p:nvSpPr>
          <p:cNvPr id="27547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6"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7" name="Rectangle 4"/>
          <p:cNvSpPr>
            <a:spLocks noChangeArrowheads="1"/>
          </p:cNvSpPr>
          <p:nvPr userDrawn="1"/>
        </p:nvSpPr>
        <p:spPr bwMode="auto">
          <a:xfrm>
            <a:off x="-1" y="6405563"/>
            <a:ext cx="1646239"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0"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5" name="Rectangle 10"/>
          <p:cNvSpPr>
            <a:spLocks noGrp="1" noChangeArrowheads="1"/>
          </p:cNvSpPr>
          <p:nvPr>
            <p:ph type="title"/>
          </p:nvPr>
        </p:nvSpPr>
        <p:spPr bwMode="auto">
          <a:xfrm>
            <a:off x="1873250" y="0"/>
            <a:ext cx="7048500" cy="100965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p>
            <a:pPr lvl="0"/>
            <a:r>
              <a:rPr lang="ru-RU" dirty="0"/>
              <a:t>Образец заголовка</a:t>
            </a:r>
          </a:p>
        </p:txBody>
      </p:sp>
      <p:sp>
        <p:nvSpPr>
          <p:cNvPr id="31"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3"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34" name="Номер слайда 3"/>
          <p:cNvSpPr>
            <a:spLocks noGrp="1"/>
          </p:cNvSpPr>
          <p:nvPr>
            <p:ph type="sldNum" sz="quarter" idx="4"/>
          </p:nvPr>
        </p:nvSpPr>
        <p:spPr>
          <a:xfrm>
            <a:off x="204788" y="6477893"/>
            <a:ext cx="1208087" cy="307777"/>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rtl="0" fontAlgn="base">
              <a:spcBef>
                <a:spcPct val="0"/>
              </a:spcBef>
              <a:spcAft>
                <a:spcPct val="0"/>
              </a:spcAft>
              <a:defRPr lang="ru-RU" sz="2000" b="1" kern="1200" smtClean="0">
                <a:solidFill>
                  <a:schemeClr val="bg1"/>
                </a:solidFill>
                <a:latin typeface="Arial Narrow" pitchFamily="34" charset="0"/>
                <a:ea typeface="+mn-ea"/>
                <a:cs typeface="+mn-cs"/>
              </a:defRPr>
            </a:lvl1pPr>
          </a:lstStyle>
          <a:p>
            <a:fld id="{8E730068-F805-43B7-8A8E-3E2DB17E4B45}" type="slidenum">
              <a:rPr lang="ru-RU" smtClean="0"/>
              <a:pPr/>
              <a:t>‹#›</a:t>
            </a:fld>
            <a:endParaRPr lang="ru-RU" dirty="0"/>
          </a:p>
        </p:txBody>
      </p:sp>
      <p:sp>
        <p:nvSpPr>
          <p:cNvPr id="36" name="Line 6"/>
          <p:cNvSpPr>
            <a:spLocks noChangeShapeType="1"/>
          </p:cNvSpPr>
          <p:nvPr userDrawn="1"/>
        </p:nvSpPr>
        <p:spPr bwMode="auto">
          <a:xfrm>
            <a:off x="1644654" y="6398418"/>
            <a:ext cx="0" cy="459581"/>
          </a:xfrm>
          <a:prstGeom prst="line">
            <a:avLst/>
          </a:prstGeom>
          <a:noFill/>
          <a:ln w="15875">
            <a:solidFill>
              <a:schemeClr val="bg1"/>
            </a:solidFill>
            <a:round/>
            <a:headEnd/>
            <a:tailEnd/>
          </a:ln>
          <a:effectLst/>
        </p:spPr>
        <p:txBody>
          <a:bodyPr lIns="0" tIns="0" rIns="0" bIns="0" anchor="ctr"/>
          <a:lstStyle/>
          <a:p>
            <a:endParaRPr lang="ru-RU"/>
          </a:p>
        </p:txBody>
      </p:sp>
      <p:sp>
        <p:nvSpPr>
          <p:cNvPr id="3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9" name="Рисунок 18"/>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2" r:id="rId1"/>
    <p:sldLayoutId id="2147483766" r:id="rId2"/>
  </p:sldLayoutIdLst>
  <p:hf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algn="l" rtl="0" fontAlgn="base">
        <a:spcBef>
          <a:spcPct val="0"/>
        </a:spcBef>
        <a:spcAft>
          <a:spcPct val="0"/>
        </a:spcAft>
        <a:defRPr lang="ru-RU" sz="2600" b="0" dirty="0" smtClean="0">
          <a:solidFill>
            <a:srgbClr val="003366"/>
          </a:solidFill>
          <a:latin typeface="+mn-lt"/>
          <a:ea typeface="+mn-ea"/>
          <a:cs typeface="+mn-cs"/>
        </a:defRPr>
      </a:lvl1pPr>
      <a:lvl2pPr marL="827088" indent="-285750" algn="l" rtl="0" fontAlgn="base">
        <a:spcBef>
          <a:spcPct val="20000"/>
        </a:spcBef>
        <a:spcAft>
          <a:spcPct val="0"/>
        </a:spcAft>
        <a:buChar char="–"/>
        <a:defRPr sz="2800">
          <a:solidFill>
            <a:schemeClr val="tx1"/>
          </a:solidFill>
          <a:latin typeface="Arial" charset="0"/>
        </a:defRPr>
      </a:lvl2pPr>
      <a:lvl3pPr marL="1235075" indent="-228600" algn="l" rtl="0" fontAlgn="base">
        <a:spcBef>
          <a:spcPct val="20000"/>
        </a:spcBef>
        <a:spcAft>
          <a:spcPct val="0"/>
        </a:spcAft>
        <a:buChar char="•"/>
        <a:defRPr sz="2400">
          <a:solidFill>
            <a:schemeClr val="tx1"/>
          </a:solidFill>
          <a:latin typeface="Arial" charset="0"/>
        </a:defRPr>
      </a:lvl3pPr>
      <a:lvl4pPr marL="1643063"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2" name="Rectangle 7"/>
          <p:cNvSpPr>
            <a:spLocks noChangeArrowheads="1"/>
          </p:cNvSpPr>
          <p:nvPr userDrawn="1"/>
        </p:nvSpPr>
        <p:spPr bwMode="auto">
          <a:xfrm>
            <a:off x="0" y="0"/>
            <a:ext cx="9144000" cy="68580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367630" name="Rectangle 14"/>
          <p:cNvSpPr>
            <a:spLocks noChangeArrowheads="1"/>
          </p:cNvSpPr>
          <p:nvPr userDrawn="1"/>
        </p:nvSpPr>
        <p:spPr bwMode="auto">
          <a:xfrm>
            <a:off x="755650" y="7605713"/>
            <a:ext cx="4103688" cy="431800"/>
          </a:xfrm>
          <a:prstGeom prst="rect">
            <a:avLst/>
          </a:prstGeom>
          <a:noFill/>
          <a:ln w="9525" algn="ctr">
            <a:noFill/>
            <a:miter lim="800000"/>
            <a:headEnd/>
            <a:tailEnd/>
          </a:ln>
          <a:effectLst/>
        </p:spPr>
        <p:txBody>
          <a:bodyPr wrap="none" lIns="0" tIns="0" rIns="0" bIns="0" anchor="ctr"/>
          <a:lstStyle/>
          <a:p>
            <a:endParaRPr lang="ru-RU"/>
          </a:p>
        </p:txBody>
      </p:sp>
      <p:sp>
        <p:nvSpPr>
          <p:cNvPr id="15" name="Rectangle 8"/>
          <p:cNvSpPr>
            <a:spLocks noChangeArrowheads="1"/>
          </p:cNvSpPr>
          <p:nvPr userDrawn="1"/>
        </p:nvSpPr>
        <p:spPr bwMode="auto">
          <a:xfrm>
            <a:off x="1" y="0"/>
            <a:ext cx="9144000" cy="1079500"/>
          </a:xfrm>
          <a:prstGeom prst="rect">
            <a:avLst/>
          </a:prstGeom>
          <a:solidFill>
            <a:srgbClr val="003366"/>
          </a:solidFill>
          <a:ln w="9525" algn="ctr">
            <a:noFill/>
            <a:miter lim="800000"/>
            <a:headEnd/>
            <a:tailEnd/>
          </a:ln>
          <a:effectLst/>
        </p:spPr>
        <p:txBody>
          <a:bodyPr wrap="none" lIns="0" tIns="0" rIns="0" bIns="0" anchor="ctr"/>
          <a:lstStyle/>
          <a:p>
            <a:endParaRPr lang="ru-RU"/>
          </a:p>
        </p:txBody>
      </p:sp>
      <p:sp>
        <p:nvSpPr>
          <p:cNvPr id="16" name="Rectangle 5"/>
          <p:cNvSpPr>
            <a:spLocks noChangeArrowheads="1"/>
          </p:cNvSpPr>
          <p:nvPr userDrawn="1"/>
        </p:nvSpPr>
        <p:spPr bwMode="auto">
          <a:xfrm>
            <a:off x="1" y="6404400"/>
            <a:ext cx="9144000" cy="453600"/>
          </a:xfrm>
          <a:prstGeom prst="rect">
            <a:avLst/>
          </a:prstGeom>
          <a:solidFill>
            <a:srgbClr val="0079C2"/>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dirty="0">
              <a:solidFill>
                <a:schemeClr val="bg1"/>
              </a:solidFill>
              <a:latin typeface="Arial Narrow" pitchFamily="34" charset="0"/>
              <a:ea typeface="+mn-ea"/>
              <a:cs typeface="+mn-cs"/>
            </a:endParaRPr>
          </a:p>
        </p:txBody>
      </p:sp>
      <p:sp>
        <p:nvSpPr>
          <p:cNvPr id="18" name="Rectangle 4"/>
          <p:cNvSpPr>
            <a:spLocks noChangeArrowheads="1"/>
          </p:cNvSpPr>
          <p:nvPr userDrawn="1"/>
        </p:nvSpPr>
        <p:spPr bwMode="auto">
          <a:xfrm>
            <a:off x="-2" y="6405563"/>
            <a:ext cx="9144001" cy="452437"/>
          </a:xfrm>
          <a:prstGeom prst="rect">
            <a:avLst/>
          </a:prstGeom>
          <a:solidFill>
            <a:srgbClr val="003366"/>
          </a:solidFill>
          <a:ln w="9525" algn="ctr">
            <a:noFill/>
            <a:miter lim="800000"/>
            <a:headEnd/>
            <a:tailEnd/>
          </a:ln>
          <a:effectLst/>
        </p:spPr>
        <p:txBody>
          <a:bodyPr wrap="none" lIns="0" tIns="0" rIns="0" bIns="0" anchor="ctr"/>
          <a:lstStyle/>
          <a:p>
            <a:pPr algn="l" rtl="0" fontAlgn="base">
              <a:spcBef>
                <a:spcPct val="0"/>
              </a:spcBef>
              <a:spcAft>
                <a:spcPct val="0"/>
              </a:spcAft>
            </a:pPr>
            <a:endParaRPr lang="ru-RU" sz="1700" kern="1200">
              <a:solidFill>
                <a:schemeClr val="bg1"/>
              </a:solidFill>
              <a:latin typeface="Arial Narrow" pitchFamily="34" charset="0"/>
              <a:ea typeface="+mn-ea"/>
              <a:cs typeface="+mn-cs"/>
            </a:endParaRPr>
          </a:p>
        </p:txBody>
      </p:sp>
      <p:sp>
        <p:nvSpPr>
          <p:cNvPr id="22" name="Rectangle 7"/>
          <p:cNvSpPr>
            <a:spLocks noChangeArrowheads="1"/>
          </p:cNvSpPr>
          <p:nvPr userDrawn="1"/>
        </p:nvSpPr>
        <p:spPr bwMode="auto">
          <a:xfrm>
            <a:off x="-2" y="0"/>
            <a:ext cx="1650207" cy="1079500"/>
          </a:xfrm>
          <a:prstGeom prst="rect">
            <a:avLst/>
          </a:prstGeom>
          <a:solidFill>
            <a:srgbClr val="0079C2"/>
          </a:solidFill>
          <a:ln w="9525" algn="ctr">
            <a:noFill/>
            <a:miter lim="800000"/>
            <a:headEnd/>
            <a:tailEnd/>
          </a:ln>
          <a:effectLst/>
        </p:spPr>
        <p:txBody>
          <a:bodyPr wrap="none" lIns="0" tIns="0" rIns="0" bIns="0" anchor="ctr"/>
          <a:lstStyle/>
          <a:p>
            <a:endParaRPr lang="ru-RU"/>
          </a:p>
        </p:txBody>
      </p:sp>
      <p:sp>
        <p:nvSpPr>
          <p:cNvPr id="24" name="Line 15"/>
          <p:cNvSpPr>
            <a:spLocks noChangeShapeType="1"/>
          </p:cNvSpPr>
          <p:nvPr userDrawn="1"/>
        </p:nvSpPr>
        <p:spPr bwMode="auto">
          <a:xfrm>
            <a:off x="0" y="1069975"/>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6" name="Line 14"/>
          <p:cNvSpPr>
            <a:spLocks noChangeShapeType="1"/>
          </p:cNvSpPr>
          <p:nvPr userDrawn="1"/>
        </p:nvSpPr>
        <p:spPr bwMode="auto">
          <a:xfrm>
            <a:off x="0" y="6405571"/>
            <a:ext cx="9144000" cy="0"/>
          </a:xfrm>
          <a:prstGeom prst="line">
            <a:avLst/>
          </a:prstGeom>
          <a:noFill/>
          <a:ln w="15875">
            <a:solidFill>
              <a:schemeClr val="bg1"/>
            </a:solidFill>
            <a:round/>
            <a:headEnd/>
            <a:tailEnd/>
          </a:ln>
          <a:effectLst/>
        </p:spPr>
        <p:txBody>
          <a:bodyPr lIns="0" tIns="0" rIns="0" bIns="0" anchor="ctr"/>
          <a:lstStyle/>
          <a:p>
            <a:endParaRPr lang="ru-RU"/>
          </a:p>
        </p:txBody>
      </p:sp>
      <p:sp>
        <p:nvSpPr>
          <p:cNvPr id="27" name="Line 9"/>
          <p:cNvSpPr>
            <a:spLocks noChangeShapeType="1"/>
          </p:cNvSpPr>
          <p:nvPr userDrawn="1"/>
        </p:nvSpPr>
        <p:spPr bwMode="auto">
          <a:xfrm>
            <a:off x="1644654" y="0"/>
            <a:ext cx="0" cy="1069181"/>
          </a:xfrm>
          <a:prstGeom prst="line">
            <a:avLst/>
          </a:prstGeom>
          <a:noFill/>
          <a:ln w="15875">
            <a:solidFill>
              <a:schemeClr val="bg1"/>
            </a:solidFill>
            <a:round/>
            <a:headEnd/>
            <a:tailEnd/>
          </a:ln>
          <a:effectLst/>
        </p:spPr>
        <p:txBody>
          <a:bodyPr lIns="0" tIns="0" rIns="0" bIns="0" anchor="ctr"/>
          <a:lstStyle/>
          <a:p>
            <a:endParaRPr lang="ru-RU"/>
          </a:p>
        </p:txBody>
      </p:sp>
      <p:pic>
        <p:nvPicPr>
          <p:cNvPr id="14" name="Рисунок 13"/>
          <p:cNvPicPr>
            <a:picLocks noChangeAspect="1"/>
          </p:cNvPicPr>
          <p:nvPr userDrawn="1"/>
        </p:nvPicPr>
        <p:blipFill>
          <a:blip r:embed="rId4"/>
          <a:srcRect/>
          <a:stretch>
            <a:fillRect/>
          </a:stretch>
        </p:blipFill>
        <p:spPr bwMode="auto">
          <a:xfrm>
            <a:off x="203679" y="136800"/>
            <a:ext cx="1224000" cy="83203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45" r:id="rId1"/>
    <p:sldLayoutId id="2147483778" r:id="rId2"/>
  </p:sldLayoutIdLst>
  <p:hf sldNum="0" hdr="0" dt="0"/>
  <p:txStyles>
    <p:title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p:titleStyle>
    <p:bodyStyle>
      <a:lvl1pPr marL="342900" indent="-342900" algn="l" rtl="0" fontAlgn="base">
        <a:spcBef>
          <a:spcPct val="20000"/>
        </a:spcBef>
        <a:spcAft>
          <a:spcPct val="0"/>
        </a:spcAft>
        <a:defRPr sz="2600" b="1">
          <a:solidFill>
            <a:srgbClr val="003366"/>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slideLayout" Target="../slideLayouts/slideLayout1.x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939925" y="2873375"/>
            <a:ext cx="7204075" cy="1470025"/>
          </a:xfrm>
          <a:prstGeom prst="rect">
            <a:avLst/>
          </a:prstGeom>
        </p:spPr>
        <p:txBody>
          <a:bodyPr rtlCol="0">
            <a:normAutofit fontScale="97500"/>
          </a:bodyPr>
          <a:lstStyle>
            <a:lvl1pPr algn="l" rtl="0" fontAlgn="base">
              <a:spcBef>
                <a:spcPct val="0"/>
              </a:spcBef>
              <a:spcAft>
                <a:spcPct val="0"/>
              </a:spcAft>
              <a:defRPr sz="2600">
                <a:solidFill>
                  <a:schemeClr val="bg1"/>
                </a:solidFill>
                <a:latin typeface="+mj-lt"/>
                <a:ea typeface="+mj-ea"/>
                <a:cs typeface="+mj-cs"/>
              </a:defRPr>
            </a:lvl1pPr>
            <a:lvl2pPr algn="l" rtl="0" fontAlgn="base">
              <a:spcBef>
                <a:spcPct val="0"/>
              </a:spcBef>
              <a:spcAft>
                <a:spcPct val="0"/>
              </a:spcAft>
              <a:defRPr sz="2600">
                <a:solidFill>
                  <a:schemeClr val="bg1"/>
                </a:solidFill>
                <a:latin typeface="Arial Narrow" pitchFamily="34" charset="0"/>
              </a:defRPr>
            </a:lvl2pPr>
            <a:lvl3pPr algn="l" rtl="0" fontAlgn="base">
              <a:spcBef>
                <a:spcPct val="0"/>
              </a:spcBef>
              <a:spcAft>
                <a:spcPct val="0"/>
              </a:spcAft>
              <a:defRPr sz="2600">
                <a:solidFill>
                  <a:schemeClr val="bg1"/>
                </a:solidFill>
                <a:latin typeface="Arial Narrow" pitchFamily="34" charset="0"/>
              </a:defRPr>
            </a:lvl3pPr>
            <a:lvl4pPr algn="l" rtl="0" fontAlgn="base">
              <a:spcBef>
                <a:spcPct val="0"/>
              </a:spcBef>
              <a:spcAft>
                <a:spcPct val="0"/>
              </a:spcAft>
              <a:defRPr sz="2600">
                <a:solidFill>
                  <a:schemeClr val="bg1"/>
                </a:solidFill>
                <a:latin typeface="Arial Narrow" pitchFamily="34" charset="0"/>
              </a:defRPr>
            </a:lvl4pPr>
            <a:lvl5pPr algn="l" rtl="0" fontAlgn="base">
              <a:spcBef>
                <a:spcPct val="0"/>
              </a:spcBef>
              <a:spcAft>
                <a:spcPct val="0"/>
              </a:spcAft>
              <a:defRPr sz="2600">
                <a:solidFill>
                  <a:schemeClr val="bg1"/>
                </a:solidFill>
                <a:latin typeface="Arial Narrow" pitchFamily="34" charset="0"/>
              </a:defRPr>
            </a:lvl5pPr>
            <a:lvl6pPr marL="457200" algn="l" rtl="0" fontAlgn="base">
              <a:spcBef>
                <a:spcPct val="0"/>
              </a:spcBef>
              <a:spcAft>
                <a:spcPct val="0"/>
              </a:spcAft>
              <a:defRPr sz="2600">
                <a:solidFill>
                  <a:schemeClr val="bg1"/>
                </a:solidFill>
                <a:latin typeface="Arial Narrow" pitchFamily="34" charset="0"/>
              </a:defRPr>
            </a:lvl6pPr>
            <a:lvl7pPr marL="914400" algn="l" rtl="0" fontAlgn="base">
              <a:spcBef>
                <a:spcPct val="0"/>
              </a:spcBef>
              <a:spcAft>
                <a:spcPct val="0"/>
              </a:spcAft>
              <a:defRPr sz="2600">
                <a:solidFill>
                  <a:schemeClr val="bg1"/>
                </a:solidFill>
                <a:latin typeface="Arial Narrow" pitchFamily="34" charset="0"/>
              </a:defRPr>
            </a:lvl7pPr>
            <a:lvl8pPr marL="1371600" algn="l" rtl="0" fontAlgn="base">
              <a:spcBef>
                <a:spcPct val="0"/>
              </a:spcBef>
              <a:spcAft>
                <a:spcPct val="0"/>
              </a:spcAft>
              <a:defRPr sz="2600">
                <a:solidFill>
                  <a:schemeClr val="bg1"/>
                </a:solidFill>
                <a:latin typeface="Arial Narrow" pitchFamily="34" charset="0"/>
              </a:defRPr>
            </a:lvl8pPr>
            <a:lvl9pPr marL="1828800" algn="l" rtl="0" fontAlgn="base">
              <a:spcBef>
                <a:spcPct val="0"/>
              </a:spcBef>
              <a:spcAft>
                <a:spcPct val="0"/>
              </a:spcAft>
              <a:defRPr sz="2600">
                <a:solidFill>
                  <a:schemeClr val="bg1"/>
                </a:solidFill>
                <a:latin typeface="Arial Narrow" pitchFamily="34" charset="0"/>
              </a:defRPr>
            </a:lvl9pPr>
          </a:lstStyle>
          <a:p>
            <a:pPr fontAlgn="auto">
              <a:spcBef>
                <a:spcPts val="0"/>
              </a:spcBef>
              <a:spcAft>
                <a:spcPts val="0"/>
              </a:spcAft>
              <a:defRPr/>
            </a:pPr>
            <a:r>
              <a:rPr lang="en-US" altLang="ru-RU" sz="3300" b="1" kern="0" dirty="0"/>
              <a:t>OGK-2 Group</a:t>
            </a:r>
            <a:br>
              <a:rPr lang="ru-RU" altLang="ru-RU" sz="2500" b="1" kern="0" dirty="0"/>
            </a:br>
            <a:br>
              <a:rPr lang="ru-RU" altLang="ru-RU" sz="2500" b="1" kern="0" dirty="0"/>
            </a:br>
            <a:r>
              <a:rPr lang="en-US" altLang="ru-RU" b="1" kern="0" dirty="0"/>
              <a:t>9</a:t>
            </a:r>
            <a:r>
              <a:rPr lang="ru-RU" altLang="ru-RU" b="1" kern="0" dirty="0"/>
              <a:t>M 2020 </a:t>
            </a:r>
            <a:r>
              <a:rPr lang="en-US" altLang="ru-RU" b="1" kern="0" dirty="0"/>
              <a:t>IFRS Results</a:t>
            </a:r>
            <a:endParaRPr lang="ru-RU" kern="0" dirty="0"/>
          </a:p>
        </p:txBody>
      </p:sp>
      <p:sp>
        <p:nvSpPr>
          <p:cNvPr id="7" name="Subtitle 2"/>
          <p:cNvSpPr txBox="1">
            <a:spLocks/>
          </p:cNvSpPr>
          <p:nvPr/>
        </p:nvSpPr>
        <p:spPr>
          <a:xfrm>
            <a:off x="2051136" y="4876800"/>
            <a:ext cx="6400800" cy="369888"/>
          </a:xfrm>
          <a:prstGeom prst="rect">
            <a:avLst/>
          </a:prstGeom>
        </p:spPr>
        <p:txBody>
          <a:bodyPr lIns="0" tIns="0" rIns="0" bIns="0" anchor="ctr" anchorCtr="0"/>
          <a:lstStyle>
            <a:lvl1pPr marL="342900" indent="-342900" algn="l" rtl="0" fontAlgn="base">
              <a:spcBef>
                <a:spcPct val="20000"/>
              </a:spcBef>
              <a:spcAft>
                <a:spcPct val="0"/>
              </a:spcAft>
              <a:defRPr sz="2600" b="1" baseline="0">
                <a:solidFill>
                  <a:schemeClr val="bg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Arial" charset="0"/>
              </a:defRPr>
            </a:lvl2pPr>
            <a:lvl3pPr marL="1143000" indent="-228600" algn="l" rtl="0" fontAlgn="base">
              <a:spcBef>
                <a:spcPct val="20000"/>
              </a:spcBef>
              <a:spcAft>
                <a:spcPct val="0"/>
              </a:spcAft>
              <a:buChar char="•"/>
              <a:defRPr sz="2400">
                <a:solidFill>
                  <a:schemeClr val="tx1"/>
                </a:solidFill>
                <a:latin typeface="Arial" charset="0"/>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r>
              <a:rPr lang="en-US" altLang="ru-RU" sz="1800" kern="0" dirty="0">
                <a:cs typeface="Arial" panose="020B0604020202020204" pitchFamily="34" charset="0"/>
              </a:rPr>
              <a:t>November 13, 2020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Disclaimer</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a:t>
            </a:r>
            <a:r>
              <a:rPr lang="ru-RU" altLang="ru-RU" dirty="0"/>
              <a:t>M 2020 </a:t>
            </a:r>
            <a:r>
              <a:rPr lang="en-US" altLang="ru-RU" dirty="0"/>
              <a:t>IFRS Results</a:t>
            </a:r>
            <a:endParaRPr lang="ru-RU" altLang="ru-RU" dirty="0"/>
          </a:p>
        </p:txBody>
      </p:sp>
      <p:sp>
        <p:nvSpPr>
          <p:cNvPr id="7" name="Content Placeholder 2"/>
          <p:cNvSpPr>
            <a:spLocks noGrp="1"/>
          </p:cNvSpPr>
          <p:nvPr>
            <p:ph idx="1"/>
          </p:nvPr>
        </p:nvSpPr>
        <p:spPr>
          <a:xfrm>
            <a:off x="533400" y="1600200"/>
            <a:ext cx="8074025" cy="3846513"/>
          </a:xfrm>
          <a:noFill/>
          <a:extLst>
            <a:ext uri="{909E8E84-426E-40DD-AFC4-6F175D3DCCD1}">
              <a14:hiddenFill xmlns:a14="http://schemas.microsoft.com/office/drawing/2010/main">
                <a:solidFill>
                  <a:srgbClr val="0066CC"/>
                </a:solidFill>
              </a14:hiddenFill>
            </a:ext>
          </a:extLst>
        </p:spPr>
        <p:txBody>
          <a:bodyPr/>
          <a:lstStyle/>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The information contained herein has been prepared using information available to JSC “OGK-2” (hereinafter - OGK-2 or the Company) at the time of preparation of the presentation. Since making a presentation, on the activities of OGK-2 and the content of the presentation could affect the external or other factors. In addition all relevant information about OGK-2 may not be included in this presentation. No representation or warranty, expressed or implied, is made as to the accuracy, completeness or reliability of the information.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Any forward looking information herein has been prepared on the basis of a number of assumptions which may prove to be incorrect. Forward looking statements, by the nature, involve risk and uncertainty. OGK-2 cautions that actual results may differ materially from those expressed or implied in such statements. Reference should be made to the most recent Annual Report for a description of the major risk factors. </a:t>
            </a:r>
          </a:p>
          <a:p>
            <a:pPr marL="0" indent="0" eaLnBrk="1" hangingPunct="1">
              <a:spcBef>
                <a:spcPts val="600"/>
              </a:spcBef>
              <a:spcAft>
                <a:spcPts val="600"/>
              </a:spcAft>
              <a:buFont typeface="Symbol" panose="05050102010706020507" pitchFamily="18" charset="2"/>
              <a:buNone/>
            </a:pPr>
            <a:r>
              <a:rPr altLang="ru-RU" sz="1600" dirty="0">
                <a:solidFill>
                  <a:schemeClr val="tx2"/>
                </a:solidFill>
                <a:cs typeface="Arial" panose="020B0604020202020204" pitchFamily="34" charset="0"/>
              </a:rPr>
              <a:t>This presentation does not constitute or form part of any advertisement of securities, any offer or invitation to sell or issue or any solicitation of any offer to purchase or subscribe for, any shares in OGK-2, nor shall it or any part of it nor the fact of its presentation or distribution form the basis of, or be relied on in connection with, any contract or investment decision.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Operational and Financial Highlights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a:t>
            </a:r>
            <a:r>
              <a:rPr lang="ru-RU" altLang="ru-RU" dirty="0"/>
              <a:t>M 2020 </a:t>
            </a:r>
            <a:r>
              <a:rPr lang="en-US" altLang="ru-RU" dirty="0"/>
              <a:t>IFRS Results</a:t>
            </a:r>
            <a:endParaRPr lang="ru-RU" altLang="ru-RU" dirty="0"/>
          </a:p>
        </p:txBody>
      </p:sp>
      <p:sp>
        <p:nvSpPr>
          <p:cNvPr id="5" name="Text Box 103"/>
          <p:cNvSpPr txBox="1">
            <a:spLocks noChangeArrowheads="1"/>
          </p:cNvSpPr>
          <p:nvPr/>
        </p:nvSpPr>
        <p:spPr bwMode="auto">
          <a:xfrm>
            <a:off x="76200" y="1485900"/>
            <a:ext cx="18621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Operational Highlights</a:t>
            </a:r>
            <a:r>
              <a:rPr lang="ru-RU" altLang="ru-RU" sz="1600" b="1" baseline="30000" dirty="0">
                <a:solidFill>
                  <a:srgbClr val="0079C2"/>
                </a:solidFill>
              </a:rPr>
              <a:t>1</a:t>
            </a:r>
            <a:endParaRPr lang="ru-RU" altLang="ru-RU" sz="1600" b="1" dirty="0">
              <a:solidFill>
                <a:srgbClr val="0079C2"/>
              </a:solidFill>
            </a:endParaRPr>
          </a:p>
        </p:txBody>
      </p:sp>
      <p:sp>
        <p:nvSpPr>
          <p:cNvPr id="7" name="Text Box 103"/>
          <p:cNvSpPr txBox="1">
            <a:spLocks noChangeArrowheads="1"/>
          </p:cNvSpPr>
          <p:nvPr/>
        </p:nvSpPr>
        <p:spPr bwMode="auto">
          <a:xfrm>
            <a:off x="4668838" y="1485900"/>
            <a:ext cx="3789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a:solidFill>
                  <a:srgbClr val="0079C2"/>
                </a:solidFill>
              </a:rPr>
              <a:t>Financial Highlights, mn RUR</a:t>
            </a:r>
          </a:p>
        </p:txBody>
      </p:sp>
      <p:graphicFrame>
        <p:nvGraphicFramePr>
          <p:cNvPr id="8" name="Group 85"/>
          <p:cNvGraphicFramePr>
            <a:graphicFrameLocks noGrp="1"/>
          </p:cNvGraphicFramePr>
          <p:nvPr>
            <p:extLst>
              <p:ext uri="{D42A27DB-BD31-4B8C-83A1-F6EECF244321}">
                <p14:modId xmlns:p14="http://schemas.microsoft.com/office/powerpoint/2010/main" val="2855781369"/>
              </p:ext>
            </p:extLst>
          </p:nvPr>
        </p:nvGraphicFramePr>
        <p:xfrm>
          <a:off x="152400" y="1833563"/>
          <a:ext cx="4114800" cy="3881439"/>
        </p:xfrm>
        <a:graphic>
          <a:graphicData uri="http://schemas.openxmlformats.org/drawingml/2006/table">
            <a:tbl>
              <a:tblPr/>
              <a:tblGrid>
                <a:gridCol w="1828800">
                  <a:extLst>
                    <a:ext uri="{9D8B030D-6E8A-4147-A177-3AD203B41FA5}">
                      <a16:colId xmlns:a16="http://schemas.microsoft.com/office/drawing/2014/main" val="20000"/>
                    </a:ext>
                  </a:extLst>
                </a:gridCol>
                <a:gridCol w="6858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838200">
                  <a:extLst>
                    <a:ext uri="{9D8B030D-6E8A-4147-A177-3AD203B41FA5}">
                      <a16:colId xmlns:a16="http://schemas.microsoft.com/office/drawing/2014/main" val="20003"/>
                    </a:ext>
                  </a:extLst>
                </a:gridCol>
              </a:tblGrid>
              <a:tr h="494703">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Arial Narrow" pitchFamily="34" charset="0"/>
                          <a:cs typeface="Arial" charset="0"/>
                        </a:rPr>
                        <a:t>  </a:t>
                      </a:r>
                      <a:r>
                        <a:rPr kumimoji="0" lang="ru-RU" sz="1400" b="0" i="0" u="none" strike="noStrike" cap="none" normalizeH="0" baseline="0" dirty="0">
                          <a:ln>
                            <a:noFill/>
                          </a:ln>
                          <a:solidFill>
                            <a:schemeClr val="accent1"/>
                          </a:solidFill>
                          <a:effectLst/>
                          <a:latin typeface="Arial Narrow" pitchFamily="34" charset="0"/>
                          <a:cs typeface="Arial" charset="0"/>
                        </a:rPr>
                        <a:t> </a:t>
                      </a:r>
                      <a:endParaRPr kumimoji="0" lang="ru-RU" sz="1400" b="1" i="0" u="none" strike="noStrike" cap="none" normalizeH="0" baseline="0" dirty="0">
                        <a:ln>
                          <a:noFill/>
                        </a:ln>
                        <a:solidFill>
                          <a:schemeClr val="accent1"/>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mn-lt"/>
                          <a:cs typeface="Arial" charset="0"/>
                        </a:rPr>
                        <a:t>9</a:t>
                      </a:r>
                      <a:r>
                        <a:rPr kumimoji="0" lang="ru-RU" sz="1400" b="1" i="0" u="none" strike="noStrike" cap="none" normalizeH="0" baseline="0" dirty="0">
                          <a:ln>
                            <a:noFill/>
                          </a:ln>
                          <a:solidFill>
                            <a:srgbClr val="0079C2"/>
                          </a:solidFill>
                          <a:effectLst/>
                          <a:latin typeface="+mn-lt"/>
                          <a:cs typeface="Arial" charset="0"/>
                        </a:rPr>
                        <a:t>M 2019</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0079C2"/>
                          </a:solidFill>
                          <a:effectLst/>
                          <a:latin typeface="+mn-lt"/>
                          <a:cs typeface="Arial" charset="0"/>
                        </a:rPr>
                        <a:t>9</a:t>
                      </a:r>
                      <a:r>
                        <a:rPr kumimoji="0" lang="ru-RU" sz="1400" b="1" i="0" u="none" strike="noStrike" cap="none" normalizeH="0" baseline="0" dirty="0">
                          <a:ln>
                            <a:noFill/>
                          </a:ln>
                          <a:solidFill>
                            <a:srgbClr val="0079C2"/>
                          </a:solidFill>
                          <a:effectLst/>
                          <a:latin typeface="+mn-lt"/>
                          <a:cs typeface="Arial" charset="0"/>
                        </a:rPr>
                        <a:t>M 2020</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400" b="1" i="0" u="none" strike="noStrike" cap="none" normalizeH="0" baseline="0" dirty="0">
                        <a:ln>
                          <a:noFill/>
                        </a:ln>
                        <a:solidFill>
                          <a:srgbClr val="0079C2"/>
                        </a:solidFill>
                        <a:effectLst/>
                        <a:latin typeface="Arial Narrow" pitchFamily="34" charset="0"/>
                        <a:cs typeface="Arial" charset="0"/>
                      </a:endParaRPr>
                    </a:p>
                  </a:txBody>
                  <a:tcPr marL="45720" marR="45720" marT="27430" marB="27430"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Electricity Output,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41</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221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33</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530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-18</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7%</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a:noFill/>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5759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Effective Electricity Output Without Regard to Financial Operations, mn 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38</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476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31</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253</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-18</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400">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400" b="0" i="0" u="none" strike="noStrike" kern="1200" dirty="0">
                          <a:solidFill>
                            <a:srgbClr val="003366"/>
                          </a:solidFill>
                          <a:effectLst/>
                          <a:latin typeface="Arial Narrow" panose="020B0606020202030204" pitchFamily="34" charset="0"/>
                          <a:ea typeface="+mn-ea"/>
                          <a:cs typeface="+mn-cs"/>
                        </a:rPr>
                        <a:t>Useful Heat Output, thousand </a:t>
                      </a:r>
                      <a:r>
                        <a:rPr lang="en-US" sz="1400" b="0" i="0" u="none" strike="noStrike" kern="1200" dirty="0" err="1">
                          <a:solidFill>
                            <a:srgbClr val="003366"/>
                          </a:solidFill>
                          <a:effectLst/>
                          <a:latin typeface="Arial Narrow" panose="020B0606020202030204" pitchFamily="34" charset="0"/>
                          <a:ea typeface="+mn-ea"/>
                          <a:cs typeface="+mn-cs"/>
                        </a:rPr>
                        <a:t>Gcal</a:t>
                      </a:r>
                      <a:endParaRPr lang="ru-RU"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4</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308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4</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016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-6</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Electricity, g/kWh</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325</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325</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3</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01400">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Fuel Rate on Heat, kg/</a:t>
                      </a:r>
                      <a:r>
                        <a:rPr lang="en-US" sz="1400" b="0" i="0" u="none" strike="noStrike" kern="1200" dirty="0" err="1">
                          <a:solidFill>
                            <a:srgbClr val="003366"/>
                          </a:solidFill>
                          <a:effectLst/>
                          <a:latin typeface="Arial Narrow" panose="020B0606020202030204" pitchFamily="34" charset="0"/>
                          <a:ea typeface="+mn-ea"/>
                          <a:cs typeface="+mn-cs"/>
                        </a:rPr>
                        <a:t>Gcal</a:t>
                      </a:r>
                      <a:endParaRPr lang="en-US" sz="1400" b="0" i="0" u="none" strike="noStrike" kern="1200" dirty="0">
                        <a:solidFill>
                          <a:srgbClr val="003366"/>
                        </a:solidFill>
                        <a:effectLst/>
                        <a:latin typeface="Arial Narrow" panose="020B0606020202030204" pitchFamily="34" charset="0"/>
                        <a:ea typeface="+mn-ea"/>
                        <a:cs typeface="+mn-cs"/>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164</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166</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23538">
                <a:tc>
                  <a:txBody>
                    <a:bodyPr/>
                    <a:lstStyle/>
                    <a:p>
                      <a:pPr marL="0" indent="0" algn="l" defTabSz="914400" rtl="0" eaLnBrk="1" fontAlgn="ctr" latinLnBrk="0" hangingPunct="1"/>
                      <a:r>
                        <a:rPr lang="en-US" sz="1400" b="0" i="0" u="none" strike="noStrike" kern="1200" dirty="0">
                          <a:solidFill>
                            <a:srgbClr val="003366"/>
                          </a:solidFill>
                          <a:effectLst/>
                          <a:latin typeface="Arial Narrow" panose="020B0606020202030204" pitchFamily="34" charset="0"/>
                          <a:ea typeface="+mn-ea"/>
                          <a:cs typeface="+mn-cs"/>
                        </a:rPr>
                        <a:t>Installed Capacity Load Factor,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33</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26</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8</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6.6 p.p.</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9" name="Rectangle 4"/>
          <p:cNvSpPr/>
          <p:nvPr/>
        </p:nvSpPr>
        <p:spPr>
          <a:xfrm>
            <a:off x="3175" y="5791200"/>
            <a:ext cx="9144000" cy="508000"/>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2</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Variable and fixed costs classification is based upon management report methodology</a:t>
            </a:r>
            <a:endParaRPr lang="ru-RU" sz="900" dirty="0">
              <a:solidFill>
                <a:schemeClr val="tx1">
                  <a:lumMod val="65000"/>
                  <a:lumOff val="35000"/>
                </a:schemeClr>
              </a:solidFill>
              <a:latin typeface="+mn-lt"/>
              <a:cs typeface="+mn-cs"/>
            </a:endParaRPr>
          </a:p>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3</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rPr>
              <a:t>EBITDA = Operating profit + Depreciation and Amortization</a:t>
            </a:r>
          </a:p>
        </p:txBody>
      </p:sp>
      <p:graphicFrame>
        <p:nvGraphicFramePr>
          <p:cNvPr id="10" name="Group 84"/>
          <p:cNvGraphicFramePr>
            <a:graphicFrameLocks noGrp="1"/>
          </p:cNvGraphicFramePr>
          <p:nvPr>
            <p:extLst>
              <p:ext uri="{D42A27DB-BD31-4B8C-83A1-F6EECF244321}">
                <p14:modId xmlns:p14="http://schemas.microsoft.com/office/powerpoint/2010/main" val="2641369424"/>
              </p:ext>
            </p:extLst>
          </p:nvPr>
        </p:nvGraphicFramePr>
        <p:xfrm>
          <a:off x="4343400" y="1833564"/>
          <a:ext cx="4724400" cy="3881437"/>
        </p:xfrm>
        <a:graphic>
          <a:graphicData uri="http://schemas.openxmlformats.org/drawingml/2006/table">
            <a:tbl>
              <a:tblPr/>
              <a:tblGrid>
                <a:gridCol w="2549675">
                  <a:extLst>
                    <a:ext uri="{9D8B030D-6E8A-4147-A177-3AD203B41FA5}">
                      <a16:colId xmlns:a16="http://schemas.microsoft.com/office/drawing/2014/main" val="20000"/>
                    </a:ext>
                  </a:extLst>
                </a:gridCol>
                <a:gridCol w="749905">
                  <a:extLst>
                    <a:ext uri="{9D8B030D-6E8A-4147-A177-3AD203B41FA5}">
                      <a16:colId xmlns:a16="http://schemas.microsoft.com/office/drawing/2014/main" val="20001"/>
                    </a:ext>
                  </a:extLst>
                </a:gridCol>
                <a:gridCol w="784224">
                  <a:extLst>
                    <a:ext uri="{9D8B030D-6E8A-4147-A177-3AD203B41FA5}">
                      <a16:colId xmlns:a16="http://schemas.microsoft.com/office/drawing/2014/main" val="20002"/>
                    </a:ext>
                  </a:extLst>
                </a:gridCol>
                <a:gridCol w="640596">
                  <a:extLst>
                    <a:ext uri="{9D8B030D-6E8A-4147-A177-3AD203B41FA5}">
                      <a16:colId xmlns:a16="http://schemas.microsoft.com/office/drawing/2014/main" val="20003"/>
                    </a:ext>
                  </a:extLst>
                </a:gridCol>
              </a:tblGrid>
              <a:tr h="502639">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ru-RU" sz="1400" b="1" i="0" u="none" strike="noStrike" cap="none" normalizeH="0" baseline="0" dirty="0">
                          <a:ln>
                            <a:noFill/>
                          </a:ln>
                          <a:solidFill>
                            <a:schemeClr val="accent1"/>
                          </a:solidFill>
                          <a:effectLst/>
                          <a:latin typeface="+mn-lt"/>
                          <a:cs typeface="Arial" charset="0"/>
                        </a:rPr>
                        <a:t>  </a:t>
                      </a:r>
                      <a:r>
                        <a:rPr kumimoji="0" lang="ru-RU" sz="1400" b="0" i="0" u="none" strike="noStrike" cap="none" normalizeH="0" baseline="0" dirty="0">
                          <a:ln>
                            <a:noFill/>
                          </a:ln>
                          <a:solidFill>
                            <a:schemeClr val="accent1"/>
                          </a:solidFill>
                          <a:effectLst/>
                          <a:latin typeface="+mn-lt"/>
                          <a:cs typeface="Arial" charset="0"/>
                        </a:rPr>
                        <a:t> </a:t>
                      </a:r>
                      <a:endParaRPr kumimoji="0" lang="ru-RU" sz="1400" b="1" i="0" u="none" strike="noStrike" cap="none" normalizeH="0" baseline="0" dirty="0">
                        <a:ln>
                          <a:noFill/>
                        </a:ln>
                        <a:solidFill>
                          <a:schemeClr val="accent1"/>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mn-lt"/>
                          <a:cs typeface="Arial" charset="0"/>
                        </a:rPr>
                        <a:t>9</a:t>
                      </a:r>
                      <a:r>
                        <a:rPr kumimoji="0" lang="ru-RU" sz="1400" b="1" i="0" u="none" strike="noStrike" cap="none" normalizeH="0" baseline="0" dirty="0">
                          <a:ln>
                            <a:noFill/>
                          </a:ln>
                          <a:solidFill>
                            <a:srgbClr val="0079C2"/>
                          </a:solidFill>
                          <a:effectLst/>
                          <a:latin typeface="+mn-lt"/>
                          <a:cs typeface="Arial" charset="0"/>
                        </a:rPr>
                        <a:t>M 2019</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400" b="1" i="0" u="none" strike="noStrike" cap="none" normalizeH="0" baseline="0" dirty="0">
                          <a:ln>
                            <a:noFill/>
                          </a:ln>
                          <a:solidFill>
                            <a:srgbClr val="0079C2"/>
                          </a:solidFill>
                          <a:effectLst/>
                          <a:latin typeface="+mn-lt"/>
                          <a:cs typeface="Arial" charset="0"/>
                        </a:rPr>
                        <a:t>9</a:t>
                      </a:r>
                      <a:r>
                        <a:rPr kumimoji="0" lang="ru-RU" sz="1400" b="1" i="0" u="none" strike="noStrike" cap="none" normalizeH="0" baseline="0" dirty="0">
                          <a:ln>
                            <a:noFill/>
                          </a:ln>
                          <a:solidFill>
                            <a:srgbClr val="0079C2"/>
                          </a:solidFill>
                          <a:effectLst/>
                          <a:latin typeface="+mn-lt"/>
                          <a:cs typeface="Arial" charset="0"/>
                        </a:rPr>
                        <a:t>M 2020</a:t>
                      </a:r>
                    </a:p>
                  </a:txBody>
                  <a:tcPr marL="45720" marR="45720" marT="27419" marB="27419" anchor="ctr" horzOverflow="overflow">
                    <a:lnL>
                      <a:noFill/>
                    </a:lnL>
                    <a:lnR>
                      <a:noFill/>
                    </a:lnR>
                    <a:lnT>
                      <a:noFill/>
                    </a:lnT>
                    <a:lnB>
                      <a:noFill/>
                    </a:lnB>
                    <a:lnTlToBr>
                      <a:noFill/>
                    </a:lnTlToBr>
                    <a:lnBlToTr>
                      <a:noFill/>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9C2"/>
                          </a:solidFill>
                          <a:effectLst/>
                          <a:latin typeface="Arial Narrow" pitchFamily="34" charset="0"/>
                          <a:cs typeface="Arial" charset="0"/>
                        </a:rPr>
                        <a:t>Change</a:t>
                      </a:r>
                      <a:endParaRPr kumimoji="0" lang="ru-RU" sz="1200" b="1" i="0" u="none" strike="noStrike" cap="none" normalizeH="0" baseline="0" dirty="0">
                        <a:ln>
                          <a:noFill/>
                        </a:ln>
                        <a:solidFill>
                          <a:srgbClr val="0079C2"/>
                        </a:solidFill>
                        <a:effectLst/>
                        <a:latin typeface="+mn-lt"/>
                        <a:cs typeface="Arial" charset="0"/>
                      </a:endParaRPr>
                    </a:p>
                  </a:txBody>
                  <a:tcPr marL="45720" marR="45720" marT="27434" marB="27434" anchor="ctr" horzOverflow="overflow">
                    <a:lnL>
                      <a:noFill/>
                    </a:lnL>
                    <a:lnR>
                      <a:noFill/>
                    </a:lnR>
                    <a:lnT>
                      <a:noFill/>
                    </a:lnT>
                    <a:lnB>
                      <a:noFill/>
                    </a:lnB>
                    <a:lnTlToBr>
                      <a:noFill/>
                    </a:lnTlToBr>
                    <a:lnBlToTr>
                      <a:noFill/>
                    </a:lnBlToTr>
                    <a:solidFill>
                      <a:schemeClr val="bg1">
                        <a:lumMod val="95000"/>
                      </a:schemeClr>
                    </a:solidFill>
                  </a:tcPr>
                </a:tc>
                <a:extLst>
                  <a:ext uri="{0D108BD9-81ED-4DB2-BD59-A6C34878D82A}">
                    <a16:rowId xmlns:a16="http://schemas.microsoft.com/office/drawing/2014/main" val="10000"/>
                  </a:ext>
                </a:extLst>
              </a:tr>
              <a:tr h="279952">
                <a:tc>
                  <a:txBody>
                    <a:bodyPr/>
                    <a:lstStyle/>
                    <a:p>
                      <a:pPr algn="l" rtl="0" fontAlgn="ctr"/>
                      <a:r>
                        <a:rPr lang="en-US" sz="1400" b="1" i="0" u="none" strike="noStrike" dirty="0">
                          <a:solidFill>
                            <a:srgbClr val="003366"/>
                          </a:solidFill>
                          <a:latin typeface="+mn-lt"/>
                        </a:rPr>
                        <a:t>Revenue</a:t>
                      </a:r>
                      <a:endParaRPr lang="ru-RU" sz="1400" b="1" i="0" u="none" strike="noStrike" dirty="0">
                        <a:solidFill>
                          <a:srgbClr val="003366"/>
                        </a:solidFill>
                        <a:latin typeface="+mn-lt"/>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99</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834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88</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747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-11</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2639">
                <a:tc>
                  <a:txBody>
                    <a:bodyPr/>
                    <a:lstStyle/>
                    <a:p>
                      <a:pPr marL="92075"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Operating Expenses, incl.</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82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075</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72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103</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9952">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Variable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50</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333</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43</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036</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-14</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79952">
                <a:tc>
                  <a:txBody>
                    <a:bodyPr/>
                    <a:lstStyle/>
                    <a:p>
                      <a:pPr marL="266700" marR="0" lvl="0" indent="0" algn="l"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Fixed Costs</a:t>
                      </a:r>
                      <a:r>
                        <a:rPr kumimoji="0" lang="en-US" sz="1400" b="0" i="0" u="none" strike="noStrike" kern="1200" cap="none" normalizeH="0" baseline="3000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21</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575</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18</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882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29159">
                <a:tc>
                  <a:txBody>
                    <a:bodyPr/>
                    <a:lstStyle/>
                    <a:p>
                      <a:pPr marL="180975" indent="0"/>
                      <a:r>
                        <a:rPr lang="en-US" sz="1400" dirty="0">
                          <a:solidFill>
                            <a:srgbClr val="003366"/>
                          </a:solidFill>
                        </a:rPr>
                        <a:t>Depreciation and Amortization</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108025"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10</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167</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10</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185</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9525"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33982">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a:ln>
                            <a:noFill/>
                          </a:ln>
                          <a:solidFill>
                            <a:srgbClr val="002060"/>
                          </a:solidFill>
                          <a:effectLst/>
                          <a:latin typeface="Arial Narrow" pitchFamily="34" charset="0"/>
                          <a:ea typeface="+mn-ea"/>
                          <a:cs typeface="Arial" charset="0"/>
                        </a:rPr>
                        <a:t>Reversal of Impairment Loss on Financial Assets</a:t>
                      </a:r>
                      <a:endParaRPr kumimoji="0" lang="ru-RU" sz="1400" b="0" i="0" u="none" strike="noStrike" kern="1200" cap="none" normalizeH="0" baseline="0" dirty="0">
                        <a:ln>
                          <a:noFill/>
                        </a:ln>
                        <a:solidFill>
                          <a:srgbClr val="002060"/>
                        </a:solidFill>
                        <a:effectLst/>
                        <a:latin typeface="Arial Narrow" pitchFamily="34" charset="0"/>
                        <a:ea typeface="+mn-ea"/>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228</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604</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en-US" sz="1400" b="0" i="0" u="none" strike="noStrike" kern="1200" cap="none" normalizeH="0" baseline="0" dirty="0">
                          <a:ln>
                            <a:noFill/>
                          </a:ln>
                          <a:solidFill>
                            <a:srgbClr val="003366"/>
                          </a:solidFill>
                          <a:effectLst/>
                          <a:latin typeface="Arial Narrow" pitchFamily="34" charset="0"/>
                          <a:ea typeface="+mn-ea"/>
                          <a:cs typeface="Arial" charset="0"/>
                        </a:rPr>
                        <a:t>x2.6</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no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10443">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Operating Profit</a:t>
                      </a:r>
                      <a:endParaRPr kumimoji="0" lang="ru-RU" sz="1400" b="0"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17</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531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16</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040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-8</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9952">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3366"/>
                          </a:solidFill>
                          <a:effectLst/>
                          <a:latin typeface="Arial Narrow" pitchFamily="34" charset="0"/>
                          <a:cs typeface="Arial" charset="0"/>
                        </a:rPr>
                        <a:t>EBITDA</a:t>
                      </a:r>
                      <a:r>
                        <a:rPr kumimoji="0" lang="en-US" sz="1400" b="1" i="0" u="none" strike="noStrike" cap="none" normalizeH="0" baseline="30000" dirty="0">
                          <a:ln>
                            <a:noFill/>
                          </a:ln>
                          <a:solidFill>
                            <a:srgbClr val="003366"/>
                          </a:solidFill>
                          <a:effectLst/>
                          <a:latin typeface="Arial Narrow" pitchFamily="34" charset="0"/>
                          <a:cs typeface="Arial" charset="0"/>
                        </a:rPr>
                        <a:t>3</a:t>
                      </a:r>
                      <a:endParaRPr kumimoji="0" lang="en-US" sz="1400" b="1" i="0" u="none" strike="noStrike" cap="none" normalizeH="0" baseline="0" dirty="0">
                        <a:ln>
                          <a:noFill/>
                        </a:ln>
                        <a:solidFill>
                          <a:srgbClr val="003366"/>
                        </a:solidFill>
                        <a:effectLst/>
                        <a:latin typeface="Arial Narrow" pitchFamily="34" charset="0"/>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27</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698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26</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225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82767">
                <a:tc>
                  <a:txBody>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sz="1400" b="0" i="0" u="none" strike="noStrike" cap="none" normalizeH="0" baseline="0" dirty="0">
                          <a:ln>
                            <a:noFill/>
                          </a:ln>
                          <a:solidFill>
                            <a:srgbClr val="003366"/>
                          </a:solidFill>
                          <a:effectLst/>
                          <a:latin typeface="Arial Narrow" pitchFamily="34" charset="0"/>
                          <a:cs typeface="Arial" charset="0"/>
                        </a:rPr>
                        <a:t>Profit </a:t>
                      </a:r>
                      <a:r>
                        <a:rPr kumimoji="0" lang="ru-RU" sz="1400" b="0" i="0" u="none" strike="noStrike" cap="none" normalizeH="0" baseline="0" dirty="0">
                          <a:ln>
                            <a:noFill/>
                          </a:ln>
                          <a:solidFill>
                            <a:srgbClr val="003366"/>
                          </a:solidFill>
                          <a:effectLst/>
                          <a:latin typeface="+mn-lt"/>
                          <a:cs typeface="Arial" charset="0"/>
                        </a:rPr>
                        <a:t>/ </a:t>
                      </a:r>
                      <a:r>
                        <a:rPr kumimoji="0" lang="en-US" sz="1400" b="0" i="0" u="none" strike="noStrike" cap="none" normalizeH="0" baseline="0" dirty="0">
                          <a:ln>
                            <a:noFill/>
                          </a:ln>
                          <a:solidFill>
                            <a:srgbClr val="003366"/>
                          </a:solidFill>
                          <a:effectLst/>
                          <a:latin typeface="+mn-lt"/>
                          <a:cs typeface="Arial" charset="0"/>
                        </a:rPr>
                        <a:t>Comprehensive Income </a:t>
                      </a:r>
                      <a:r>
                        <a:rPr kumimoji="0" lang="en-US" sz="1400" b="0" i="0" u="none" strike="noStrike" cap="none" normalizeH="0" baseline="0" dirty="0">
                          <a:ln>
                            <a:noFill/>
                          </a:ln>
                          <a:solidFill>
                            <a:srgbClr val="003366"/>
                          </a:solidFill>
                          <a:effectLst/>
                          <a:latin typeface="Arial Narrow" pitchFamily="34" charset="0"/>
                          <a:cs typeface="Arial" charset="0"/>
                        </a:rPr>
                        <a:t> </a:t>
                      </a:r>
                      <a:r>
                        <a:rPr kumimoji="0" lang="en-US" sz="1400" b="0" i="0" u="none" strike="noStrike" cap="none" normalizeH="0" baseline="0" dirty="0">
                          <a:ln>
                            <a:noFill/>
                          </a:ln>
                          <a:solidFill>
                            <a:srgbClr val="003366"/>
                          </a:solidFill>
                          <a:effectLst/>
                          <a:latin typeface="+mn-lt"/>
                          <a:cs typeface="Arial" charset="0"/>
                        </a:rPr>
                        <a:t>for the</a:t>
                      </a:r>
                      <a:r>
                        <a:rPr kumimoji="0" lang="ru-RU" sz="1400" b="0" i="0" u="none" strike="noStrike" cap="none" normalizeH="0" baseline="0" dirty="0">
                          <a:ln>
                            <a:noFill/>
                          </a:ln>
                          <a:solidFill>
                            <a:srgbClr val="003366"/>
                          </a:solidFill>
                          <a:effectLst/>
                          <a:latin typeface="+mn-lt"/>
                          <a:cs typeface="Arial" charset="0"/>
                        </a:rPr>
                        <a:t> </a:t>
                      </a:r>
                      <a:r>
                        <a:rPr kumimoji="0" lang="ru-RU" sz="1400" b="0" i="0" u="none" strike="noStrike" cap="none" normalizeH="0" baseline="0" dirty="0" err="1">
                          <a:ln>
                            <a:noFill/>
                          </a:ln>
                          <a:solidFill>
                            <a:srgbClr val="003366"/>
                          </a:solidFill>
                          <a:effectLst/>
                          <a:latin typeface="+mn-lt"/>
                          <a:cs typeface="Arial" charset="0"/>
                        </a:rPr>
                        <a:t>Period</a:t>
                      </a:r>
                      <a:endParaRPr kumimoji="0" lang="en-US" sz="1400" b="0" i="0" u="none" strike="noStrike" cap="none" normalizeH="0" baseline="0" dirty="0">
                        <a:ln>
                          <a:noFill/>
                        </a:ln>
                        <a:solidFill>
                          <a:srgbClr val="003366"/>
                        </a:solidFill>
                        <a:effectLst/>
                        <a:latin typeface="+mn-lt"/>
                        <a:cs typeface="Arial" charset="0"/>
                      </a:endParaRPr>
                    </a:p>
                  </a:txBody>
                  <a:tcPr marL="108040" marR="0" marT="0" marB="0" anchor="ctr"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24</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2</a:t>
                      </a:r>
                      <a:endParaRPr kumimoji="0" lang="ru-RU" sz="1400" b="0" i="0" u="none" strike="noStrike" kern="1200" cap="none" normalizeH="0" baseline="0" dirty="0">
                        <a:ln>
                          <a:noFill/>
                        </a:ln>
                        <a:solidFill>
                          <a:srgbClr val="003366"/>
                        </a:solidFill>
                        <a:effectLst/>
                        <a:latin typeface="Arial Narrow" pitchFamily="34" charset="0"/>
                        <a:ea typeface="+mn-ea"/>
                        <a:cs typeface="Arial" charset="0"/>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12</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058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tc>
                  <a:txBody>
                    <a:bodyPr/>
                    <a:lstStyle/>
                    <a:p>
                      <a:pPr marL="107950" marR="0" lvl="0" indent="0" algn="ctr" defTabSz="914400" rtl="0" eaLnBrk="1" fontAlgn="ctr" latinLnBrk="0" hangingPunct="1">
                        <a:lnSpc>
                          <a:spcPct val="100000"/>
                        </a:lnSpc>
                        <a:spcBef>
                          <a:spcPct val="0"/>
                        </a:spcBef>
                        <a:spcAft>
                          <a:spcPct val="0"/>
                        </a:spcAft>
                        <a:buClrTx/>
                        <a:buSzTx/>
                        <a:buFontTx/>
                        <a:buNone/>
                        <a:tabLst/>
                      </a:pPr>
                      <a:r>
                        <a:rPr kumimoji="0" lang="ru-RU" sz="1400" b="0" i="0" u="none" strike="noStrike" kern="1200" cap="none" normalizeH="0" baseline="0" dirty="0">
                          <a:ln>
                            <a:noFill/>
                          </a:ln>
                          <a:solidFill>
                            <a:srgbClr val="003366"/>
                          </a:solidFill>
                          <a:effectLst/>
                          <a:latin typeface="Arial Narrow" pitchFamily="34" charset="0"/>
                          <a:ea typeface="+mn-ea"/>
                          <a:cs typeface="Arial" charset="0"/>
                        </a:rPr>
                        <a:t>-1</a:t>
                      </a:r>
                      <a:r>
                        <a:rPr kumimoji="0" lang="en-US" sz="1400" b="0" i="0" u="none" strike="noStrike" kern="1200" cap="none" normalizeH="0" baseline="0" dirty="0">
                          <a:ln>
                            <a:noFill/>
                          </a:ln>
                          <a:solidFill>
                            <a:srgbClr val="003366"/>
                          </a:solidFill>
                          <a:effectLst/>
                          <a:latin typeface="Arial Narrow" pitchFamily="34" charset="0"/>
                          <a:ea typeface="+mn-ea"/>
                          <a:cs typeface="Arial" charset="0"/>
                        </a:rPr>
                        <a:t>.</a:t>
                      </a:r>
                      <a:r>
                        <a:rPr kumimoji="0" lang="ru-RU" sz="1400" b="0" i="0" u="none" strike="noStrike" kern="1200" cap="none" normalizeH="0" baseline="0" dirty="0">
                          <a:ln>
                            <a:noFill/>
                          </a:ln>
                          <a:solidFill>
                            <a:srgbClr val="003366"/>
                          </a:solidFill>
                          <a:effectLst/>
                          <a:latin typeface="Arial Narrow" pitchFamily="34" charset="0"/>
                          <a:ea typeface="+mn-ea"/>
                          <a:cs typeface="Arial" charset="0"/>
                        </a:rPr>
                        <a:t>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313344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Revenue</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a:t>
            </a:r>
            <a:r>
              <a:rPr lang="ru-RU" altLang="ru-RU" dirty="0"/>
              <a:t>M 2020 </a:t>
            </a:r>
            <a:r>
              <a:rPr lang="en-US" altLang="ru-RU" dirty="0"/>
              <a:t>IFRS Results</a:t>
            </a:r>
            <a:endParaRPr lang="ru-RU" altLang="ru-RU" dirty="0"/>
          </a:p>
        </p:txBody>
      </p:sp>
      <p:sp>
        <p:nvSpPr>
          <p:cNvPr id="5" name="Text Box 103"/>
          <p:cNvSpPr txBox="1">
            <a:spLocks noChangeArrowheads="1"/>
          </p:cNvSpPr>
          <p:nvPr/>
        </p:nvSpPr>
        <p:spPr bwMode="auto">
          <a:xfrm>
            <a:off x="146050" y="1143000"/>
            <a:ext cx="22494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Revenue Structure, mn RUR</a:t>
            </a:r>
          </a:p>
        </p:txBody>
      </p:sp>
      <p:sp>
        <p:nvSpPr>
          <p:cNvPr id="7" name="Text Box 103"/>
          <p:cNvSpPr txBox="1">
            <a:spLocks noChangeArrowheads="1"/>
          </p:cNvSpPr>
          <p:nvPr/>
        </p:nvSpPr>
        <p:spPr bwMode="auto">
          <a:xfrm>
            <a:off x="4738688" y="1143000"/>
            <a:ext cx="14573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Prices and Tariffs</a:t>
            </a:r>
            <a:r>
              <a:rPr lang="ru-RU" altLang="ru-RU" sz="1600" b="1" baseline="30000">
                <a:solidFill>
                  <a:srgbClr val="0079C2"/>
                </a:solidFill>
              </a:rPr>
              <a:t>1</a:t>
            </a:r>
          </a:p>
        </p:txBody>
      </p:sp>
      <p:sp>
        <p:nvSpPr>
          <p:cNvPr id="8"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graphicFrame>
        <p:nvGraphicFramePr>
          <p:cNvPr id="9" name="Таблица 20"/>
          <p:cNvGraphicFramePr>
            <a:graphicFrameLocks noGrp="1"/>
          </p:cNvGraphicFramePr>
          <p:nvPr>
            <p:extLst>
              <p:ext uri="{D42A27DB-BD31-4B8C-83A1-F6EECF244321}">
                <p14:modId xmlns:p14="http://schemas.microsoft.com/office/powerpoint/2010/main" val="957926889"/>
              </p:ext>
            </p:extLst>
          </p:nvPr>
        </p:nvGraphicFramePr>
        <p:xfrm>
          <a:off x="4876800" y="1541463"/>
          <a:ext cx="4114800" cy="1782762"/>
        </p:xfrm>
        <a:graphic>
          <a:graphicData uri="http://schemas.openxmlformats.org/drawingml/2006/table">
            <a:tbl>
              <a:tblPr/>
              <a:tblGrid>
                <a:gridCol w="3169920">
                  <a:extLst>
                    <a:ext uri="{9D8B030D-6E8A-4147-A177-3AD203B41FA5}">
                      <a16:colId xmlns:a16="http://schemas.microsoft.com/office/drawing/2014/main" val="20000"/>
                    </a:ext>
                  </a:extLst>
                </a:gridCol>
                <a:gridCol w="944880">
                  <a:extLst>
                    <a:ext uri="{9D8B030D-6E8A-4147-A177-3AD203B41FA5}">
                      <a16:colId xmlns:a16="http://schemas.microsoft.com/office/drawing/2014/main" val="20001"/>
                    </a:ext>
                  </a:extLst>
                </a:gridCol>
              </a:tblGrid>
              <a:tr h="222486">
                <a:tc>
                  <a:txBody>
                    <a:bodyPr/>
                    <a:lstStyle/>
                    <a:p>
                      <a:pPr algn="l" rtl="0" fontAlgn="ctr"/>
                      <a:endParaRPr lang="ru-RU" sz="1100" b="1" i="0" u="none" strike="noStrike" dirty="0">
                        <a:solidFill>
                          <a:schemeClr val="accent1"/>
                        </a:solidFill>
                        <a:latin typeface="+mn-lt"/>
                      </a:endParaRP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0079C2"/>
                          </a:solidFill>
                          <a:effectLst/>
                          <a:latin typeface="Arial Narrow" pitchFamily="34" charset="0"/>
                          <a:cs typeface="Arial" charset="0"/>
                        </a:rPr>
                        <a:t>9</a:t>
                      </a:r>
                      <a:r>
                        <a:rPr kumimoji="0" lang="ru-RU" sz="1100" b="1" i="0" u="none" strike="noStrike" cap="none" normalizeH="0" baseline="0" dirty="0">
                          <a:ln>
                            <a:noFill/>
                          </a:ln>
                          <a:solidFill>
                            <a:srgbClr val="0079C2"/>
                          </a:solidFill>
                          <a:effectLst/>
                          <a:latin typeface="Arial Narrow" pitchFamily="34" charset="0"/>
                          <a:cs typeface="Arial" charset="0"/>
                        </a:rPr>
                        <a:t>M 2020</a:t>
                      </a:r>
                    </a:p>
                  </a:txBody>
                  <a:tcPr marL="45720" marR="45720" marT="27423" marB="2742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electricity price at the free market,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MWh</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dirty="0">
                          <a:solidFill>
                            <a:srgbClr val="000000"/>
                          </a:solidFill>
                          <a:effectLst/>
                          <a:latin typeface="+mn-lt"/>
                          <a:ea typeface="Calibri" panose="020F0502020204030204" pitchFamily="34" charset="0"/>
                        </a:rPr>
                        <a:t>1</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232</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65   </a:t>
                      </a:r>
                      <a:endParaRPr lang="ru-RU" sz="1100" dirty="0">
                        <a:effectLst/>
                        <a:latin typeface="+mn-lt"/>
                        <a:ea typeface="Calibri" panose="020F0502020204030204" pitchFamily="34" charset="0"/>
                      </a:endParaRPr>
                    </a:p>
                  </a:txBody>
                  <a:tcPr marL="68580" marR="68580" marT="0"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heat tariff, RUR/</a:t>
                      </a:r>
                      <a:r>
                        <a:rPr lang="en-US" sz="1100" kern="1200" dirty="0" err="1">
                          <a:solidFill>
                            <a:schemeClr val="tx1"/>
                          </a:solidFill>
                          <a:effectLst/>
                          <a:latin typeface="+mn-lt"/>
                          <a:ea typeface="Calibri" panose="020F0502020204030204" pitchFamily="34" charset="0"/>
                          <a:cs typeface="Times New Roman" panose="02020603050405020304" pitchFamily="18" charset="0"/>
                        </a:rPr>
                        <a:t>Gcal</a:t>
                      </a:r>
                      <a:r>
                        <a:rPr lang="en-US" sz="1100" kern="1200" dirty="0">
                          <a:solidFill>
                            <a:schemeClr val="tx1"/>
                          </a:solidFill>
                          <a:effectLst/>
                          <a:latin typeface="+mn-lt"/>
                          <a:ea typeface="Calibri" panose="020F0502020204030204" pitchFamily="34" charset="0"/>
                          <a:cs typeface="Times New Roman" panose="02020603050405020304" pitchFamily="18" charset="0"/>
                        </a:rPr>
                        <a:t>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dirty="0">
                          <a:effectLst/>
                          <a:latin typeface="+mn-lt"/>
                          <a:ea typeface="Calibri" panose="020F0502020204030204" pitchFamily="34" charset="0"/>
                        </a:rPr>
                        <a:t>889</a:t>
                      </a:r>
                      <a:r>
                        <a:rPr lang="en-US" sz="1100" dirty="0">
                          <a:effectLst/>
                          <a:latin typeface="+mn-lt"/>
                          <a:ea typeface="Calibri" panose="020F0502020204030204" pitchFamily="34" charset="0"/>
                        </a:rPr>
                        <a:t>.</a:t>
                      </a:r>
                      <a:r>
                        <a:rPr lang="ru-RU" sz="1100" dirty="0">
                          <a:effectLst/>
                          <a:latin typeface="+mn-lt"/>
                          <a:ea typeface="Calibri" panose="020F0502020204030204" pitchFamily="34" charset="0"/>
                        </a:rPr>
                        <a:t>36</a:t>
                      </a: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new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dirty="0">
                          <a:solidFill>
                            <a:srgbClr val="000000"/>
                          </a:solidFill>
                          <a:effectLst/>
                          <a:latin typeface="+mn-lt"/>
                          <a:ea typeface="Calibri" panose="020F0502020204030204" pitchFamily="34" charset="0"/>
                        </a:rPr>
                        <a:t>773</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450</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92   </a:t>
                      </a:r>
                      <a:endParaRPr lang="ru-RU" sz="1100" dirty="0">
                        <a:effectLst/>
                        <a:latin typeface="+mn-lt"/>
                        <a:ea typeface="Calibri" panose="020F0502020204030204" pitchFamily="34" charset="0"/>
                      </a:endParaRP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90069">
                <a:tc>
                  <a:txBody>
                    <a:bodyPr/>
                    <a:lstStyle/>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Average price for old capacity,</a:t>
                      </a:r>
                    </a:p>
                    <a:p>
                      <a:pPr marL="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RUR/MW per month </a:t>
                      </a:r>
                    </a:p>
                  </a:txBody>
                  <a:tcPr marL="0" marR="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ru-RU" sz="1100" dirty="0">
                          <a:solidFill>
                            <a:srgbClr val="000000"/>
                          </a:solidFill>
                          <a:effectLst/>
                          <a:latin typeface="+mn-lt"/>
                          <a:ea typeface="Calibri" panose="020F0502020204030204" pitchFamily="34" charset="0"/>
                        </a:rPr>
                        <a:t>126</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420</a:t>
                      </a:r>
                      <a:r>
                        <a:rPr lang="en-US" sz="1100" dirty="0">
                          <a:solidFill>
                            <a:srgbClr val="000000"/>
                          </a:solidFill>
                          <a:effectLst/>
                          <a:latin typeface="+mn-lt"/>
                          <a:ea typeface="Calibri" panose="020F0502020204030204" pitchFamily="34" charset="0"/>
                        </a:rPr>
                        <a:t>.</a:t>
                      </a:r>
                      <a:r>
                        <a:rPr lang="ru-RU" sz="1100" dirty="0">
                          <a:solidFill>
                            <a:srgbClr val="000000"/>
                          </a:solidFill>
                          <a:effectLst/>
                          <a:latin typeface="+mn-lt"/>
                          <a:ea typeface="Calibri" panose="020F0502020204030204" pitchFamily="34" charset="0"/>
                        </a:rPr>
                        <a:t>23   </a:t>
                      </a:r>
                      <a:endParaRPr lang="ru-RU" sz="1100" dirty="0">
                        <a:effectLst/>
                        <a:latin typeface="+mn-lt"/>
                        <a:ea typeface="Calibri" panose="020F0502020204030204" pitchFamily="34" charset="0"/>
                      </a:endParaRPr>
                    </a:p>
                  </a:txBody>
                  <a:tcPr marL="68580" marR="68580" marT="0"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10" name="Text Box 103"/>
          <p:cNvSpPr txBox="1">
            <a:spLocks noChangeArrowheads="1"/>
          </p:cNvSpPr>
          <p:nvPr/>
        </p:nvSpPr>
        <p:spPr bwMode="auto">
          <a:xfrm>
            <a:off x="146050" y="3668713"/>
            <a:ext cx="3282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Electricity and Capacity Revenue Structure for 9</a:t>
            </a:r>
            <a:r>
              <a:rPr lang="ru-RU" altLang="ru-RU" sz="1600" b="1" dirty="0">
                <a:solidFill>
                  <a:srgbClr val="0079C2"/>
                </a:solidFill>
              </a:rPr>
              <a:t>M 2020</a:t>
            </a:r>
            <a:r>
              <a:rPr lang="ru-RU" altLang="ru-RU" sz="1600" b="1" baseline="30000" dirty="0">
                <a:solidFill>
                  <a:srgbClr val="0079C2"/>
                </a:solidFill>
              </a:rPr>
              <a:t>1</a:t>
            </a:r>
          </a:p>
        </p:txBody>
      </p:sp>
      <p:sp>
        <p:nvSpPr>
          <p:cNvPr id="11" name="Text Box 103"/>
          <p:cNvSpPr txBox="1">
            <a:spLocks noChangeArrowheads="1"/>
          </p:cNvSpPr>
          <p:nvPr/>
        </p:nvSpPr>
        <p:spPr bwMode="auto">
          <a:xfrm>
            <a:off x="5543550" y="3675063"/>
            <a:ext cx="365760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 typeface="Symbol" panose="05050102010706020507" pitchFamily="18" charset="2"/>
              <a:buNone/>
            </a:pPr>
            <a:r>
              <a:rPr lang="en-US" altLang="ru-RU" sz="1600" b="1" dirty="0">
                <a:solidFill>
                  <a:srgbClr val="0079C2"/>
                </a:solidFill>
              </a:rPr>
              <a:t>Structure of Electricity Sales Volume at the Wholesale Market for 9</a:t>
            </a:r>
            <a:r>
              <a:rPr lang="ru-RU" altLang="ru-RU" sz="1600" b="1" dirty="0">
                <a:solidFill>
                  <a:srgbClr val="0079C2"/>
                </a:solidFill>
              </a:rPr>
              <a:t>M 2020</a:t>
            </a:r>
            <a:r>
              <a:rPr lang="ru-RU" altLang="ru-RU" sz="1600" b="1" baseline="30000" dirty="0">
                <a:solidFill>
                  <a:srgbClr val="0079C2"/>
                </a:solidFill>
              </a:rPr>
              <a:t>1</a:t>
            </a:r>
          </a:p>
        </p:txBody>
      </p:sp>
      <p:pic>
        <p:nvPicPr>
          <p:cNvPr id="2" name="Рисунок 1">
            <a:extLst>
              <a:ext uri="{FF2B5EF4-FFF2-40B4-BE49-F238E27FC236}">
                <a16:creationId xmlns:a16="http://schemas.microsoft.com/office/drawing/2014/main" id="{9C6FB4DB-9667-4E82-9C3E-FC92F1ABD1B0}"/>
              </a:ext>
            </a:extLst>
          </p:cNvPr>
          <p:cNvPicPr>
            <a:picLocks noChangeAspect="1"/>
          </p:cNvPicPr>
          <p:nvPr/>
        </p:nvPicPr>
        <p:blipFill>
          <a:blip r:embed="rId2"/>
          <a:stretch>
            <a:fillRect/>
          </a:stretch>
        </p:blipFill>
        <p:spPr>
          <a:xfrm>
            <a:off x="1" y="4249675"/>
            <a:ext cx="4428744" cy="1671828"/>
          </a:xfrm>
          <a:prstGeom prst="rect">
            <a:avLst/>
          </a:prstGeom>
        </p:spPr>
      </p:pic>
      <p:pic>
        <p:nvPicPr>
          <p:cNvPr id="12" name="Рисунок 11">
            <a:extLst>
              <a:ext uri="{FF2B5EF4-FFF2-40B4-BE49-F238E27FC236}">
                <a16:creationId xmlns:a16="http://schemas.microsoft.com/office/drawing/2014/main" id="{605D7064-1A33-47D1-8546-A3551C698D68}"/>
              </a:ext>
            </a:extLst>
          </p:cNvPr>
          <p:cNvPicPr>
            <a:picLocks noChangeAspect="1"/>
          </p:cNvPicPr>
          <p:nvPr/>
        </p:nvPicPr>
        <p:blipFill>
          <a:blip r:embed="rId3"/>
          <a:stretch>
            <a:fillRect/>
          </a:stretch>
        </p:blipFill>
        <p:spPr>
          <a:xfrm>
            <a:off x="5467350" y="4249675"/>
            <a:ext cx="4668012" cy="1638300"/>
          </a:xfrm>
          <a:prstGeom prst="rect">
            <a:avLst/>
          </a:prstGeom>
        </p:spPr>
      </p:pic>
      <p:pic>
        <p:nvPicPr>
          <p:cNvPr id="13" name="Рисунок 12">
            <a:extLst>
              <a:ext uri="{FF2B5EF4-FFF2-40B4-BE49-F238E27FC236}">
                <a16:creationId xmlns:a16="http://schemas.microsoft.com/office/drawing/2014/main" id="{89A31F84-D092-498A-91BF-DA55F4348D59}"/>
              </a:ext>
            </a:extLst>
          </p:cNvPr>
          <p:cNvPicPr>
            <a:picLocks noChangeAspect="1"/>
          </p:cNvPicPr>
          <p:nvPr/>
        </p:nvPicPr>
        <p:blipFill>
          <a:blip r:embed="rId4"/>
          <a:stretch>
            <a:fillRect/>
          </a:stretch>
        </p:blipFill>
        <p:spPr>
          <a:xfrm>
            <a:off x="0" y="1477900"/>
            <a:ext cx="4389120" cy="1615440"/>
          </a:xfrm>
          <a:prstGeom prst="rect">
            <a:avLst/>
          </a:prstGeom>
        </p:spPr>
      </p:pic>
    </p:spTree>
    <p:extLst>
      <p:ext uri="{BB962C8B-B14F-4D97-AF65-F5344CB8AC3E}">
        <p14:creationId xmlns:p14="http://schemas.microsoft.com/office/powerpoint/2010/main" val="867239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Variable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a:t>
            </a:r>
            <a:r>
              <a:rPr lang="ru-RU" altLang="ru-RU" dirty="0"/>
              <a:t>M 2020 </a:t>
            </a:r>
            <a:r>
              <a:rPr lang="en-US" altLang="ru-RU" dirty="0"/>
              <a:t>IFRS Results</a:t>
            </a:r>
            <a:endParaRPr lang="ru-RU" alt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4071003055"/>
              </p:ext>
            </p:extLst>
          </p:nvPr>
        </p:nvGraphicFramePr>
        <p:xfrm>
          <a:off x="4876800" y="1508125"/>
          <a:ext cx="4114801" cy="1225776"/>
        </p:xfrm>
        <a:graphic>
          <a:graphicData uri="http://schemas.openxmlformats.org/drawingml/2006/table">
            <a:tbl>
              <a:tblPr/>
              <a:tblGrid>
                <a:gridCol w="2053503">
                  <a:extLst>
                    <a:ext uri="{9D8B030D-6E8A-4147-A177-3AD203B41FA5}">
                      <a16:colId xmlns:a16="http://schemas.microsoft.com/office/drawing/2014/main" val="20000"/>
                    </a:ext>
                  </a:extLst>
                </a:gridCol>
                <a:gridCol w="765897">
                  <a:extLst>
                    <a:ext uri="{9D8B030D-6E8A-4147-A177-3AD203B41FA5}">
                      <a16:colId xmlns:a16="http://schemas.microsoft.com/office/drawing/2014/main" val="20001"/>
                    </a:ext>
                  </a:extLst>
                </a:gridCol>
                <a:gridCol w="762001">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tblGrid>
              <a:tr h="222591">
                <a:tc>
                  <a:txBody>
                    <a:bodyPr/>
                    <a:lstStyle/>
                    <a:p>
                      <a:pPr algn="l" rtl="0" fontAlgn="ctr"/>
                      <a:endParaRPr lang="ru-RU" sz="1100" b="1" i="0" u="none" strike="noStrike" dirty="0">
                        <a:solidFill>
                          <a:schemeClr val="accent1"/>
                        </a:solidFill>
                        <a:latin typeface="+mn-lt"/>
                      </a:endParaRPr>
                    </a:p>
                  </a:txBody>
                  <a:tcPr marL="45720" marR="45720" marT="27443" marB="27443"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0079C2"/>
                          </a:solidFill>
                          <a:effectLst/>
                          <a:latin typeface="+mn-lt"/>
                          <a:cs typeface="Arial" charset="0"/>
                        </a:rPr>
                        <a:t>9</a:t>
                      </a:r>
                      <a:r>
                        <a:rPr kumimoji="0" lang="ru-RU" sz="1100" b="1" i="0" u="none" strike="noStrike" cap="none" normalizeH="0" baseline="0" dirty="0">
                          <a:ln>
                            <a:noFill/>
                          </a:ln>
                          <a:solidFill>
                            <a:srgbClr val="0079C2"/>
                          </a:solidFill>
                          <a:effectLst/>
                          <a:latin typeface="+mn-lt"/>
                          <a:cs typeface="Arial" charset="0"/>
                        </a:rPr>
                        <a:t>M 2019</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a:ln>
                            <a:noFill/>
                          </a:ln>
                          <a:solidFill>
                            <a:srgbClr val="0079C2"/>
                          </a:solidFill>
                          <a:effectLst/>
                          <a:latin typeface="+mn-lt"/>
                          <a:cs typeface="Arial" charset="0"/>
                        </a:rPr>
                        <a:t>9</a:t>
                      </a:r>
                      <a:r>
                        <a:rPr kumimoji="0" lang="ru-RU" sz="1100" b="1" i="0" u="none" strike="noStrike" cap="none" normalizeH="0" baseline="0" dirty="0">
                          <a:ln>
                            <a:noFill/>
                          </a:ln>
                          <a:solidFill>
                            <a:srgbClr val="0079C2"/>
                          </a:solidFill>
                          <a:effectLst/>
                          <a:latin typeface="+mn-lt"/>
                          <a:cs typeface="Arial" charset="0"/>
                        </a:rPr>
                        <a:t>M 2020</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28" marB="27428"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Fuel Expenses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43</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301</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37</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585</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-13</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2%</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90297">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Purchased Electricity</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Capacity</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7</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032</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5</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451</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-22</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5%</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2591">
                <a:tc>
                  <a:txBody>
                    <a:bodyPr/>
                    <a:lstStyle/>
                    <a:p>
                      <a:pPr algn="l" rtl="0" fontAlgn="ctr"/>
                      <a:r>
                        <a:rPr lang="en-US" sz="1100" b="1" i="0" u="none" strike="noStrike" dirty="0">
                          <a:solidFill>
                            <a:srgbClr val="003366"/>
                          </a:solidFill>
                          <a:effectLst/>
                          <a:latin typeface="Arial Narrow" panose="020B0606020202030204" pitchFamily="34" charset="0"/>
                        </a:rPr>
                        <a:t>Total</a:t>
                      </a:r>
                      <a:r>
                        <a:rPr lang="en-US" sz="1100" b="1" i="0" u="none" strike="noStrike" baseline="0" dirty="0">
                          <a:solidFill>
                            <a:srgbClr val="003366"/>
                          </a:solidFill>
                          <a:effectLst/>
                          <a:latin typeface="Arial Narrow" panose="020B0606020202030204" pitchFamily="34" charset="0"/>
                        </a:rPr>
                        <a:t> Variable Costs</a:t>
                      </a:r>
                      <a:endParaRPr lang="ru-RU" sz="1100" b="1" i="0" u="none" strike="noStrike" dirty="0">
                        <a:solidFill>
                          <a:srgbClr val="003366"/>
                        </a:solidFill>
                        <a:effectLst/>
                        <a:latin typeface="Arial Narrow" panose="020B0606020202030204" pitchFamily="34" charset="0"/>
                      </a:endParaRPr>
                    </a:p>
                  </a:txBody>
                  <a:tcPr marL="9524" marR="9524" marT="9527"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100" b="1" i="0" u="none" strike="noStrike" dirty="0">
                          <a:solidFill>
                            <a:schemeClr val="tx1"/>
                          </a:solidFill>
                          <a:effectLst/>
                          <a:latin typeface="Arial Narrow" panose="020B0606020202030204" pitchFamily="34" charset="0"/>
                        </a:rPr>
                        <a:t>50</a:t>
                      </a:r>
                      <a:r>
                        <a:rPr lang="en-US" sz="1100" b="1" i="0" u="none" strike="noStrike" dirty="0">
                          <a:solidFill>
                            <a:schemeClr val="tx1"/>
                          </a:solidFill>
                          <a:effectLst/>
                          <a:latin typeface="Arial Narrow" panose="020B0606020202030204" pitchFamily="34" charset="0"/>
                        </a:rPr>
                        <a:t>,</a:t>
                      </a:r>
                      <a:r>
                        <a:rPr lang="ru-RU" sz="1100" b="1" i="0" u="none" strike="noStrike" dirty="0">
                          <a:solidFill>
                            <a:schemeClr val="tx1"/>
                          </a:solidFill>
                          <a:effectLst/>
                          <a:latin typeface="Arial Narrow" panose="020B0606020202030204" pitchFamily="34" charset="0"/>
                        </a:rPr>
                        <a:t>333</a:t>
                      </a:r>
                    </a:p>
                  </a:txBody>
                  <a:tcPr marL="9525" marR="9525" marT="9525" marB="0" anchor="b">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b"/>
                      <a:r>
                        <a:rPr lang="ru-RU" sz="1100" b="1" i="0" u="none" strike="noStrike" dirty="0">
                          <a:solidFill>
                            <a:schemeClr val="tx1"/>
                          </a:solidFill>
                          <a:effectLst/>
                          <a:latin typeface="Arial Narrow" panose="020B0606020202030204" pitchFamily="34" charset="0"/>
                        </a:rPr>
                        <a:t>43</a:t>
                      </a:r>
                      <a:r>
                        <a:rPr lang="en-US" sz="1100" b="1" i="0" u="none" strike="noStrike" dirty="0">
                          <a:solidFill>
                            <a:schemeClr val="tx1"/>
                          </a:solidFill>
                          <a:effectLst/>
                          <a:latin typeface="Arial Narrow" panose="020B0606020202030204" pitchFamily="34" charset="0"/>
                        </a:rPr>
                        <a:t>,</a:t>
                      </a:r>
                      <a:r>
                        <a:rPr lang="ru-RU" sz="1100" b="1" i="0" u="none" strike="noStrike" dirty="0">
                          <a:solidFill>
                            <a:schemeClr val="tx1"/>
                          </a:solidFill>
                          <a:effectLst/>
                          <a:latin typeface="Arial Narrow" panose="020B0606020202030204" pitchFamily="34" charset="0"/>
                        </a:rPr>
                        <a:t>036</a:t>
                      </a:r>
                    </a:p>
                  </a:txBody>
                  <a:tcPr marL="9525" marR="9525" marT="9525" marB="0" anchor="b">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chemeClr val="tx1"/>
                          </a:solidFill>
                          <a:effectLst/>
                          <a:latin typeface="Arial Narrow" panose="020B0606020202030204" pitchFamily="34" charset="0"/>
                        </a:rPr>
                        <a:t>-14</a:t>
                      </a:r>
                      <a:r>
                        <a:rPr lang="en-US" sz="1100" b="1" i="0" u="none" strike="noStrike" dirty="0">
                          <a:solidFill>
                            <a:schemeClr val="tx1"/>
                          </a:solidFill>
                          <a:effectLst/>
                          <a:latin typeface="Arial Narrow" panose="020B0606020202030204" pitchFamily="34" charset="0"/>
                        </a:rPr>
                        <a:t>.</a:t>
                      </a:r>
                      <a:r>
                        <a:rPr lang="ru-RU" sz="1100" b="1" i="0" u="none" strike="noStrike" dirty="0">
                          <a:solidFill>
                            <a:schemeClr val="tx1"/>
                          </a:solidFill>
                          <a:effectLst/>
                          <a:latin typeface="Arial Narrow" panose="020B0606020202030204" pitchFamily="34" charset="0"/>
                        </a:rPr>
                        <a:t>5%</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7" name="Text Box 103"/>
          <p:cNvSpPr txBox="1">
            <a:spLocks noChangeArrowheads="1"/>
          </p:cNvSpPr>
          <p:nvPr/>
        </p:nvSpPr>
        <p:spPr bwMode="auto">
          <a:xfrm>
            <a:off x="4738688" y="1143000"/>
            <a:ext cx="2706687"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Structure, mn RUR</a:t>
            </a:r>
          </a:p>
        </p:txBody>
      </p:sp>
      <p:sp>
        <p:nvSpPr>
          <p:cNvPr id="8" name="Text Box 103"/>
          <p:cNvSpPr txBox="1">
            <a:spLocks noChangeArrowheads="1"/>
          </p:cNvSpPr>
          <p:nvPr/>
        </p:nvSpPr>
        <p:spPr bwMode="auto">
          <a:xfrm>
            <a:off x="133350" y="3657600"/>
            <a:ext cx="19304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Fuel Expenses, </a:t>
            </a:r>
            <a:r>
              <a:rPr lang="en-US" altLang="ru-RU" sz="1600" b="1" dirty="0" err="1">
                <a:solidFill>
                  <a:srgbClr val="0079C2"/>
                </a:solidFill>
              </a:rPr>
              <a:t>mn</a:t>
            </a:r>
            <a:r>
              <a:rPr lang="en-US" altLang="ru-RU" sz="1600" b="1" dirty="0">
                <a:solidFill>
                  <a:srgbClr val="0079C2"/>
                </a:solidFill>
              </a:rPr>
              <a:t> RUR</a:t>
            </a:r>
          </a:p>
        </p:txBody>
      </p:sp>
      <p:sp>
        <p:nvSpPr>
          <p:cNvPr id="9" name="Text Box 103"/>
          <p:cNvSpPr txBox="1">
            <a:spLocks noChangeArrowheads="1"/>
          </p:cNvSpPr>
          <p:nvPr/>
        </p:nvSpPr>
        <p:spPr bwMode="auto">
          <a:xfrm>
            <a:off x="146050" y="1143000"/>
            <a:ext cx="2470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Variable Costs Change Factors</a:t>
            </a:r>
          </a:p>
        </p:txBody>
      </p:sp>
      <p:sp>
        <p:nvSpPr>
          <p:cNvPr id="10" name="Text Box 103"/>
          <p:cNvSpPr txBox="1">
            <a:spLocks noChangeArrowheads="1"/>
          </p:cNvSpPr>
          <p:nvPr/>
        </p:nvSpPr>
        <p:spPr bwMode="auto">
          <a:xfrm>
            <a:off x="4738688" y="3657600"/>
            <a:ext cx="226536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Fuel Consumption, thous. t</a:t>
            </a:r>
            <a:r>
              <a:rPr lang="ru-RU" altLang="ru-RU" sz="1600" b="1" baseline="30000">
                <a:solidFill>
                  <a:srgbClr val="0079C2"/>
                </a:solidFill>
              </a:rPr>
              <a:t>1</a:t>
            </a:r>
            <a:endParaRPr lang="en-US" altLang="ru-RU" sz="1600" b="1" baseline="30000">
              <a:solidFill>
                <a:srgbClr val="0079C2"/>
              </a:solidFill>
            </a:endParaRPr>
          </a:p>
        </p:txBody>
      </p:sp>
      <p:sp>
        <p:nvSpPr>
          <p:cNvPr id="11" name="Rectangle 8"/>
          <p:cNvSpPr>
            <a:spLocks noChangeArrowheads="1"/>
          </p:cNvSpPr>
          <p:nvPr/>
        </p:nvSpPr>
        <p:spPr bwMode="auto">
          <a:xfrm>
            <a:off x="171450" y="1470025"/>
            <a:ext cx="364060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ts val="300"/>
              </a:spcBef>
              <a:spcAft>
                <a:spcPts val="300"/>
              </a:spcAft>
              <a:buClr>
                <a:schemeClr val="tx2"/>
              </a:buClr>
              <a:buFont typeface="Arial Narrow" panose="020B0606020202030204" pitchFamily="34" charset="0"/>
              <a:buChar char="–"/>
            </a:pPr>
            <a:r>
              <a:rPr lang="en-US" altLang="ru-RU" sz="1200" dirty="0">
                <a:solidFill>
                  <a:schemeClr val="tx1"/>
                </a:solidFill>
              </a:rPr>
              <a:t>Decrease of fuel expenses, </a:t>
            </a:r>
            <a:r>
              <a:rPr lang="ru-RU" altLang="ru-RU" sz="1200" dirty="0">
                <a:solidFill>
                  <a:schemeClr val="tx1"/>
                </a:solidFill>
                <a:ea typeface="Calibri" panose="020F0502020204030204" pitchFamily="34" charset="0"/>
                <a:cs typeface="Times New Roman" panose="02020603050405020304" pitchFamily="18" charset="0"/>
              </a:rPr>
              <a:t>p</a:t>
            </a:r>
            <a:r>
              <a:rPr lang="en-US" altLang="ru-RU" sz="1200" dirty="0" err="1">
                <a:solidFill>
                  <a:schemeClr val="tx1"/>
                </a:solidFill>
                <a:ea typeface="Calibri" panose="020F0502020204030204" pitchFamily="34" charset="0"/>
                <a:cs typeface="Times New Roman" panose="02020603050405020304" pitchFamily="18" charset="0"/>
              </a:rPr>
              <a:t>urchased</a:t>
            </a:r>
            <a:r>
              <a:rPr lang="en-US" altLang="ru-RU" sz="1200" dirty="0">
                <a:solidFill>
                  <a:schemeClr val="tx1"/>
                </a:solidFill>
                <a:ea typeface="Calibri" panose="020F0502020204030204" pitchFamily="34" charset="0"/>
                <a:cs typeface="Times New Roman" panose="02020603050405020304" pitchFamily="18" charset="0"/>
              </a:rPr>
              <a:t> capacity and </a:t>
            </a:r>
            <a:r>
              <a:rPr lang="ru-RU" altLang="ru-RU" sz="1200" dirty="0">
                <a:solidFill>
                  <a:schemeClr val="tx1"/>
                </a:solidFill>
                <a:ea typeface="Calibri" panose="020F0502020204030204" pitchFamily="34" charset="0"/>
                <a:cs typeface="Times New Roman" panose="02020603050405020304" pitchFamily="18" charset="0"/>
              </a:rPr>
              <a:t>e</a:t>
            </a:r>
            <a:r>
              <a:rPr lang="en-US" altLang="ru-RU" sz="1200" dirty="0" err="1">
                <a:solidFill>
                  <a:schemeClr val="tx1"/>
                </a:solidFill>
                <a:ea typeface="Calibri" panose="020F0502020204030204" pitchFamily="34" charset="0"/>
                <a:cs typeface="Times New Roman" panose="02020603050405020304" pitchFamily="18" charset="0"/>
              </a:rPr>
              <a:t>lectricity</a:t>
            </a:r>
            <a:r>
              <a:rPr lang="en-US" altLang="ru-RU" sz="1200" dirty="0">
                <a:solidFill>
                  <a:schemeClr val="tx1"/>
                </a:solidFill>
                <a:ea typeface="Calibri" panose="020F0502020204030204" pitchFamily="34" charset="0"/>
                <a:cs typeface="Times New Roman" panose="02020603050405020304" pitchFamily="18" charset="0"/>
              </a:rPr>
              <a:t> </a:t>
            </a:r>
            <a:r>
              <a:rPr lang="en-US" altLang="ru-RU" sz="1200" dirty="0">
                <a:solidFill>
                  <a:schemeClr val="tx1"/>
                </a:solidFill>
              </a:rPr>
              <a:t>expenses </a:t>
            </a:r>
            <a:r>
              <a:rPr lang="en-US" altLang="ru-RU" sz="1200" dirty="0">
                <a:solidFill>
                  <a:schemeClr val="tx1"/>
                </a:solidFill>
                <a:cs typeface="Calibri" panose="020F0502020204030204" pitchFamily="34" charset="0"/>
              </a:rPr>
              <a:t>was due to lower electricity output in 9</a:t>
            </a:r>
            <a:r>
              <a:rPr lang="ru-RU" altLang="ru-RU" sz="1200" dirty="0">
                <a:solidFill>
                  <a:schemeClr val="tx1"/>
                </a:solidFill>
                <a:cs typeface="Calibri" panose="020F0502020204030204" pitchFamily="34" charset="0"/>
              </a:rPr>
              <a:t>M 2020</a:t>
            </a:r>
            <a:r>
              <a:rPr lang="en-US" altLang="ru-RU" sz="1200" dirty="0">
                <a:solidFill>
                  <a:schemeClr val="tx1"/>
                </a:solidFill>
                <a:cs typeface="Calibri" panose="020F0502020204030204" pitchFamily="34" charset="0"/>
              </a:rPr>
              <a:t>.</a:t>
            </a:r>
            <a:endParaRPr lang="ru-RU" altLang="ru-RU" sz="1200" dirty="0">
              <a:solidFill>
                <a:schemeClr val="tx1"/>
              </a:solidFill>
              <a:cs typeface="Calibri" panose="020F0502020204030204" pitchFamily="34" charset="0"/>
            </a:endParaRPr>
          </a:p>
        </p:txBody>
      </p:sp>
      <p:cxnSp>
        <p:nvCxnSpPr>
          <p:cNvPr id="12" name="Straight Arrow Connector 13"/>
          <p:cNvCxnSpPr/>
          <p:nvPr/>
        </p:nvCxnSpPr>
        <p:spPr>
          <a:xfrm>
            <a:off x="2286000" y="4305300"/>
            <a:ext cx="838200" cy="93663"/>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5"/>
          <p:cNvSpPr/>
          <p:nvPr/>
        </p:nvSpPr>
        <p:spPr>
          <a:xfrm>
            <a:off x="2463800" y="416877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a:t>
            </a:r>
            <a:r>
              <a:rPr lang="ru-RU" sz="1050" spc="-10" dirty="0">
                <a:solidFill>
                  <a:srgbClr val="0079C2"/>
                </a:solidFill>
              </a:rPr>
              <a:t>1</a:t>
            </a:r>
            <a:r>
              <a:rPr lang="en-US" sz="1050" spc="-10" dirty="0">
                <a:solidFill>
                  <a:srgbClr val="0079C2"/>
                </a:solidFill>
              </a:rPr>
              <a:t>3.2</a:t>
            </a:r>
            <a:r>
              <a:rPr lang="ru-RU" sz="1050" spc="-10" dirty="0">
                <a:solidFill>
                  <a:srgbClr val="0079C2"/>
                </a:solidFill>
              </a:rPr>
              <a:t>%</a:t>
            </a:r>
          </a:p>
        </p:txBody>
      </p:sp>
      <p:sp>
        <p:nvSpPr>
          <p:cNvPr id="14" name="Rectangle 8"/>
          <p:cNvSpPr/>
          <p:nvPr/>
        </p:nvSpPr>
        <p:spPr>
          <a:xfrm>
            <a:off x="0" y="6040438"/>
            <a:ext cx="9144000" cy="230187"/>
          </a:xfrm>
          <a:prstGeom prst="rect">
            <a:avLst/>
          </a:prstGeom>
        </p:spPr>
        <p:txBody>
          <a:bodyPr anchor="b">
            <a:spAutoFit/>
          </a:bodyPr>
          <a:lstStyle/>
          <a:p>
            <a:pPr eaLnBrk="1" fontAlgn="auto" hangingPunct="1">
              <a:spcBef>
                <a:spcPts val="0"/>
              </a:spcBef>
              <a:spcAft>
                <a:spcPts val="0"/>
              </a:spcAft>
              <a:defRPr/>
            </a:pPr>
            <a:r>
              <a:rPr lang="ru-RU" sz="900" baseline="30000" dirty="0">
                <a:solidFill>
                  <a:schemeClr val="tx1">
                    <a:lumMod val="65000"/>
                    <a:lumOff val="35000"/>
                  </a:schemeClr>
                </a:solidFill>
                <a:latin typeface="+mn-lt"/>
                <a:cs typeface="+mn-cs"/>
              </a:rPr>
              <a:t>1</a:t>
            </a:r>
            <a:r>
              <a:rPr lang="ru-RU" sz="900" dirty="0">
                <a:solidFill>
                  <a:schemeClr val="tx1">
                    <a:lumMod val="65000"/>
                    <a:lumOff val="35000"/>
                  </a:schemeClr>
                </a:solidFill>
                <a:latin typeface="+mn-lt"/>
                <a:cs typeface="+mn-cs"/>
              </a:rPr>
              <a:t> </a:t>
            </a:r>
            <a:r>
              <a:rPr lang="en-US" sz="900" dirty="0">
                <a:solidFill>
                  <a:schemeClr val="tx1">
                    <a:lumMod val="65000"/>
                    <a:lumOff val="35000"/>
                  </a:schemeClr>
                </a:solidFill>
                <a:latin typeface="+mn-lt"/>
                <a:cs typeface="+mn-cs"/>
              </a:rPr>
              <a:t>Management report data</a:t>
            </a:r>
          </a:p>
        </p:txBody>
      </p:sp>
      <p:pic>
        <p:nvPicPr>
          <p:cNvPr id="17" name="Рисунок 16">
            <a:extLst>
              <a:ext uri="{FF2B5EF4-FFF2-40B4-BE49-F238E27FC236}">
                <a16:creationId xmlns:a16="http://schemas.microsoft.com/office/drawing/2014/main" id="{C0D661D4-8540-4293-B40F-A6E159B9FCDB}"/>
              </a:ext>
            </a:extLst>
          </p:cNvPr>
          <p:cNvPicPr>
            <a:picLocks noChangeAspect="1"/>
          </p:cNvPicPr>
          <p:nvPr/>
        </p:nvPicPr>
        <p:blipFill>
          <a:blip r:embed="rId2"/>
          <a:stretch>
            <a:fillRect/>
          </a:stretch>
        </p:blipFill>
        <p:spPr>
          <a:xfrm>
            <a:off x="1042416" y="4184650"/>
            <a:ext cx="3325368" cy="1644396"/>
          </a:xfrm>
          <a:prstGeom prst="rect">
            <a:avLst/>
          </a:prstGeom>
        </p:spPr>
      </p:pic>
      <p:pic>
        <p:nvPicPr>
          <p:cNvPr id="19" name="Рисунок 18">
            <a:extLst>
              <a:ext uri="{FF2B5EF4-FFF2-40B4-BE49-F238E27FC236}">
                <a16:creationId xmlns:a16="http://schemas.microsoft.com/office/drawing/2014/main" id="{9F75E06A-D99D-4AED-98A7-634C8D253ED8}"/>
              </a:ext>
            </a:extLst>
          </p:cNvPr>
          <p:cNvPicPr>
            <a:picLocks noChangeAspect="1"/>
          </p:cNvPicPr>
          <p:nvPr/>
        </p:nvPicPr>
        <p:blipFill>
          <a:blip r:embed="rId3"/>
          <a:stretch>
            <a:fillRect/>
          </a:stretch>
        </p:blipFill>
        <p:spPr>
          <a:xfrm>
            <a:off x="5666233" y="3921252"/>
            <a:ext cx="3325368" cy="2250948"/>
          </a:xfrm>
          <a:prstGeom prst="rect">
            <a:avLst/>
          </a:prstGeom>
        </p:spPr>
      </p:pic>
    </p:spTree>
    <p:extLst>
      <p:ext uri="{BB962C8B-B14F-4D97-AF65-F5344CB8AC3E}">
        <p14:creationId xmlns:p14="http://schemas.microsoft.com/office/powerpoint/2010/main" val="3474925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Fixed Costs</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a:t>
            </a:r>
            <a:r>
              <a:rPr lang="ru-RU" altLang="ru-RU" dirty="0"/>
              <a:t>M 2020 </a:t>
            </a:r>
            <a:r>
              <a:rPr lang="en-US" altLang="ru-RU" dirty="0"/>
              <a:t>IFRS Results</a:t>
            </a:r>
            <a:endParaRPr lang="ru-RU" altLang="ru-RU" dirty="0"/>
          </a:p>
        </p:txBody>
      </p:sp>
      <p:sp>
        <p:nvSpPr>
          <p:cNvPr id="5" name="Text Box 103"/>
          <p:cNvSpPr txBox="1">
            <a:spLocks noChangeArrowheads="1"/>
          </p:cNvSpPr>
          <p:nvPr/>
        </p:nvSpPr>
        <p:spPr bwMode="auto">
          <a:xfrm>
            <a:off x="4738688" y="1143000"/>
            <a:ext cx="2500312"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Structure, mn RUR</a:t>
            </a:r>
          </a:p>
        </p:txBody>
      </p:sp>
      <p:sp>
        <p:nvSpPr>
          <p:cNvPr id="7" name="Text Box 103"/>
          <p:cNvSpPr txBox="1">
            <a:spLocks noChangeArrowheads="1"/>
          </p:cNvSpPr>
          <p:nvPr/>
        </p:nvSpPr>
        <p:spPr bwMode="auto">
          <a:xfrm>
            <a:off x="133350" y="3975100"/>
            <a:ext cx="214153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Total Fixed Costs, </a:t>
            </a:r>
            <a:r>
              <a:rPr lang="en-US" altLang="ru-RU" sz="1600" b="1" dirty="0" err="1">
                <a:solidFill>
                  <a:srgbClr val="0079C2"/>
                </a:solidFill>
              </a:rPr>
              <a:t>mn</a:t>
            </a:r>
            <a:r>
              <a:rPr lang="en-US" altLang="ru-RU" sz="1600" b="1" dirty="0">
                <a:solidFill>
                  <a:srgbClr val="0079C2"/>
                </a:solidFill>
              </a:rPr>
              <a:t> RUR</a:t>
            </a:r>
          </a:p>
        </p:txBody>
      </p:sp>
      <p:sp>
        <p:nvSpPr>
          <p:cNvPr id="8" name="Text Box 103"/>
          <p:cNvSpPr txBox="1">
            <a:spLocks noChangeArrowheads="1"/>
          </p:cNvSpPr>
          <p:nvPr/>
        </p:nvSpPr>
        <p:spPr bwMode="auto">
          <a:xfrm>
            <a:off x="146050" y="1143000"/>
            <a:ext cx="3671888"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Fixed Costs and Depreciation Change Factors</a:t>
            </a:r>
          </a:p>
        </p:txBody>
      </p:sp>
      <p:sp>
        <p:nvSpPr>
          <p:cNvPr id="9" name="Text Box 103"/>
          <p:cNvSpPr txBox="1">
            <a:spLocks noChangeArrowheads="1"/>
          </p:cNvSpPr>
          <p:nvPr/>
        </p:nvSpPr>
        <p:spPr bwMode="auto">
          <a:xfrm>
            <a:off x="4953000" y="3975100"/>
            <a:ext cx="432911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Depreciation and Amortization, </a:t>
            </a:r>
            <a:r>
              <a:rPr lang="en-US" altLang="ru-RU" sz="1600" b="1" dirty="0" err="1">
                <a:solidFill>
                  <a:srgbClr val="0079C2"/>
                </a:solidFill>
              </a:rPr>
              <a:t>mn</a:t>
            </a:r>
            <a:r>
              <a:rPr lang="en-US" altLang="ru-RU" sz="1600" b="1" dirty="0">
                <a:solidFill>
                  <a:srgbClr val="0079C2"/>
                </a:solidFill>
              </a:rPr>
              <a:t> RUR</a:t>
            </a:r>
          </a:p>
        </p:txBody>
      </p:sp>
      <p:sp>
        <p:nvSpPr>
          <p:cNvPr id="10" name="Rectangle 7"/>
          <p:cNvSpPr>
            <a:spLocks noChangeArrowheads="1"/>
          </p:cNvSpPr>
          <p:nvPr/>
        </p:nvSpPr>
        <p:spPr bwMode="auto">
          <a:xfrm>
            <a:off x="257175" y="1612900"/>
            <a:ext cx="3752850" cy="1694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spcBef>
                <a:spcPts val="100"/>
              </a:spcBef>
              <a:spcAft>
                <a:spcPts val="100"/>
              </a:spcAft>
              <a:buClr>
                <a:schemeClr val="tx2"/>
              </a:buClr>
              <a:buFont typeface="Arial Narrow" panose="020B0606020202030204" pitchFamily="34" charset="0"/>
              <a:buChar char="–"/>
            </a:pPr>
            <a:r>
              <a:rPr lang="ru-RU" altLang="ru-RU" sz="1400" dirty="0">
                <a:solidFill>
                  <a:schemeClr val="tx1"/>
                </a:solidFill>
              </a:rPr>
              <a:t>F</a:t>
            </a:r>
            <a:r>
              <a:rPr lang="en-US" altLang="ru-RU" sz="1400" dirty="0" err="1">
                <a:solidFill>
                  <a:schemeClr val="tx1"/>
                </a:solidFill>
              </a:rPr>
              <a:t>ixed</a:t>
            </a:r>
            <a:r>
              <a:rPr lang="en-US" altLang="ru-RU" sz="1400" dirty="0">
                <a:solidFill>
                  <a:schemeClr val="tx1"/>
                </a:solidFill>
              </a:rPr>
              <a:t> costs reduction was dew, mostly, to </a:t>
            </a:r>
            <a:r>
              <a:rPr lang="ru-RU" altLang="ru-RU" sz="1400" dirty="0" err="1">
                <a:solidFill>
                  <a:schemeClr val="tx1"/>
                </a:solidFill>
              </a:rPr>
              <a:t>income</a:t>
            </a:r>
            <a:r>
              <a:rPr lang="ru-RU" altLang="ru-RU" sz="1400" dirty="0">
                <a:solidFill>
                  <a:schemeClr val="tx1"/>
                </a:solidFill>
              </a:rPr>
              <a:t> </a:t>
            </a:r>
            <a:r>
              <a:rPr lang="ru-RU" altLang="ru-RU" sz="1400" dirty="0" err="1">
                <a:solidFill>
                  <a:schemeClr val="tx1"/>
                </a:solidFill>
              </a:rPr>
              <a:t>from</a:t>
            </a:r>
            <a:r>
              <a:rPr lang="ru-RU" altLang="ru-RU" sz="1400" dirty="0">
                <a:solidFill>
                  <a:schemeClr val="tx1"/>
                </a:solidFill>
              </a:rPr>
              <a:t> PP&amp;E </a:t>
            </a:r>
            <a:r>
              <a:rPr lang="ru-RU" altLang="ru-RU" sz="1400" dirty="0" err="1">
                <a:solidFill>
                  <a:schemeClr val="tx1"/>
                </a:solidFill>
              </a:rPr>
              <a:t>and</a:t>
            </a:r>
            <a:r>
              <a:rPr lang="ru-RU" altLang="ru-RU" sz="1400" dirty="0">
                <a:solidFill>
                  <a:schemeClr val="tx1"/>
                </a:solidFill>
              </a:rPr>
              <a:t> </a:t>
            </a:r>
            <a:r>
              <a:rPr lang="ru-RU" altLang="ru-RU" sz="1400" dirty="0" err="1">
                <a:solidFill>
                  <a:schemeClr val="tx1"/>
                </a:solidFill>
              </a:rPr>
              <a:t>other</a:t>
            </a:r>
            <a:r>
              <a:rPr lang="ru-RU" altLang="ru-RU" sz="1400" dirty="0">
                <a:solidFill>
                  <a:schemeClr val="tx1"/>
                </a:solidFill>
              </a:rPr>
              <a:t> </a:t>
            </a:r>
            <a:r>
              <a:rPr lang="ru-RU" altLang="ru-RU" sz="1400" dirty="0" err="1">
                <a:solidFill>
                  <a:schemeClr val="tx1"/>
                </a:solidFill>
              </a:rPr>
              <a:t>property</a:t>
            </a:r>
            <a:r>
              <a:rPr lang="ru-RU" altLang="ru-RU" sz="1400" dirty="0">
                <a:solidFill>
                  <a:schemeClr val="tx1"/>
                </a:solidFill>
              </a:rPr>
              <a:t> </a:t>
            </a:r>
            <a:r>
              <a:rPr lang="ru-RU" altLang="ru-RU" sz="1400" dirty="0" err="1">
                <a:solidFill>
                  <a:schemeClr val="tx1"/>
                </a:solidFill>
              </a:rPr>
              <a:t>sale</a:t>
            </a:r>
            <a:r>
              <a:rPr lang="ru-RU" altLang="ru-RU" sz="1400" dirty="0">
                <a:solidFill>
                  <a:schemeClr val="tx1"/>
                </a:solidFill>
              </a:rPr>
              <a:t>, </a:t>
            </a:r>
            <a:r>
              <a:rPr lang="ru-RU" altLang="ru-RU" sz="1400" dirty="0" err="1">
                <a:solidFill>
                  <a:schemeClr val="tx1"/>
                </a:solidFill>
              </a:rPr>
              <a:t>including</a:t>
            </a:r>
            <a:r>
              <a:rPr lang="ru-RU" altLang="ru-RU" sz="1400" dirty="0">
                <a:solidFill>
                  <a:schemeClr val="tx1"/>
                </a:solidFill>
              </a:rPr>
              <a:t> </a:t>
            </a:r>
            <a:r>
              <a:rPr lang="ru-RU" altLang="ru-RU" sz="1400" dirty="0" err="1">
                <a:solidFill>
                  <a:schemeClr val="tx1"/>
                </a:solidFill>
              </a:rPr>
              <a:t>property</a:t>
            </a:r>
            <a:r>
              <a:rPr lang="ru-RU" altLang="ru-RU" sz="1400" dirty="0">
                <a:solidFill>
                  <a:schemeClr val="tx1"/>
                </a:solidFill>
              </a:rPr>
              <a:t> </a:t>
            </a:r>
            <a:r>
              <a:rPr lang="ru-RU" altLang="ru-RU" sz="1400" dirty="0" err="1">
                <a:solidFill>
                  <a:schemeClr val="tx1"/>
                </a:solidFill>
              </a:rPr>
              <a:t>at</a:t>
            </a:r>
            <a:r>
              <a:rPr lang="ru-RU" altLang="ru-RU" sz="1400" dirty="0">
                <a:solidFill>
                  <a:schemeClr val="tx1"/>
                </a:solidFill>
              </a:rPr>
              <a:t> </a:t>
            </a:r>
            <a:r>
              <a:rPr lang="ru-RU" altLang="ru-RU" sz="1400" dirty="0" err="1">
                <a:solidFill>
                  <a:schemeClr val="tx1"/>
                </a:solidFill>
              </a:rPr>
              <a:t>Krasnoyarskaya</a:t>
            </a:r>
            <a:r>
              <a:rPr lang="ru-RU" altLang="ru-RU" sz="1400" dirty="0">
                <a:solidFill>
                  <a:schemeClr val="tx1"/>
                </a:solidFill>
              </a:rPr>
              <a:t> station-2</a:t>
            </a:r>
            <a:r>
              <a:rPr lang="en-US" altLang="ru-RU" sz="1400" dirty="0">
                <a:solidFill>
                  <a:schemeClr val="tx1"/>
                </a:solidFill>
              </a:rPr>
              <a:t>.</a:t>
            </a: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dirty="0">
                <a:solidFill>
                  <a:schemeClr val="tx1"/>
                </a:solidFill>
              </a:rPr>
              <a:t>Other fixed costs</a:t>
            </a:r>
            <a:r>
              <a:rPr lang="ru-RU" altLang="ru-RU" sz="1400" dirty="0">
                <a:solidFill>
                  <a:schemeClr val="tx1"/>
                </a:solidFill>
              </a:rPr>
              <a:t> </a:t>
            </a:r>
            <a:r>
              <a:rPr lang="ru-RU" altLang="ru-RU" sz="1400" dirty="0" err="1">
                <a:solidFill>
                  <a:schemeClr val="tx1"/>
                </a:solidFill>
              </a:rPr>
              <a:t>grew</a:t>
            </a:r>
            <a:r>
              <a:rPr lang="ru-RU" altLang="ru-RU" sz="1400" dirty="0">
                <a:solidFill>
                  <a:schemeClr val="tx1"/>
                </a:solidFill>
              </a:rPr>
              <a:t> </a:t>
            </a:r>
            <a:r>
              <a:rPr lang="ru-RU" altLang="ru-RU" sz="1400" dirty="0" err="1">
                <a:solidFill>
                  <a:schemeClr val="tx1"/>
                </a:solidFill>
              </a:rPr>
              <a:t>on</a:t>
            </a:r>
            <a:r>
              <a:rPr lang="ru-RU" altLang="ru-RU" sz="1400" dirty="0">
                <a:solidFill>
                  <a:schemeClr val="tx1"/>
                </a:solidFill>
              </a:rPr>
              <a:t> </a:t>
            </a:r>
            <a:r>
              <a:rPr lang="ru-RU" altLang="ru-RU" sz="1400" dirty="0" err="1">
                <a:solidFill>
                  <a:schemeClr val="tx1"/>
                </a:solidFill>
              </a:rPr>
              <a:t>the</a:t>
            </a:r>
            <a:r>
              <a:rPr lang="ru-RU" altLang="ru-RU" sz="1400" dirty="0">
                <a:solidFill>
                  <a:schemeClr val="tx1"/>
                </a:solidFill>
              </a:rPr>
              <a:t> </a:t>
            </a:r>
            <a:r>
              <a:rPr lang="ru-RU" altLang="ru-RU" sz="1400" dirty="0" err="1">
                <a:solidFill>
                  <a:schemeClr val="tx1"/>
                </a:solidFill>
              </a:rPr>
              <a:t>account</a:t>
            </a:r>
            <a:r>
              <a:rPr lang="ru-RU" altLang="ru-RU" sz="1400" dirty="0">
                <a:solidFill>
                  <a:schemeClr val="tx1"/>
                </a:solidFill>
              </a:rPr>
              <a:t> </a:t>
            </a:r>
            <a:r>
              <a:rPr lang="ru-RU" altLang="ru-RU" sz="1400" dirty="0" err="1">
                <a:solidFill>
                  <a:schemeClr val="tx1"/>
                </a:solidFill>
              </a:rPr>
              <a:t>of</a:t>
            </a:r>
            <a:r>
              <a:rPr lang="ru-RU" altLang="ru-RU" sz="1400" dirty="0">
                <a:solidFill>
                  <a:schemeClr val="tx1"/>
                </a:solidFill>
              </a:rPr>
              <a:t> </a:t>
            </a:r>
            <a:r>
              <a:rPr lang="en-GB" altLang="ru-RU" sz="1400" dirty="0">
                <a:solidFill>
                  <a:schemeClr val="tx1"/>
                </a:solidFill>
              </a:rPr>
              <a:t>exchange rate adjustment</a:t>
            </a:r>
            <a:r>
              <a:rPr lang="ru-RU" altLang="ru-RU" sz="1400" dirty="0">
                <a:solidFill>
                  <a:schemeClr val="tx1"/>
                </a:solidFill>
              </a:rPr>
              <a:t>s </a:t>
            </a:r>
            <a:r>
              <a:rPr lang="ru-RU" altLang="ru-RU" sz="1400" dirty="0" err="1">
                <a:solidFill>
                  <a:schemeClr val="tx1"/>
                </a:solidFill>
              </a:rPr>
              <a:t>on</a:t>
            </a:r>
            <a:r>
              <a:rPr lang="ru-RU" altLang="ru-RU" sz="1400" dirty="0">
                <a:solidFill>
                  <a:schemeClr val="tx1"/>
                </a:solidFill>
              </a:rPr>
              <a:t> </a:t>
            </a:r>
            <a:r>
              <a:rPr lang="ru-RU" altLang="ru-RU" sz="1400" dirty="0" err="1">
                <a:solidFill>
                  <a:schemeClr val="tx1"/>
                </a:solidFill>
              </a:rPr>
              <a:t>service</a:t>
            </a:r>
            <a:r>
              <a:rPr lang="ru-RU" altLang="ru-RU" sz="1400" dirty="0">
                <a:solidFill>
                  <a:schemeClr val="tx1"/>
                </a:solidFill>
              </a:rPr>
              <a:t> </a:t>
            </a:r>
            <a:r>
              <a:rPr lang="ru-RU" altLang="ru-RU" sz="1400" dirty="0" err="1">
                <a:solidFill>
                  <a:schemeClr val="tx1"/>
                </a:solidFill>
              </a:rPr>
              <a:t>contracts</a:t>
            </a:r>
            <a:r>
              <a:rPr lang="ru-RU" altLang="ru-RU" sz="1400" dirty="0">
                <a:solidFill>
                  <a:schemeClr val="tx1"/>
                </a:solidFill>
              </a:rPr>
              <a:t>.</a:t>
            </a:r>
            <a:endParaRPr lang="en-US" altLang="ru-RU" sz="1400" dirty="0">
              <a:solidFill>
                <a:schemeClr val="tx1"/>
              </a:solidFill>
            </a:endParaRPr>
          </a:p>
          <a:p>
            <a:pPr eaLnBrk="1" hangingPunct="1">
              <a:lnSpc>
                <a:spcPct val="90000"/>
              </a:lnSpc>
              <a:spcBef>
                <a:spcPts val="100"/>
              </a:spcBef>
              <a:spcAft>
                <a:spcPts val="100"/>
              </a:spcAft>
              <a:buClr>
                <a:schemeClr val="tx2"/>
              </a:buClr>
              <a:buFont typeface="Arial Narrow" panose="020B0606020202030204" pitchFamily="34" charset="0"/>
              <a:buChar char="–"/>
            </a:pPr>
            <a:r>
              <a:rPr lang="en-US" altLang="ru-RU" sz="1400" dirty="0">
                <a:solidFill>
                  <a:schemeClr val="tx1"/>
                </a:solidFill>
              </a:rPr>
              <a:t>Increased rent expenses resulted mostly from </a:t>
            </a:r>
            <a:r>
              <a:rPr lang="en-US" altLang="ru-RU" sz="1400" dirty="0" err="1">
                <a:solidFill>
                  <a:schemeClr val="tx1"/>
                </a:solidFill>
              </a:rPr>
              <a:t>Krasnoyarskaya</a:t>
            </a:r>
            <a:r>
              <a:rPr lang="en-US" altLang="ru-RU" sz="1400" dirty="0">
                <a:solidFill>
                  <a:schemeClr val="tx1"/>
                </a:solidFill>
              </a:rPr>
              <a:t> GRES-2 rent agreement, concluded in 1H 2020.</a:t>
            </a:r>
          </a:p>
        </p:txBody>
      </p:sp>
      <p:graphicFrame>
        <p:nvGraphicFramePr>
          <p:cNvPr id="11" name="Таблица 20"/>
          <p:cNvGraphicFramePr>
            <a:graphicFrameLocks noGrp="1"/>
          </p:cNvGraphicFramePr>
          <p:nvPr>
            <p:extLst>
              <p:ext uri="{D42A27DB-BD31-4B8C-83A1-F6EECF244321}">
                <p14:modId xmlns:p14="http://schemas.microsoft.com/office/powerpoint/2010/main" val="1722034981"/>
              </p:ext>
            </p:extLst>
          </p:nvPr>
        </p:nvGraphicFramePr>
        <p:xfrm>
          <a:off x="4876800" y="1557338"/>
          <a:ext cx="4191000" cy="2282504"/>
        </p:xfrm>
        <a:graphic>
          <a:graphicData uri="http://schemas.openxmlformats.org/drawingml/2006/table">
            <a:tbl>
              <a:tblPr/>
              <a:tblGrid>
                <a:gridCol w="2053503">
                  <a:extLst>
                    <a:ext uri="{9D8B030D-6E8A-4147-A177-3AD203B41FA5}">
                      <a16:colId xmlns:a16="http://schemas.microsoft.com/office/drawing/2014/main" val="20000"/>
                    </a:ext>
                  </a:extLst>
                </a:gridCol>
                <a:gridCol w="763949">
                  <a:extLst>
                    <a:ext uri="{9D8B030D-6E8A-4147-A177-3AD203B41FA5}">
                      <a16:colId xmlns:a16="http://schemas.microsoft.com/office/drawing/2014/main" val="20001"/>
                    </a:ext>
                  </a:extLst>
                </a:gridCol>
                <a:gridCol w="763949">
                  <a:extLst>
                    <a:ext uri="{9D8B030D-6E8A-4147-A177-3AD203B41FA5}">
                      <a16:colId xmlns:a16="http://schemas.microsoft.com/office/drawing/2014/main" val="20002"/>
                    </a:ext>
                  </a:extLst>
                </a:gridCol>
                <a:gridCol w="609599">
                  <a:extLst>
                    <a:ext uri="{9D8B030D-6E8A-4147-A177-3AD203B41FA5}">
                      <a16:colId xmlns:a16="http://schemas.microsoft.com/office/drawing/2014/main" val="20003"/>
                    </a:ext>
                  </a:extLst>
                </a:gridCol>
              </a:tblGrid>
              <a:tr h="222477">
                <a:tc>
                  <a:txBody>
                    <a:bodyPr/>
                    <a:lstStyle/>
                    <a:p>
                      <a:pPr algn="l" rtl="0" fontAlgn="ctr"/>
                      <a:endParaRPr lang="ru-RU" sz="1100" b="1" i="0" u="none" strike="noStrike" dirty="0">
                        <a:solidFill>
                          <a:schemeClr val="accent1"/>
                        </a:solidFill>
                        <a:latin typeface="+mn-lt"/>
                      </a:endParaRPr>
                    </a:p>
                  </a:txBody>
                  <a:tcPr marL="45720" marR="45720" marT="27411" marB="27411"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kumimoji="0" lang="en-US" sz="1100" b="1" i="0" u="none" strike="noStrike" cap="none" normalizeH="0" baseline="0" dirty="0">
                          <a:ln>
                            <a:noFill/>
                          </a:ln>
                          <a:solidFill>
                            <a:srgbClr val="0079C2"/>
                          </a:solidFill>
                          <a:effectLst/>
                          <a:latin typeface="+mn-lt"/>
                          <a:cs typeface="Arial" charset="0"/>
                        </a:rPr>
                        <a:t>9</a:t>
                      </a:r>
                      <a:r>
                        <a:rPr kumimoji="0" lang="ru-RU" sz="1100" b="1" i="0" u="none" strike="noStrike" cap="none" normalizeH="0" baseline="0" dirty="0">
                          <a:ln>
                            <a:noFill/>
                          </a:ln>
                          <a:solidFill>
                            <a:srgbClr val="0079C2"/>
                          </a:solidFill>
                          <a:effectLst/>
                          <a:latin typeface="+mn-lt"/>
                          <a:cs typeface="Arial" charset="0"/>
                        </a:rPr>
                        <a:t>M 2019</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0" lang="en-US" sz="1100" b="1" i="0" u="none" strike="noStrike" cap="none" normalizeH="0" baseline="0" dirty="0">
                          <a:ln>
                            <a:noFill/>
                          </a:ln>
                          <a:solidFill>
                            <a:srgbClr val="0079C2"/>
                          </a:solidFill>
                          <a:effectLst/>
                          <a:latin typeface="+mn-lt"/>
                          <a:cs typeface="Arial" charset="0"/>
                        </a:rPr>
                        <a:t>9</a:t>
                      </a:r>
                      <a:r>
                        <a:rPr kumimoji="0" lang="ru-RU" sz="1100" b="1" i="0" u="none" strike="noStrike" cap="none" normalizeH="0" baseline="0" dirty="0">
                          <a:ln>
                            <a:noFill/>
                          </a:ln>
                          <a:solidFill>
                            <a:srgbClr val="0079C2"/>
                          </a:solidFill>
                          <a:effectLst/>
                          <a:latin typeface="+mn-lt"/>
                          <a:cs typeface="Arial" charset="0"/>
                        </a:rPr>
                        <a:t>M 2020</a:t>
                      </a:r>
                    </a:p>
                  </a:txBody>
                  <a:tcPr marL="45720" marR="45720" marT="27419" marB="27419"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ctr" latinLnBrk="0" hangingPunct="1">
                        <a:lnSpc>
                          <a:spcPct val="100000"/>
                        </a:lnSpc>
                        <a:spcBef>
                          <a:spcPct val="0"/>
                        </a:spcBef>
                        <a:spcAft>
                          <a:spcPct val="0"/>
                        </a:spcAft>
                        <a:buClrTx/>
                        <a:buSzTx/>
                        <a:buFontTx/>
                        <a:buNone/>
                        <a:tabLst/>
                      </a:pPr>
                      <a:r>
                        <a:rPr lang="en-US" sz="1100" b="1" i="0" u="none" strike="noStrike" kern="1200" dirty="0">
                          <a:solidFill>
                            <a:srgbClr val="0079C2"/>
                          </a:solidFill>
                          <a:latin typeface="+mn-lt"/>
                          <a:ea typeface="+mn-ea"/>
                          <a:cs typeface="+mn-cs"/>
                        </a:rPr>
                        <a:t>Change</a:t>
                      </a:r>
                      <a:endParaRPr lang="ru-RU" sz="1100" b="1" i="0" u="none" strike="noStrike" kern="1200" dirty="0">
                        <a:solidFill>
                          <a:srgbClr val="0079C2"/>
                        </a:solidFill>
                        <a:latin typeface="+mn-lt"/>
                        <a:ea typeface="+mn-ea"/>
                        <a:cs typeface="+mn-cs"/>
                      </a:endParaRPr>
                    </a:p>
                  </a:txBody>
                  <a:tcPr marL="45720" marR="45720" marT="27404" marB="27404" anchor="ctr" horzOverflow="overflow">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222330">
                <a:tc>
                  <a:txBody>
                    <a:bodyPr/>
                    <a:lstStyle/>
                    <a:p>
                      <a:pPr marL="114300" indent="0" algn="l" defTabSz="914400" rtl="0" eaLnBrk="1" fontAlgn="ctr" latinLnBrk="0" hangingPunct="1">
                        <a:spcAft>
                          <a:spcPts val="0"/>
                        </a:spcAft>
                      </a:pPr>
                      <a:r>
                        <a:rPr lang="en-US" sz="1100" kern="1200" dirty="0">
                          <a:solidFill>
                            <a:schemeClr val="tx1"/>
                          </a:solidFill>
                          <a:effectLst/>
                          <a:latin typeface="+mn-lt"/>
                          <a:ea typeface="Calibri" panose="020F0502020204030204" pitchFamily="34" charset="0"/>
                          <a:cs typeface="Times New Roman" panose="02020603050405020304" pitchFamily="18" charset="0"/>
                        </a:rPr>
                        <a:t>Employee Benefit</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6</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729</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7</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004</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4</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1%</a:t>
                      </a:r>
                    </a:p>
                  </a:txBody>
                  <a:tcPr marL="9525" marR="9525" marT="9525" marB="0" anchor="ctr">
                    <a:lnL>
                      <a:noFill/>
                    </a:lnL>
                    <a:lnR>
                      <a:noFill/>
                    </a:lnR>
                    <a:lnT>
                      <a:noFill/>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207227">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Repairs</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and</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Maintainance</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2</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670</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2</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643</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-1</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0%</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8707">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Electricity Market Administration</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1</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668</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1</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767</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5</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9%</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222330">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Taxes</a:t>
                      </a:r>
                      <a:r>
                        <a:rPr lang="ru-RU" sz="1100" kern="1200" dirty="0">
                          <a:solidFill>
                            <a:schemeClr val="tx1"/>
                          </a:solidFill>
                          <a:effectLst/>
                          <a:latin typeface="+mn-lt"/>
                          <a:ea typeface="Calibri" panose="020F0502020204030204" pitchFamily="34" charset="0"/>
                          <a:cs typeface="Times New Roman" panose="02020603050405020304" pitchFamily="18" charset="0"/>
                        </a:rPr>
                        <a:t>,</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Other</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than</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Income</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Tax</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2</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262</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1</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964</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-13</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2%</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2330">
                <a:tc>
                  <a:txBody>
                    <a:bodyPr/>
                    <a:lstStyle/>
                    <a:p>
                      <a:pPr marL="114300" marR="0" lvl="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Rent Expenses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3</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175</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3</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885</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22</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4%</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ru-RU" sz="1100" kern="1200" dirty="0" err="1">
                          <a:solidFill>
                            <a:schemeClr val="tx1"/>
                          </a:solidFill>
                          <a:effectLst/>
                          <a:latin typeface="+mn-lt"/>
                          <a:ea typeface="Calibri" panose="020F0502020204030204" pitchFamily="34" charset="0"/>
                          <a:cs typeface="Times New Roman" panose="02020603050405020304" pitchFamily="18" charset="0"/>
                        </a:rPr>
                        <a:t>Income</a:t>
                      </a:r>
                      <a:r>
                        <a:rPr lang="ru-RU" sz="1100" kern="1200" dirty="0">
                          <a:solidFill>
                            <a:schemeClr val="tx1"/>
                          </a:solidFill>
                          <a:effectLst/>
                          <a:latin typeface="+mn-lt"/>
                          <a:ea typeface="Calibri" panose="020F0502020204030204" pitchFamily="34" charset="0"/>
                          <a:cs typeface="Times New Roman" panose="02020603050405020304" pitchFamily="18" charset="0"/>
                        </a:rPr>
                        <a:t> </a:t>
                      </a:r>
                      <a:r>
                        <a:rPr lang="ru-RU" sz="1100" kern="1200" dirty="0" err="1">
                          <a:solidFill>
                            <a:schemeClr val="tx1"/>
                          </a:solidFill>
                          <a:effectLst/>
                          <a:latin typeface="+mn-lt"/>
                          <a:ea typeface="Calibri" panose="020F0502020204030204" pitchFamily="34" charset="0"/>
                          <a:cs typeface="Times New Roman" panose="02020603050405020304" pitchFamily="18" charset="0"/>
                        </a:rPr>
                        <a:t>from</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PP&amp;E</a:t>
                      </a:r>
                      <a:r>
                        <a:rPr lang="en-US" sz="1100" kern="1200" baseline="0" dirty="0">
                          <a:solidFill>
                            <a:schemeClr val="tx1"/>
                          </a:solidFill>
                          <a:effectLst/>
                          <a:latin typeface="+mn-lt"/>
                          <a:ea typeface="Calibri" panose="020F0502020204030204" pitchFamily="34" charset="0"/>
                          <a:cs typeface="Times New Roman" panose="02020603050405020304" pitchFamily="18" charset="0"/>
                        </a:rPr>
                        <a:t>, Other Non-current Assets and Available for Sale Assets</a:t>
                      </a:r>
                      <a:r>
                        <a:rPr lang="ru-RU" sz="1100" kern="1200" baseline="0" dirty="0">
                          <a:solidFill>
                            <a:schemeClr val="tx1"/>
                          </a:solidFill>
                          <a:effectLst/>
                          <a:latin typeface="+mn-lt"/>
                          <a:ea typeface="Calibri" panose="020F0502020204030204" pitchFamily="34" charset="0"/>
                          <a:cs typeface="Times New Roman" panose="02020603050405020304" pitchFamily="18" charset="0"/>
                        </a:rPr>
                        <a:t> </a:t>
                      </a:r>
                      <a:r>
                        <a:rPr lang="ru-RU" sz="1100" kern="1200" baseline="0" dirty="0" err="1">
                          <a:solidFill>
                            <a:schemeClr val="tx1"/>
                          </a:solidFill>
                          <a:effectLst/>
                          <a:latin typeface="+mn-lt"/>
                          <a:ea typeface="Calibri" panose="020F0502020204030204" pitchFamily="34" charset="0"/>
                          <a:cs typeface="Times New Roman" panose="02020603050405020304" pitchFamily="18" charset="0"/>
                        </a:rPr>
                        <a:t>Disposal</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a:solidFill>
                            <a:schemeClr val="tx1"/>
                          </a:solidFill>
                          <a:effectLst/>
                          <a:latin typeface="Arial Narrow" panose="020B0606020202030204" pitchFamily="34" charset="0"/>
                        </a:rPr>
                        <a:t>101</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4</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364</a:t>
                      </a:r>
                      <a:r>
                        <a:rPr lang="en-US" sz="1100" b="0" i="0" u="none" strike="noStrike" dirty="0">
                          <a:solidFill>
                            <a:schemeClr val="tx1"/>
                          </a:solidFill>
                          <a:effectLst/>
                          <a:latin typeface="Arial Narrow" panose="020B0606020202030204" pitchFamily="34" charset="0"/>
                        </a:rPr>
                        <a:t>)</a:t>
                      </a:r>
                      <a:endParaRPr lang="ru-RU" sz="1100" b="0" i="0" u="none" strike="noStrike" dirty="0">
                        <a:solidFill>
                          <a:schemeClr val="tx1"/>
                        </a:solidFill>
                        <a:effectLst/>
                        <a:latin typeface="Arial Narrow" panose="020B0606020202030204" pitchFamily="34" charset="0"/>
                      </a:endParaRP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 </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22330">
                <a:tc>
                  <a:txBody>
                    <a:bodyPr/>
                    <a:lstStyle/>
                    <a:p>
                      <a:pPr marL="114300" marR="0" indent="0" algn="l" defTabSz="914400" rtl="0" eaLnBrk="1" fontAlgn="ctr" latinLnBrk="0" hangingPunct="1">
                        <a:lnSpc>
                          <a:spcPct val="100000"/>
                        </a:lnSpc>
                        <a:spcBef>
                          <a:spcPts val="0"/>
                        </a:spcBef>
                        <a:spcAft>
                          <a:spcPts val="0"/>
                        </a:spcAft>
                        <a:buClrTx/>
                        <a:buSzTx/>
                        <a:buFontTx/>
                        <a:buNone/>
                        <a:tabLst/>
                        <a:defRPr/>
                      </a:pPr>
                      <a:r>
                        <a:rPr lang="en-US" sz="1100" kern="1200" dirty="0">
                          <a:solidFill>
                            <a:schemeClr val="tx1"/>
                          </a:solidFill>
                          <a:effectLst/>
                          <a:latin typeface="+mn-lt"/>
                          <a:ea typeface="Calibri" panose="020F0502020204030204" pitchFamily="34" charset="0"/>
                          <a:cs typeface="Times New Roman" panose="02020603050405020304" pitchFamily="18" charset="0"/>
                        </a:rPr>
                        <a:t>Other Fixed Costs</a:t>
                      </a:r>
                      <a:endParaRPr lang="ru-RU" sz="1100" kern="1200" dirty="0">
                        <a:solidFill>
                          <a:schemeClr val="tx1"/>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4</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970</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5</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983</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0" i="0" u="none" strike="noStrike" dirty="0">
                          <a:solidFill>
                            <a:schemeClr val="tx1"/>
                          </a:solidFill>
                          <a:effectLst/>
                          <a:latin typeface="Arial Narrow" panose="020B0606020202030204" pitchFamily="34" charset="0"/>
                        </a:rPr>
                        <a:t>20</a:t>
                      </a:r>
                      <a:r>
                        <a:rPr lang="en-US" sz="1100" b="0" i="0" u="none" strike="noStrike" dirty="0">
                          <a:solidFill>
                            <a:schemeClr val="tx1"/>
                          </a:solidFill>
                          <a:effectLst/>
                          <a:latin typeface="Arial Narrow" panose="020B0606020202030204" pitchFamily="34" charset="0"/>
                        </a:rPr>
                        <a:t>.</a:t>
                      </a:r>
                      <a:r>
                        <a:rPr lang="ru-RU" sz="1100" b="0" i="0" u="none" strike="noStrike" dirty="0">
                          <a:solidFill>
                            <a:schemeClr val="tx1"/>
                          </a:solidFill>
                          <a:effectLst/>
                          <a:latin typeface="Arial Narrow" panose="020B0606020202030204" pitchFamily="34" charset="0"/>
                        </a:rPr>
                        <a:t>4%</a:t>
                      </a:r>
                    </a:p>
                  </a:txBody>
                  <a:tcPr marL="9525" marR="9525" marT="9525" marB="0" anchor="ctr">
                    <a:lnL>
                      <a:noFill/>
                    </a:lnL>
                    <a:lnR>
                      <a:noFill/>
                    </a:lnR>
                    <a:lnT w="9525" cap="flat" cmpd="sng" algn="ctr">
                      <a:solidFill>
                        <a:schemeClr val="bg1">
                          <a:lumMod val="75000"/>
                        </a:schemeClr>
                      </a:solidFill>
                      <a:prstDash val="solid"/>
                      <a:round/>
                      <a:headEnd type="none" w="med" len="med"/>
                      <a:tailEnd type="none" w="med" len="med"/>
                    </a:lnT>
                    <a:lnB w="9525" cap="flat" cmpd="sng" algn="ctr">
                      <a:solidFill>
                        <a:schemeClr val="accent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222330">
                <a:tc>
                  <a:txBody>
                    <a:bodyPr/>
                    <a:lstStyle/>
                    <a:p>
                      <a:pPr algn="l" rtl="0" fontAlgn="ctr"/>
                      <a:r>
                        <a:rPr lang="en-US" sz="1100" b="1" kern="1200" dirty="0">
                          <a:solidFill>
                            <a:schemeClr val="tx2"/>
                          </a:solidFill>
                          <a:effectLst/>
                          <a:latin typeface="+mn-lt"/>
                          <a:ea typeface="Calibri" panose="020F0502020204030204" pitchFamily="34" charset="0"/>
                          <a:cs typeface="Times New Roman" panose="02020603050405020304" pitchFamily="18" charset="0"/>
                        </a:rPr>
                        <a:t>Total Fixed Costs</a:t>
                      </a:r>
                      <a:endParaRPr lang="ru-RU" sz="1100" b="1" kern="1200" dirty="0">
                        <a:solidFill>
                          <a:schemeClr val="tx2"/>
                        </a:solidFill>
                        <a:effectLst/>
                        <a:latin typeface="+mn-lt"/>
                        <a:ea typeface="Calibri" panose="020F0502020204030204" pitchFamily="34" charset="0"/>
                        <a:cs typeface="Times New Roman" panose="02020603050405020304" pitchFamily="18" charset="0"/>
                      </a:endParaRPr>
                    </a:p>
                  </a:txBody>
                  <a:tcPr marL="9522" marR="9522" marT="9522"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chemeClr val="tx1"/>
                          </a:solidFill>
                          <a:effectLst/>
                          <a:latin typeface="Arial Narrow" panose="020B0606020202030204" pitchFamily="34" charset="0"/>
                        </a:rPr>
                        <a:t>21</a:t>
                      </a:r>
                      <a:r>
                        <a:rPr lang="en-US" sz="1100" b="1" i="0" u="none" strike="noStrike" dirty="0">
                          <a:solidFill>
                            <a:schemeClr val="tx1"/>
                          </a:solidFill>
                          <a:effectLst/>
                          <a:latin typeface="Arial Narrow" panose="020B0606020202030204" pitchFamily="34" charset="0"/>
                        </a:rPr>
                        <a:t>,</a:t>
                      </a:r>
                      <a:r>
                        <a:rPr lang="ru-RU" sz="1100" b="1" i="0" u="none" strike="noStrike" dirty="0">
                          <a:solidFill>
                            <a:schemeClr val="tx1"/>
                          </a:solidFill>
                          <a:effectLst/>
                          <a:latin typeface="Arial Narrow" panose="020B0606020202030204" pitchFamily="34" charset="0"/>
                        </a:rPr>
                        <a:t>575</a:t>
                      </a: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chemeClr val="tx1"/>
                          </a:solidFill>
                          <a:effectLst/>
                          <a:latin typeface="Arial Narrow" panose="020B0606020202030204" pitchFamily="34" charset="0"/>
                        </a:rPr>
                        <a:t>18</a:t>
                      </a:r>
                      <a:r>
                        <a:rPr lang="en-US" sz="1100" b="1" i="0" u="none" strike="noStrike" dirty="0">
                          <a:solidFill>
                            <a:schemeClr val="tx1"/>
                          </a:solidFill>
                          <a:effectLst/>
                          <a:latin typeface="Arial Narrow" panose="020B0606020202030204" pitchFamily="34" charset="0"/>
                        </a:rPr>
                        <a:t>,</a:t>
                      </a:r>
                      <a:r>
                        <a:rPr lang="ru-RU" sz="1100" b="1" i="0" u="none" strike="noStrike" dirty="0">
                          <a:solidFill>
                            <a:schemeClr val="tx1"/>
                          </a:solidFill>
                          <a:effectLst/>
                          <a:latin typeface="Arial Narrow" panose="020B0606020202030204" pitchFamily="34" charset="0"/>
                        </a:rPr>
                        <a:t>882</a:t>
                      </a: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ru-RU" sz="1100" b="1" i="0" u="none" strike="noStrike" dirty="0">
                          <a:solidFill>
                            <a:schemeClr val="tx1"/>
                          </a:solidFill>
                          <a:effectLst/>
                          <a:latin typeface="Arial Narrow" panose="020B0606020202030204" pitchFamily="34" charset="0"/>
                        </a:rPr>
                        <a:t>-12</a:t>
                      </a:r>
                      <a:r>
                        <a:rPr lang="en-US" sz="1100" b="1" i="0" u="none" strike="noStrike" dirty="0">
                          <a:solidFill>
                            <a:schemeClr val="tx1"/>
                          </a:solidFill>
                          <a:effectLst/>
                          <a:latin typeface="Arial Narrow" panose="020B0606020202030204" pitchFamily="34" charset="0"/>
                        </a:rPr>
                        <a:t>.</a:t>
                      </a:r>
                      <a:r>
                        <a:rPr lang="ru-RU" sz="1100" b="1" i="0" u="none" strike="noStrike" dirty="0">
                          <a:solidFill>
                            <a:schemeClr val="tx1"/>
                          </a:solidFill>
                          <a:effectLst/>
                          <a:latin typeface="Arial Narrow" panose="020B0606020202030204" pitchFamily="34" charset="0"/>
                        </a:rPr>
                        <a:t>5%</a:t>
                      </a:r>
                    </a:p>
                  </a:txBody>
                  <a:tcPr marL="9525" marR="9525" marT="9525" marB="0" anchor="ctr">
                    <a:lnL>
                      <a:noFill/>
                    </a:lnL>
                    <a:lnR>
                      <a:noFill/>
                    </a:lnR>
                    <a:lnT w="9525" cap="flat" cmpd="sng" algn="ctr">
                      <a:solidFill>
                        <a:schemeClr val="accent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cxnSp>
        <p:nvCxnSpPr>
          <p:cNvPr id="12" name="Straight Arrow Connector 13"/>
          <p:cNvCxnSpPr/>
          <p:nvPr/>
        </p:nvCxnSpPr>
        <p:spPr>
          <a:xfrm>
            <a:off x="2133600" y="4545013"/>
            <a:ext cx="1203960" cy="228600"/>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3" name="Oval 14"/>
          <p:cNvSpPr/>
          <p:nvPr/>
        </p:nvSpPr>
        <p:spPr>
          <a:xfrm>
            <a:off x="2557463" y="440848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30" dirty="0">
                <a:solidFill>
                  <a:srgbClr val="0079C2"/>
                </a:solidFill>
              </a:rPr>
              <a:t>-12.5</a:t>
            </a:r>
            <a:r>
              <a:rPr lang="ru-RU" sz="1050" spc="-30" dirty="0">
                <a:solidFill>
                  <a:srgbClr val="0079C2"/>
                </a:solidFill>
              </a:rPr>
              <a:t>%</a:t>
            </a:r>
          </a:p>
        </p:txBody>
      </p:sp>
      <p:cxnSp>
        <p:nvCxnSpPr>
          <p:cNvPr id="14" name="Straight Arrow Connector 16"/>
          <p:cNvCxnSpPr/>
          <p:nvPr/>
        </p:nvCxnSpPr>
        <p:spPr>
          <a:xfrm flipV="1">
            <a:off x="6655787" y="4377038"/>
            <a:ext cx="999224" cy="73485"/>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5" name="Oval 17"/>
          <p:cNvSpPr/>
          <p:nvPr/>
        </p:nvSpPr>
        <p:spPr>
          <a:xfrm>
            <a:off x="6930080" y="4253805"/>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30" dirty="0">
                <a:solidFill>
                  <a:srgbClr val="0079C2"/>
                </a:solidFill>
              </a:rPr>
              <a:t>+0.2%</a:t>
            </a:r>
          </a:p>
        </p:txBody>
      </p:sp>
      <p:pic>
        <p:nvPicPr>
          <p:cNvPr id="18" name="Рисунок 17">
            <a:extLst>
              <a:ext uri="{FF2B5EF4-FFF2-40B4-BE49-F238E27FC236}">
                <a16:creationId xmlns:a16="http://schemas.microsoft.com/office/drawing/2014/main" id="{4F3FAD4B-63D8-499A-ACA4-AFB63BFBB734}"/>
              </a:ext>
            </a:extLst>
          </p:cNvPr>
          <p:cNvPicPr>
            <a:picLocks noChangeAspect="1"/>
          </p:cNvPicPr>
          <p:nvPr/>
        </p:nvPicPr>
        <p:blipFill>
          <a:blip r:embed="rId2"/>
          <a:stretch>
            <a:fillRect/>
          </a:stretch>
        </p:blipFill>
        <p:spPr>
          <a:xfrm>
            <a:off x="848868" y="4482909"/>
            <a:ext cx="3773424" cy="1786128"/>
          </a:xfrm>
          <a:prstGeom prst="rect">
            <a:avLst/>
          </a:prstGeom>
        </p:spPr>
      </p:pic>
      <p:pic>
        <p:nvPicPr>
          <p:cNvPr id="19" name="Рисунок 18">
            <a:extLst>
              <a:ext uri="{FF2B5EF4-FFF2-40B4-BE49-F238E27FC236}">
                <a16:creationId xmlns:a16="http://schemas.microsoft.com/office/drawing/2014/main" id="{8F907376-F81F-46A9-B321-7E59AEC40828}"/>
              </a:ext>
            </a:extLst>
          </p:cNvPr>
          <p:cNvPicPr>
            <a:picLocks noChangeAspect="1"/>
          </p:cNvPicPr>
          <p:nvPr/>
        </p:nvPicPr>
        <p:blipFill>
          <a:blip r:embed="rId3"/>
          <a:stretch>
            <a:fillRect/>
          </a:stretch>
        </p:blipFill>
        <p:spPr>
          <a:xfrm>
            <a:off x="5512527" y="4391469"/>
            <a:ext cx="3285744" cy="1877568"/>
          </a:xfrm>
          <a:prstGeom prst="rect">
            <a:avLst/>
          </a:prstGeom>
        </p:spPr>
      </p:pic>
    </p:spTree>
    <p:extLst>
      <p:ext uri="{BB962C8B-B14F-4D97-AF65-F5344CB8AC3E}">
        <p14:creationId xmlns:p14="http://schemas.microsoft.com/office/powerpoint/2010/main" val="2077455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EBITDA and Profit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a:t>
            </a:r>
            <a:r>
              <a:rPr lang="ru-RU" altLang="ru-RU" dirty="0"/>
              <a:t>M 2020 </a:t>
            </a:r>
            <a:r>
              <a:rPr lang="en-US" altLang="ru-RU" dirty="0"/>
              <a:t>IFRS Results</a:t>
            </a:r>
            <a:endParaRPr lang="ru-RU" altLang="ru-RU" dirty="0"/>
          </a:p>
        </p:txBody>
      </p:sp>
      <p:sp>
        <p:nvSpPr>
          <p:cNvPr id="5" name="Text Box 103"/>
          <p:cNvSpPr txBox="1">
            <a:spLocks noChangeArrowheads="1"/>
          </p:cNvSpPr>
          <p:nvPr/>
        </p:nvSpPr>
        <p:spPr bwMode="auto">
          <a:xfrm>
            <a:off x="4191000" y="1354138"/>
            <a:ext cx="274273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Profit Bridge </a:t>
            </a:r>
            <a:r>
              <a:rPr lang="ru-RU" altLang="ru-RU" sz="1600" b="1" dirty="0" err="1">
                <a:solidFill>
                  <a:srgbClr val="0079C2"/>
                </a:solidFill>
              </a:rPr>
              <a:t>for</a:t>
            </a:r>
            <a:r>
              <a:rPr lang="ru-RU" altLang="ru-RU" sz="1600" b="1" dirty="0">
                <a:solidFill>
                  <a:srgbClr val="0079C2"/>
                </a:solidFill>
              </a:rPr>
              <a:t> </a:t>
            </a:r>
            <a:r>
              <a:rPr lang="en-US" altLang="ru-RU" sz="1600" b="1" dirty="0">
                <a:solidFill>
                  <a:srgbClr val="0079C2"/>
                </a:solidFill>
              </a:rPr>
              <a:t>9</a:t>
            </a:r>
            <a:r>
              <a:rPr lang="ru-RU" altLang="ru-RU" sz="1600" b="1" dirty="0">
                <a:solidFill>
                  <a:srgbClr val="0079C2"/>
                </a:solidFill>
              </a:rPr>
              <a:t>M 2020</a:t>
            </a:r>
            <a:r>
              <a:rPr lang="en-US" altLang="ru-RU" sz="1600" b="1" dirty="0">
                <a:solidFill>
                  <a:srgbClr val="0079C2"/>
                </a:solidFill>
              </a:rPr>
              <a:t>, </a:t>
            </a:r>
            <a:r>
              <a:rPr lang="en-US" altLang="ru-RU" sz="1600" b="1" dirty="0" err="1">
                <a:solidFill>
                  <a:srgbClr val="0079C2"/>
                </a:solidFill>
              </a:rPr>
              <a:t>mn</a:t>
            </a:r>
            <a:r>
              <a:rPr lang="en-US" altLang="ru-RU" sz="1600" b="1" dirty="0">
                <a:solidFill>
                  <a:srgbClr val="0079C2"/>
                </a:solidFill>
              </a:rPr>
              <a:t> RUR</a:t>
            </a:r>
          </a:p>
        </p:txBody>
      </p:sp>
      <p:sp>
        <p:nvSpPr>
          <p:cNvPr id="7" name="Text Box 103"/>
          <p:cNvSpPr txBox="1">
            <a:spLocks noChangeArrowheads="1"/>
          </p:cNvSpPr>
          <p:nvPr/>
        </p:nvSpPr>
        <p:spPr bwMode="auto">
          <a:xfrm>
            <a:off x="146050" y="1354138"/>
            <a:ext cx="1382713"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EBITDA, mn RUR</a:t>
            </a:r>
          </a:p>
        </p:txBody>
      </p:sp>
      <p:cxnSp>
        <p:nvCxnSpPr>
          <p:cNvPr id="8" name="Straight Arrow Connector 6"/>
          <p:cNvCxnSpPr>
            <a:cxnSpLocks/>
          </p:cNvCxnSpPr>
          <p:nvPr/>
        </p:nvCxnSpPr>
        <p:spPr>
          <a:xfrm>
            <a:off x="1320800" y="2873064"/>
            <a:ext cx="952500" cy="98737"/>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9" name="Oval 7"/>
          <p:cNvSpPr/>
          <p:nvPr/>
        </p:nvSpPr>
        <p:spPr>
          <a:xfrm>
            <a:off x="1614487" y="2781300"/>
            <a:ext cx="365125" cy="334963"/>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en-US" sz="1050" spc="-10" dirty="0">
                <a:solidFill>
                  <a:srgbClr val="0079C2"/>
                </a:solidFill>
              </a:rPr>
              <a:t>-5.3</a:t>
            </a:r>
            <a:r>
              <a:rPr lang="ru-RU" sz="1050" spc="-10" dirty="0">
                <a:solidFill>
                  <a:srgbClr val="0079C2"/>
                </a:solidFill>
              </a:rPr>
              <a:t>%</a:t>
            </a:r>
          </a:p>
        </p:txBody>
      </p:sp>
      <p:pic>
        <p:nvPicPr>
          <p:cNvPr id="11" name="Рисунок 10">
            <a:extLst>
              <a:ext uri="{FF2B5EF4-FFF2-40B4-BE49-F238E27FC236}">
                <a16:creationId xmlns:a16="http://schemas.microsoft.com/office/drawing/2014/main" id="{5C9654F2-4B18-4156-97F4-DCAFE6C1A6A7}"/>
              </a:ext>
            </a:extLst>
          </p:cNvPr>
          <p:cNvPicPr>
            <a:picLocks noChangeAspect="1"/>
          </p:cNvPicPr>
          <p:nvPr/>
        </p:nvPicPr>
        <p:blipFill>
          <a:blip r:embed="rId2"/>
          <a:stretch>
            <a:fillRect/>
          </a:stretch>
        </p:blipFill>
        <p:spPr>
          <a:xfrm>
            <a:off x="146050" y="2781300"/>
            <a:ext cx="3244596" cy="2900172"/>
          </a:xfrm>
          <a:prstGeom prst="rect">
            <a:avLst/>
          </a:prstGeom>
        </p:spPr>
      </p:pic>
      <p:pic>
        <p:nvPicPr>
          <p:cNvPr id="13" name="Рисунок 12">
            <a:extLst>
              <a:ext uri="{FF2B5EF4-FFF2-40B4-BE49-F238E27FC236}">
                <a16:creationId xmlns:a16="http://schemas.microsoft.com/office/drawing/2014/main" id="{0717989C-A35E-49A2-AAB6-E30CE2B4DDAA}"/>
              </a:ext>
            </a:extLst>
          </p:cNvPr>
          <p:cNvPicPr>
            <a:picLocks noChangeAspect="1"/>
          </p:cNvPicPr>
          <p:nvPr/>
        </p:nvPicPr>
        <p:blipFill>
          <a:blip r:embed="rId3"/>
          <a:stretch>
            <a:fillRect/>
          </a:stretch>
        </p:blipFill>
        <p:spPr>
          <a:xfrm>
            <a:off x="3247644" y="2534859"/>
            <a:ext cx="5896356" cy="3544824"/>
          </a:xfrm>
          <a:prstGeom prst="rect">
            <a:avLst/>
          </a:prstGeom>
        </p:spPr>
      </p:pic>
    </p:spTree>
    <p:extLst>
      <p:ext uri="{BB962C8B-B14F-4D97-AF65-F5344CB8AC3E}">
        <p14:creationId xmlns:p14="http://schemas.microsoft.com/office/powerpoint/2010/main" val="75218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en-US" altLang="ru-RU" dirty="0"/>
              <a:t>Debt</a:t>
            </a:r>
            <a:endParaRPr lang="ru-RU" dirty="0"/>
          </a:p>
        </p:txBody>
      </p:sp>
      <p:sp>
        <p:nvSpPr>
          <p:cNvPr id="6" name="Текст 5"/>
          <p:cNvSpPr>
            <a:spLocks noGrp="1"/>
          </p:cNvSpPr>
          <p:nvPr>
            <p:ph type="body" sz="quarter" idx="10"/>
          </p:nvPr>
        </p:nvSpPr>
        <p:spPr>
          <a:xfrm>
            <a:off x="1873251" y="6477893"/>
            <a:ext cx="7048500" cy="307777"/>
          </a:xfrm>
        </p:spPr>
        <p:txBody>
          <a:bodyPr/>
          <a:lstStyle/>
          <a:p>
            <a:r>
              <a:rPr lang="en-US" altLang="ru-RU" dirty="0"/>
              <a:t>OGK-2 Group 9</a:t>
            </a:r>
            <a:r>
              <a:rPr lang="ru-RU" altLang="ru-RU" dirty="0"/>
              <a:t>M 2020 </a:t>
            </a:r>
            <a:r>
              <a:rPr lang="en-US" altLang="ru-RU" dirty="0"/>
              <a:t>IFRS Results</a:t>
            </a:r>
            <a:endParaRPr lang="ru-RU" altLang="ru-RU" dirty="0"/>
          </a:p>
        </p:txBody>
      </p:sp>
      <p:sp>
        <p:nvSpPr>
          <p:cNvPr id="5" name="Text Box 103"/>
          <p:cNvSpPr txBox="1">
            <a:spLocks noChangeArrowheads="1"/>
          </p:cNvSpPr>
          <p:nvPr/>
        </p:nvSpPr>
        <p:spPr bwMode="auto">
          <a:xfrm>
            <a:off x="6400800" y="1219200"/>
            <a:ext cx="26670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Net Debt, mn RUR</a:t>
            </a:r>
            <a:r>
              <a:rPr lang="en-US" altLang="ru-RU" sz="1600" b="1" baseline="30000">
                <a:solidFill>
                  <a:srgbClr val="0079C2"/>
                </a:solidFill>
              </a:rPr>
              <a:t>1</a:t>
            </a:r>
            <a:r>
              <a:rPr lang="ru-RU" altLang="ru-RU" sz="1600" b="1" baseline="30000">
                <a:solidFill>
                  <a:srgbClr val="0079C2"/>
                </a:solidFill>
              </a:rPr>
              <a:t> </a:t>
            </a:r>
          </a:p>
        </p:txBody>
      </p:sp>
      <p:sp>
        <p:nvSpPr>
          <p:cNvPr id="7" name="Text Box 103"/>
          <p:cNvSpPr txBox="1">
            <a:spLocks noChangeArrowheads="1"/>
          </p:cNvSpPr>
          <p:nvPr/>
        </p:nvSpPr>
        <p:spPr bwMode="auto">
          <a:xfrm>
            <a:off x="146050" y="1219200"/>
            <a:ext cx="25971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a:solidFill>
                  <a:srgbClr val="0079C2"/>
                </a:solidFill>
              </a:rPr>
              <a:t>Debt Structure, mn RUR</a:t>
            </a:r>
            <a:r>
              <a:rPr lang="ru-RU" altLang="ru-RU" sz="1600" b="1">
                <a:solidFill>
                  <a:srgbClr val="0079C2"/>
                </a:solidFill>
              </a:rPr>
              <a:t> </a:t>
            </a:r>
            <a:endParaRPr lang="en-US" altLang="ru-RU" sz="1600" b="1">
              <a:solidFill>
                <a:srgbClr val="0079C2"/>
              </a:solidFill>
            </a:endParaRPr>
          </a:p>
        </p:txBody>
      </p:sp>
      <p:sp>
        <p:nvSpPr>
          <p:cNvPr id="8" name="Text Box 103"/>
          <p:cNvSpPr txBox="1">
            <a:spLocks noChangeArrowheads="1"/>
          </p:cNvSpPr>
          <p:nvPr/>
        </p:nvSpPr>
        <p:spPr bwMode="auto">
          <a:xfrm>
            <a:off x="3270250" y="1219200"/>
            <a:ext cx="2520950"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1600" b="1" dirty="0">
                <a:solidFill>
                  <a:srgbClr val="0079C2"/>
                </a:solidFill>
              </a:rPr>
              <a:t>Debt Maturity Profile, as of September 30, 20</a:t>
            </a:r>
            <a:r>
              <a:rPr lang="ru-RU" altLang="ru-RU" sz="1600" b="1" dirty="0">
                <a:solidFill>
                  <a:srgbClr val="0079C2"/>
                </a:solidFill>
              </a:rPr>
              <a:t>20</a:t>
            </a:r>
            <a:r>
              <a:rPr lang="en-US" altLang="ru-RU" sz="1600" b="1" dirty="0">
                <a:solidFill>
                  <a:srgbClr val="0079C2"/>
                </a:solidFill>
              </a:rPr>
              <a:t>, </a:t>
            </a:r>
            <a:r>
              <a:rPr lang="en-US" altLang="ru-RU" sz="1600" b="1" dirty="0" err="1">
                <a:solidFill>
                  <a:srgbClr val="0079C2"/>
                </a:solidFill>
              </a:rPr>
              <a:t>mn</a:t>
            </a:r>
            <a:r>
              <a:rPr lang="en-US" altLang="ru-RU" sz="1600" b="1" dirty="0">
                <a:solidFill>
                  <a:srgbClr val="0079C2"/>
                </a:solidFill>
              </a:rPr>
              <a:t> RUR</a:t>
            </a:r>
            <a:r>
              <a:rPr lang="ru-RU" altLang="ru-RU" sz="1600" b="1" dirty="0">
                <a:solidFill>
                  <a:srgbClr val="0079C2"/>
                </a:solidFill>
              </a:rPr>
              <a:t> </a:t>
            </a:r>
            <a:endParaRPr lang="en-US" altLang="ru-RU" sz="1600" b="1" dirty="0">
              <a:solidFill>
                <a:srgbClr val="0079C2"/>
              </a:solidFill>
            </a:endParaRPr>
          </a:p>
        </p:txBody>
      </p:sp>
      <p:cxnSp>
        <p:nvCxnSpPr>
          <p:cNvPr id="9" name="Straight Arrow Connector 7"/>
          <p:cNvCxnSpPr/>
          <p:nvPr/>
        </p:nvCxnSpPr>
        <p:spPr>
          <a:xfrm>
            <a:off x="1158240" y="2478087"/>
            <a:ext cx="815340" cy="269876"/>
          </a:xfrm>
          <a:prstGeom prst="straightConnector1">
            <a:avLst/>
          </a:prstGeom>
          <a:ln>
            <a:solidFill>
              <a:srgbClr val="0079C2"/>
            </a:solidFill>
            <a:tailEnd type="arrow"/>
          </a:ln>
        </p:spPr>
        <p:style>
          <a:lnRef idx="1">
            <a:schemeClr val="accent1"/>
          </a:lnRef>
          <a:fillRef idx="0">
            <a:schemeClr val="accent1"/>
          </a:fillRef>
          <a:effectRef idx="0">
            <a:schemeClr val="accent1"/>
          </a:effectRef>
          <a:fontRef idx="minor">
            <a:schemeClr val="tx1"/>
          </a:fontRef>
        </p:style>
      </p:cxnSp>
      <p:sp>
        <p:nvSpPr>
          <p:cNvPr id="10" name="Oval 8"/>
          <p:cNvSpPr/>
          <p:nvPr/>
        </p:nvSpPr>
        <p:spPr>
          <a:xfrm>
            <a:off x="1316038" y="2382838"/>
            <a:ext cx="365125" cy="365125"/>
          </a:xfrm>
          <a:prstGeom prst="ellipse">
            <a:avLst/>
          </a:prstGeom>
          <a:solidFill>
            <a:schemeClr val="bg1"/>
          </a:solidFill>
          <a:ln w="6350">
            <a:solidFill>
              <a:srgbClr val="0079C2"/>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a:t>
            </a:r>
            <a:r>
              <a:rPr lang="en-US" sz="1050" spc="-10" dirty="0">
                <a:solidFill>
                  <a:srgbClr val="0079C2"/>
                </a:solidFill>
              </a:rPr>
              <a:t>25.7</a:t>
            </a:r>
            <a:r>
              <a:rPr lang="ru-RU" sz="1050" spc="-10" dirty="0">
                <a:solidFill>
                  <a:srgbClr val="0079C2"/>
                </a:solidFill>
              </a:rPr>
              <a:t>%</a:t>
            </a:r>
          </a:p>
        </p:txBody>
      </p:sp>
      <p:sp>
        <p:nvSpPr>
          <p:cNvPr id="11" name="Text Box 61"/>
          <p:cNvSpPr txBox="1">
            <a:spLocks noChangeArrowheads="1"/>
          </p:cNvSpPr>
          <p:nvPr/>
        </p:nvSpPr>
        <p:spPr bwMode="auto">
          <a:xfrm>
            <a:off x="0" y="6026150"/>
            <a:ext cx="7272338"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900" baseline="30000">
                <a:solidFill>
                  <a:srgbClr val="595959"/>
                </a:solidFill>
              </a:rPr>
              <a:t>1 </a:t>
            </a:r>
            <a:r>
              <a:rPr lang="en-US" altLang="ru-RU" sz="900">
                <a:solidFill>
                  <a:srgbClr val="595959"/>
                </a:solidFill>
              </a:rPr>
              <a:t>Net debt = Total amount of borrowings less cash and cash equivalents</a:t>
            </a:r>
          </a:p>
        </p:txBody>
      </p:sp>
      <p:cxnSp>
        <p:nvCxnSpPr>
          <p:cNvPr id="12" name="Straight Arrow Connector 6"/>
          <p:cNvCxnSpPr>
            <a:endCxn id="14" idx="1"/>
          </p:cNvCxnSpPr>
          <p:nvPr/>
        </p:nvCxnSpPr>
        <p:spPr>
          <a:xfrm>
            <a:off x="7048500" y="2560511"/>
            <a:ext cx="931359" cy="27502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7"/>
          <p:cNvSpPr/>
          <p:nvPr/>
        </p:nvSpPr>
        <p:spPr>
          <a:xfrm>
            <a:off x="6683375" y="2478087"/>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1.68</a:t>
            </a:r>
          </a:p>
        </p:txBody>
      </p:sp>
      <p:sp>
        <p:nvSpPr>
          <p:cNvPr id="14" name="Oval 7"/>
          <p:cNvSpPr/>
          <p:nvPr/>
        </p:nvSpPr>
        <p:spPr>
          <a:xfrm>
            <a:off x="7926388" y="2782065"/>
            <a:ext cx="365125" cy="365125"/>
          </a:xfrm>
          <a:prstGeom prst="ellips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fontAlgn="auto" hangingPunct="1">
              <a:spcBef>
                <a:spcPts val="0"/>
              </a:spcBef>
              <a:spcAft>
                <a:spcPts val="0"/>
              </a:spcAft>
              <a:defRPr/>
            </a:pPr>
            <a:r>
              <a:rPr lang="ru-RU" sz="1050" spc="-10" dirty="0">
                <a:solidFill>
                  <a:srgbClr val="0079C2"/>
                </a:solidFill>
              </a:rPr>
              <a:t>1.</a:t>
            </a:r>
            <a:r>
              <a:rPr lang="en-US" sz="1050" spc="-10" dirty="0">
                <a:solidFill>
                  <a:srgbClr val="0079C2"/>
                </a:solidFill>
              </a:rPr>
              <a:t>31</a:t>
            </a:r>
            <a:endParaRPr lang="ru-RU" sz="1050" spc="-10" dirty="0">
              <a:solidFill>
                <a:srgbClr val="0079C2"/>
              </a:solidFill>
            </a:endParaRPr>
          </a:p>
        </p:txBody>
      </p:sp>
      <p:sp>
        <p:nvSpPr>
          <p:cNvPr id="15" name="Text Box 103"/>
          <p:cNvSpPr txBox="1">
            <a:spLocks noChangeArrowheads="1"/>
          </p:cNvSpPr>
          <p:nvPr/>
        </p:nvSpPr>
        <p:spPr bwMode="auto">
          <a:xfrm>
            <a:off x="6919913" y="1974481"/>
            <a:ext cx="10064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lIns="0" tIns="0" rIns="0" bIns="0">
            <a:spAutoFit/>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algn="ctr" eaLnBrk="1" hangingPunct="1">
              <a:spcBef>
                <a:spcPct val="0"/>
              </a:spcBef>
              <a:buFontTx/>
              <a:buNone/>
            </a:pPr>
            <a:r>
              <a:rPr lang="en-US" altLang="ru-RU" sz="1200" dirty="0">
                <a:solidFill>
                  <a:schemeClr val="tx1"/>
                </a:solidFill>
              </a:rPr>
              <a:t>Net Debt</a:t>
            </a:r>
            <a:r>
              <a:rPr lang="ru-RU" altLang="ru-RU" sz="1200" dirty="0">
                <a:solidFill>
                  <a:schemeClr val="tx1"/>
                </a:solidFill>
              </a:rPr>
              <a:t>/</a:t>
            </a:r>
            <a:r>
              <a:rPr lang="en-US" altLang="ru-RU" sz="1200" dirty="0">
                <a:solidFill>
                  <a:schemeClr val="tx1"/>
                </a:solidFill>
              </a:rPr>
              <a:t> EBITDA</a:t>
            </a:r>
            <a:endParaRPr lang="ru-RU" altLang="ru-RU" sz="1200" baseline="30000" dirty="0">
              <a:solidFill>
                <a:schemeClr val="tx1"/>
              </a:solidFill>
            </a:endParaRPr>
          </a:p>
        </p:txBody>
      </p:sp>
      <p:pic>
        <p:nvPicPr>
          <p:cNvPr id="17" name="Рисунок 16">
            <a:extLst>
              <a:ext uri="{FF2B5EF4-FFF2-40B4-BE49-F238E27FC236}">
                <a16:creationId xmlns:a16="http://schemas.microsoft.com/office/drawing/2014/main" id="{B86C0356-C186-4470-BD19-1AF4A48A47DA}"/>
              </a:ext>
            </a:extLst>
          </p:cNvPr>
          <p:cNvPicPr>
            <a:picLocks noChangeAspect="1"/>
          </p:cNvPicPr>
          <p:nvPr/>
        </p:nvPicPr>
        <p:blipFill>
          <a:blip r:embed="rId2"/>
          <a:stretch>
            <a:fillRect/>
          </a:stretch>
        </p:blipFill>
        <p:spPr>
          <a:xfrm>
            <a:off x="144526" y="2288350"/>
            <a:ext cx="2708148" cy="3160776"/>
          </a:xfrm>
          <a:prstGeom prst="rect">
            <a:avLst/>
          </a:prstGeom>
        </p:spPr>
      </p:pic>
      <p:pic>
        <p:nvPicPr>
          <p:cNvPr id="18" name="Рисунок 17">
            <a:extLst>
              <a:ext uri="{FF2B5EF4-FFF2-40B4-BE49-F238E27FC236}">
                <a16:creationId xmlns:a16="http://schemas.microsoft.com/office/drawing/2014/main" id="{110C85A0-6295-4E13-847A-2776FFC44251}"/>
              </a:ext>
            </a:extLst>
          </p:cNvPr>
          <p:cNvPicPr>
            <a:picLocks noChangeAspect="1"/>
          </p:cNvPicPr>
          <p:nvPr/>
        </p:nvPicPr>
        <p:blipFill>
          <a:blip r:embed="rId3"/>
          <a:stretch>
            <a:fillRect/>
          </a:stretch>
        </p:blipFill>
        <p:spPr>
          <a:xfrm>
            <a:off x="3172206" y="2078705"/>
            <a:ext cx="2799588" cy="3308604"/>
          </a:xfrm>
          <a:prstGeom prst="rect">
            <a:avLst/>
          </a:prstGeom>
        </p:spPr>
      </p:pic>
      <p:pic>
        <p:nvPicPr>
          <p:cNvPr id="19" name="Рисунок 18">
            <a:extLst>
              <a:ext uri="{FF2B5EF4-FFF2-40B4-BE49-F238E27FC236}">
                <a16:creationId xmlns:a16="http://schemas.microsoft.com/office/drawing/2014/main" id="{521CD259-B354-4E94-930E-257B3BA69696}"/>
              </a:ext>
            </a:extLst>
          </p:cNvPr>
          <p:cNvPicPr>
            <a:picLocks noChangeAspect="1"/>
          </p:cNvPicPr>
          <p:nvPr/>
        </p:nvPicPr>
        <p:blipFill>
          <a:blip r:embed="rId4"/>
          <a:stretch>
            <a:fillRect/>
          </a:stretch>
        </p:blipFill>
        <p:spPr>
          <a:xfrm>
            <a:off x="6065266" y="2342781"/>
            <a:ext cx="2715768" cy="3200400"/>
          </a:xfrm>
          <a:prstGeom prst="rect">
            <a:avLst/>
          </a:prstGeom>
        </p:spPr>
      </p:pic>
    </p:spTree>
    <p:extLst>
      <p:ext uri="{BB962C8B-B14F-4D97-AF65-F5344CB8AC3E}">
        <p14:creationId xmlns:p14="http://schemas.microsoft.com/office/powerpoint/2010/main" val="3739104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6"/>
          <p:cNvSpPr>
            <a:spLocks noGrp="1"/>
          </p:cNvSpPr>
          <p:nvPr>
            <p:ph type="body" sz="quarter" idx="10"/>
          </p:nvPr>
        </p:nvSpPr>
        <p:spPr>
          <a:xfrm>
            <a:off x="1873251" y="6477893"/>
            <a:ext cx="7048500" cy="307777"/>
          </a:xfrm>
        </p:spPr>
        <p:txBody>
          <a:bodyPr/>
          <a:lstStyle/>
          <a:p>
            <a:r>
              <a:rPr lang="en-US" altLang="ru-RU" dirty="0"/>
              <a:t>OGK-2 Group 6</a:t>
            </a:r>
            <a:r>
              <a:rPr lang="ru-RU" altLang="ru-RU" dirty="0"/>
              <a:t>M 2020 </a:t>
            </a:r>
            <a:r>
              <a:rPr lang="en-US" altLang="ru-RU" dirty="0"/>
              <a:t>IFRS Results</a:t>
            </a:r>
            <a:endParaRPr lang="ru-RU" altLang="ru-RU" dirty="0"/>
          </a:p>
        </p:txBody>
      </p:sp>
      <p:sp>
        <p:nvSpPr>
          <p:cNvPr id="4" name="Номер слайда 3"/>
          <p:cNvSpPr>
            <a:spLocks noGrp="1"/>
          </p:cNvSpPr>
          <p:nvPr>
            <p:ph type="sldNum" sz="quarter" idx="4"/>
          </p:nvPr>
        </p:nvSpPr>
        <p:spPr/>
        <p:txBody>
          <a:bodyPr/>
          <a:lstStyle/>
          <a:p>
            <a:fld id="{8E730068-F805-43B7-8A8E-3E2DB17E4B45}" type="slidenum">
              <a:rPr lang="ru-RU" smtClean="0"/>
              <a:pPr/>
              <a:t>8</a:t>
            </a:fld>
            <a:endParaRPr lang="ru-RU" dirty="0"/>
          </a:p>
        </p:txBody>
      </p:sp>
      <p:sp>
        <p:nvSpPr>
          <p:cNvPr id="8" name="Rectangle 2"/>
          <p:cNvSpPr>
            <a:spLocks noChangeArrowheads="1"/>
          </p:cNvSpPr>
          <p:nvPr/>
        </p:nvSpPr>
        <p:spPr bwMode="auto">
          <a:xfrm>
            <a:off x="1352550" y="2549525"/>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nchorCtr="1"/>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spcBef>
                <a:spcPct val="0"/>
              </a:spcBef>
              <a:buFontTx/>
              <a:buNone/>
            </a:pPr>
            <a:r>
              <a:rPr lang="en-US" altLang="ru-RU" sz="2800" b="1"/>
              <a:t>Thank You For Your Attention!</a:t>
            </a:r>
            <a:endParaRPr lang="ru-RU" altLang="ru-RU" sz="2800" b="1"/>
          </a:p>
        </p:txBody>
      </p:sp>
      <p:sp>
        <p:nvSpPr>
          <p:cNvPr id="9" name="Rectangle 3"/>
          <p:cNvSpPr>
            <a:spLocks noChangeArrowheads="1"/>
          </p:cNvSpPr>
          <p:nvPr/>
        </p:nvSpPr>
        <p:spPr bwMode="auto">
          <a:xfrm>
            <a:off x="2179638" y="3581400"/>
            <a:ext cx="6400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Symbol" panose="05050102010706020507" pitchFamily="18" charset="2"/>
              <a:buChar char="-"/>
              <a:defRPr>
                <a:solidFill>
                  <a:schemeClr val="bg1"/>
                </a:solidFill>
                <a:latin typeface="Arial Narrow" panose="020B0606020202030204" pitchFamily="34" charset="0"/>
                <a:cs typeface="Arial" panose="020B0604020202020204" pitchFamily="34" charset="0"/>
              </a:defRPr>
            </a:lvl1pPr>
            <a:lvl2pPr marL="742950" indent="-285750">
              <a:spcBef>
                <a:spcPct val="20000"/>
              </a:spcBef>
              <a:buFont typeface="Arial" panose="020B0604020202020204" pitchFamily="34" charset="0"/>
              <a:buChar char="–"/>
              <a:defRPr sz="1600">
                <a:solidFill>
                  <a:schemeClr val="bg1"/>
                </a:solidFill>
                <a:latin typeface="Arial Narrow" panose="020B0606020202030204" pitchFamily="34" charset="0"/>
                <a:cs typeface="Arial" panose="020B0604020202020204" pitchFamily="34" charset="0"/>
              </a:defRPr>
            </a:lvl2pPr>
            <a:lvl3pPr marL="11430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3pPr>
            <a:lvl4pPr marL="16002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4pPr>
            <a:lvl5pPr marL="2057400" indent="-228600">
              <a:spcBef>
                <a:spcPct val="20000"/>
              </a:spcBef>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a:solidFill>
                  <a:schemeClr val="bg1"/>
                </a:solidFill>
                <a:latin typeface="Arial Narrow" panose="020B0606020202030204" pitchFamily="34" charset="0"/>
                <a:cs typeface="Arial" panose="020B0604020202020204" pitchFamily="34" charset="0"/>
              </a:defRPr>
            </a:lvl9pPr>
          </a:lstStyle>
          <a:p>
            <a:pPr eaLnBrk="1" hangingPunct="1">
              <a:lnSpc>
                <a:spcPct val="90000"/>
              </a:lnSpc>
              <a:buFontTx/>
              <a:buNone/>
            </a:pPr>
            <a:endParaRPr lang="en-US" altLang="ru-RU" sz="1600" b="1" dirty="0"/>
          </a:p>
          <a:p>
            <a:pPr eaLnBrk="1" hangingPunct="1">
              <a:lnSpc>
                <a:spcPct val="90000"/>
              </a:lnSpc>
              <a:buFontTx/>
              <a:buNone/>
            </a:pPr>
            <a:r>
              <a:rPr lang="en-US" altLang="ru-RU" sz="1600" b="1" dirty="0"/>
              <a:t>IR contacts:</a:t>
            </a:r>
            <a:endParaRPr lang="ru-RU" altLang="ru-RU" sz="1600" b="1" dirty="0"/>
          </a:p>
          <a:p>
            <a:pPr eaLnBrk="1" hangingPunct="1">
              <a:lnSpc>
                <a:spcPct val="90000"/>
              </a:lnSpc>
              <a:buFontTx/>
              <a:buNone/>
            </a:pPr>
            <a:r>
              <a:rPr lang="en-US" altLang="ru-RU" sz="1600" dirty="0"/>
              <a:t>Natalya Grizel</a:t>
            </a:r>
            <a:endParaRPr lang="ru-RU" altLang="ru-RU" sz="1600" dirty="0"/>
          </a:p>
          <a:p>
            <a:pPr eaLnBrk="1" hangingPunct="1">
              <a:lnSpc>
                <a:spcPct val="90000"/>
              </a:lnSpc>
              <a:buFontTx/>
              <a:buNone/>
            </a:pPr>
            <a:r>
              <a:rPr lang="en-US" altLang="ru-RU" sz="1600" dirty="0"/>
              <a:t>Tel</a:t>
            </a:r>
            <a:r>
              <a:rPr lang="ru-RU" altLang="ru-RU" sz="1600" dirty="0"/>
              <a:t>.: + 7 (812) 646-13-64, </a:t>
            </a:r>
            <a:r>
              <a:rPr lang="en-US" altLang="ru-RU" sz="1600" dirty="0" err="1"/>
              <a:t>ext</a:t>
            </a:r>
            <a:r>
              <a:rPr lang="ru-RU" altLang="ru-RU" sz="1600" dirty="0"/>
              <a:t>. 2416</a:t>
            </a:r>
          </a:p>
          <a:p>
            <a:pPr eaLnBrk="1" hangingPunct="1">
              <a:lnSpc>
                <a:spcPct val="90000"/>
              </a:lnSpc>
              <a:buFontTx/>
              <a:buNone/>
            </a:pPr>
            <a:r>
              <a:rPr lang="en-US" altLang="ru-RU" sz="1600" dirty="0"/>
              <a:t>Email: Grizel.Natalya@ogk2.ru</a:t>
            </a:r>
            <a:endParaRPr lang="ru-RU" altLang="ru-RU" sz="1600" dirty="0"/>
          </a:p>
          <a:p>
            <a:pPr eaLnBrk="1" hangingPunct="1">
              <a:lnSpc>
                <a:spcPct val="90000"/>
              </a:lnSpc>
              <a:buFontTx/>
              <a:buNone/>
            </a:pPr>
            <a:endParaRPr lang="ru-RU" altLang="ru-RU" sz="1600" b="1" dirty="0"/>
          </a:p>
          <a:p>
            <a:pPr eaLnBrk="1" hangingPunct="1">
              <a:lnSpc>
                <a:spcPct val="90000"/>
              </a:lnSpc>
              <a:buFontTx/>
              <a:buNone/>
            </a:pPr>
            <a:endParaRPr lang="ru-RU" altLang="ru-RU" sz="1600" b="1" dirty="0"/>
          </a:p>
          <a:p>
            <a:pPr eaLnBrk="1" hangingPunct="1">
              <a:lnSpc>
                <a:spcPct val="90000"/>
              </a:lnSpc>
              <a:buFontTx/>
              <a:buNone/>
            </a:pPr>
            <a:endParaRPr lang="en-US" altLang="ru-RU" sz="1600" b="1" dirty="0"/>
          </a:p>
          <a:p>
            <a:pPr eaLnBrk="1" hangingPunct="1">
              <a:lnSpc>
                <a:spcPct val="90000"/>
              </a:lnSpc>
              <a:buFontTx/>
              <a:buNone/>
            </a:pPr>
            <a:endParaRPr lang="en-US" altLang="ru-RU" sz="1600" b="1" u="sng" dirty="0"/>
          </a:p>
          <a:p>
            <a:pPr eaLnBrk="1" hangingPunct="1">
              <a:lnSpc>
                <a:spcPct val="90000"/>
              </a:lnSpc>
              <a:buFontTx/>
              <a:buNone/>
            </a:pPr>
            <a:endParaRPr lang="ru-RU" altLang="ru-RU" sz="1600" b="1" dirty="0"/>
          </a:p>
        </p:txBody>
      </p:sp>
    </p:spTree>
  </p:cSld>
  <p:clrMapOvr>
    <a:masterClrMapping/>
  </p:clrMapOvr>
</p:sld>
</file>

<file path=ppt/theme/theme1.xml><?xml version="1.0" encoding="utf-8"?>
<a:theme xmlns:a="http://schemas.openxmlformats.org/drawingml/2006/main" name="3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Специальное оформление">
  <a:themeElements>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3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Специальное оформление">
  <a:themeElements>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4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4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4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4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4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4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4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4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4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4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4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4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4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Специальное оформление">
  <a:themeElements>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7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7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7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7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7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7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7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7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7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7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7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7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7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Специальное оформление">
  <a:themeElements>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8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8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8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8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8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8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8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8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8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8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8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8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8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0_Специальное оформление">
  <a:themeElements>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9_Специальное оформление">
      <a:majorFont>
        <a:latin typeface="Arial Narrow"/>
        <a:ea typeface=""/>
        <a:cs typeface=""/>
      </a:majorFont>
      <a:minorFont>
        <a:latin typeface="Arial Narrow"/>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1700" b="0" i="0" u="none" strike="noStrike" cap="none" normalizeH="0" baseline="0" smtClean="0">
            <a:ln>
              <a:noFill/>
            </a:ln>
            <a:solidFill>
              <a:schemeClr val="bg1"/>
            </a:solidFill>
            <a:effectLst/>
            <a:latin typeface="Arial Narrow" pitchFamily="34" charset="0"/>
          </a:defRPr>
        </a:defPPr>
      </a:lstStyle>
    </a:lnDef>
  </a:objectDefaults>
  <a:extraClrSchemeLst>
    <a:extraClrScheme>
      <a:clrScheme name="9_Специальное оформление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9_Специальное оформление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9_Специальное оформление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9_Специальное оформление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9_Специальное оформление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9_Специальное оформление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9_Специальное оформление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9_Специальное оформление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9_Специальное оформление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9_Специальное оформление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9_Специальное оформление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9_Специальное оформление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3153</TotalTime>
  <Words>1135</Words>
  <Application>Microsoft Office PowerPoint</Application>
  <PresentationFormat>Экран (4:3)</PresentationFormat>
  <Paragraphs>196</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8</vt:i4>
      </vt:variant>
      <vt:variant>
        <vt:lpstr>Заголовки слайдов</vt:lpstr>
      </vt:variant>
      <vt:variant>
        <vt:i4>9</vt:i4>
      </vt:variant>
    </vt:vector>
  </HeadingPairs>
  <TitlesOfParts>
    <vt:vector size="20" baseType="lpstr">
      <vt:lpstr>Arial</vt:lpstr>
      <vt:lpstr>Arial Narrow</vt:lpstr>
      <vt:lpstr>Symbol</vt:lpstr>
      <vt:lpstr>3_Специальное оформление</vt:lpstr>
      <vt:lpstr>6_Специальное оформление</vt:lpstr>
      <vt:lpstr>4_Специальное оформление</vt:lpstr>
      <vt:lpstr>5_Специальное оформление</vt:lpstr>
      <vt:lpstr>11_Специальное оформление</vt:lpstr>
      <vt:lpstr>7_Специальное оформление</vt:lpstr>
      <vt:lpstr>8_Специальное оформление</vt:lpstr>
      <vt:lpstr>10_Специальное оформление</vt:lpstr>
      <vt:lpstr>Презентация PowerPoint</vt:lpstr>
      <vt:lpstr>Disclaimer</vt:lpstr>
      <vt:lpstr>Operational and Financial Highlights</vt:lpstr>
      <vt:lpstr>Revenue</vt:lpstr>
      <vt:lpstr>Variable Costs</vt:lpstr>
      <vt:lpstr>Fixed Costs</vt:lpstr>
      <vt:lpstr>EBITDA and Profit</vt:lpstr>
      <vt:lpstr>Debt</vt:lpstr>
      <vt:lpstr>Презентация PowerPoint</vt:lpstr>
    </vt:vector>
  </TitlesOfParts>
  <Company>Typo Graphic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Pirit</dc:creator>
  <cp:lastModifiedBy>Мельников Александр</cp:lastModifiedBy>
  <cp:revision>195</cp:revision>
  <cp:lastPrinted>2020-03-06T12:27:47Z</cp:lastPrinted>
  <dcterms:created xsi:type="dcterms:W3CDTF">2009-07-15T11:37:47Z</dcterms:created>
  <dcterms:modified xsi:type="dcterms:W3CDTF">2020-11-12T14:22:17Z</dcterms:modified>
</cp:coreProperties>
</file>