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800" y="-6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/>
              <a:t>Группа ОГК-2</a:t>
            </a:r>
            <a:r>
              <a:rPr lang="ru-RU" altLang="ru-RU" sz="3600" b="1" kern="0" dirty="0"/>
              <a:t/>
            </a:r>
            <a:br>
              <a:rPr lang="ru-RU" altLang="ru-RU" sz="3600" b="1" kern="0" dirty="0"/>
            </a:br>
            <a:r>
              <a:rPr lang="ru-RU" altLang="ru-RU" sz="3600" b="1" kern="0" dirty="0"/>
              <a:t/>
            </a:r>
            <a:br>
              <a:rPr lang="ru-RU" altLang="ru-RU" sz="3600" b="1" kern="0" dirty="0"/>
            </a:br>
            <a:r>
              <a:rPr lang="ru-RU" altLang="ru-RU" sz="2800" b="1" kern="0" dirty="0"/>
              <a:t>Презентация финансовых результатов по МСФО</a:t>
            </a:r>
            <a:br>
              <a:rPr lang="ru-RU" altLang="ru-RU" sz="2800" b="1" kern="0" dirty="0"/>
            </a:br>
            <a:r>
              <a:rPr lang="ru-RU" altLang="ru-RU" sz="2800" b="1" kern="0" dirty="0"/>
              <a:t>за 9М 2021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>
                <a:cs typeface="Arial" panose="020B0604020202020204" pitchFamily="34" charset="0"/>
              </a:rPr>
              <a:t>12 ноября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2021 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xmlns="" id="{DA073617-89A2-4FDA-B074-78270BF7F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/>
          <p:nvPr/>
        </p:nvSpPr>
        <p:spPr>
          <a:xfrm>
            <a:off x="-1" y="5704660"/>
            <a:ext cx="9144000" cy="646331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+ Убыток от обесценения (начисление  резерва) по нефинансовым активам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- Прибыль от восстановления убытка от обесценения (резерва) по нефинансовым активам </a:t>
            </a:r>
          </a:p>
        </p:txBody>
      </p:sp>
      <p:graphicFrame>
        <p:nvGraphicFramePr>
          <p:cNvPr id="14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98645"/>
              </p:ext>
            </p:extLst>
          </p:nvPr>
        </p:nvGraphicFramePr>
        <p:xfrm>
          <a:off x="4648200" y="1430342"/>
          <a:ext cx="4267199" cy="3964277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29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2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69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6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88 747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104 484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+17,7%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(72 103)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(85 637)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+18,8%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(43 036)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(55 509)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+29,0%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(29 067)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(30 128)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+3,7%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60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(Убыток)/Восстановление убытка от обесценения фин. активов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(604)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386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6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от операционной деятельности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16 040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19 233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+19,9%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7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26 222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29 610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+12,9%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86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12 058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14 406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+19,5%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727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Совокупный доход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12 003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14 563 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+21,3%</a:t>
                      </a:r>
                    </a:p>
                  </a:txBody>
                  <a:tcPr marL="6350" marR="6350" marT="635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9314894"/>
                  </a:ext>
                </a:extLst>
              </a:tr>
            </a:tbl>
          </a:graphicData>
        </a:graphic>
      </p:graphicFrame>
      <p:graphicFrame>
        <p:nvGraphicFramePr>
          <p:cNvPr id="1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334055"/>
              </p:ext>
            </p:extLst>
          </p:nvPr>
        </p:nvGraphicFramePr>
        <p:xfrm>
          <a:off x="-1" y="1430338"/>
          <a:ext cx="4572002" cy="3964281"/>
        </p:xfrm>
        <a:graphic>
          <a:graphicData uri="http://schemas.openxmlformats.org/drawingml/2006/table">
            <a:tbl>
              <a:tblPr/>
              <a:tblGrid>
                <a:gridCol w="22523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37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92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66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8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33 530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37 356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+11,4%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31 253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35 000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+12,0%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4 013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3 539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-11,8%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325,5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335,1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+2,9%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166,1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166,2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+0,1%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98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26,8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34,6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+7,8 </a:t>
                      </a:r>
                      <a:r>
                        <a:rPr kumimoji="0" 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п.п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. 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2021 г.</a:t>
            </a: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xmlns="" id="{0DDBF327-A859-48C7-861C-66FC934C7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4FF2B092-D8D0-4153-A7B9-23FD725E2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8670" y="1593974"/>
            <a:ext cx="5145470" cy="163996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3D8DFE9-CD76-43F7-AD96-D08383164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410" y="4324816"/>
            <a:ext cx="5188146" cy="170702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A262C3B5-D888-4682-A934-AA129C8C96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6780" y="4247194"/>
            <a:ext cx="6206266" cy="1627773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2021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1843"/>
              </p:ext>
            </p:extLst>
          </p:nvPr>
        </p:nvGraphicFramePr>
        <p:xfrm>
          <a:off x="4876800" y="1541463"/>
          <a:ext cx="4114800" cy="1798030"/>
        </p:xfrm>
        <a:graphic>
          <a:graphicData uri="http://schemas.openxmlformats.org/drawingml/2006/table">
            <a:tbl>
              <a:tblPr/>
              <a:tblGrid>
                <a:gridCol w="3108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руб./МВтч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                    1 417,05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929,05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1 119 359,99  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140 450,91  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9М 2021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9М 2021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xmlns="" id="{168712EE-4AFB-48DB-864F-46C72015F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B60C9EF-F1A3-4BD0-8EC5-BC092A14A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4666" y="3973081"/>
            <a:ext cx="3511600" cy="2200847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95F83EA-CA35-413F-A832-33BEF1729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26" y="4183270"/>
            <a:ext cx="3438442" cy="1652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2021 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7488"/>
              </p:ext>
            </p:extLst>
          </p:nvPr>
        </p:nvGraphicFramePr>
        <p:xfrm>
          <a:off x="4876800" y="1508125"/>
          <a:ext cx="4114801" cy="1393901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39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39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37 585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48 489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+29,0%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Электроэнергия и мощность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5 451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7 020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+28,8%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43 036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55 509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+29,0%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17468" y="3697983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99812" y="1077845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55406" y="3691029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23728" y="1514831"/>
            <a:ext cx="3740149" cy="2160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1200" dirty="0">
                <a:solidFill>
                  <a:schemeClr val="tx1"/>
                </a:solidFill>
              </a:rPr>
              <a:t>Рост расходов на топливо связан с перераспределением загрузки генерирующего оборудования между станциями, увеличением выработки электроэнергии и цен на топливо.</a:t>
            </a:r>
            <a:endParaRPr lang="ru-RU" altLang="ru-RU" sz="1200" dirty="0">
              <a:solidFill>
                <a:schemeClr val="tx1"/>
              </a:solidFill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</a:rPr>
              <a:t>Рост расходов на покупную электрическую энергию и мощность обусловлен увеличением объемов и цен покупки электрической энергии на оптовом рынке на собственные нужды электростанции, а также в обеспечение поставки по РД в связи с перераспределением загрузки генерирующего оборудования между станциями.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3"/>
          <p:cNvCxnSpPr>
            <a:cxnSpLocks/>
          </p:cNvCxnSpPr>
          <p:nvPr/>
        </p:nvCxnSpPr>
        <p:spPr>
          <a:xfrm flipV="1">
            <a:off x="2226468" y="4312081"/>
            <a:ext cx="874713" cy="13335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/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66CC"/>
                </a:solidFill>
              </a:rPr>
              <a:t>+29,0%</a:t>
            </a:r>
          </a:p>
        </p:txBody>
      </p:sp>
      <p:sp>
        <p:nvSpPr>
          <p:cNvPr id="15" name="Номер слайда 3">
            <a:extLst>
              <a:ext uri="{FF2B5EF4-FFF2-40B4-BE49-F238E27FC236}">
                <a16:creationId xmlns:a16="http://schemas.microsoft.com/office/drawing/2014/main" xmlns="" id="{4C5301CD-19C5-4CF6-847B-017550249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xmlns="" id="{8E761842-7007-4044-898F-4C9F4F4FD2D9}"/>
              </a:ext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373856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1D71915-125B-412E-9EF7-A801DF295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74" y="4565812"/>
            <a:ext cx="3981033" cy="179847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2021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4247505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291313" y="1226979"/>
            <a:ext cx="438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изменения постоянных расходов</a:t>
            </a:r>
          </a:p>
        </p:txBody>
      </p:sp>
      <p:graphicFrame>
        <p:nvGraphicFramePr>
          <p:cNvPr id="1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3447"/>
              </p:ext>
            </p:extLst>
          </p:nvPr>
        </p:nvGraphicFramePr>
        <p:xfrm>
          <a:off x="4677196" y="1577974"/>
          <a:ext cx="4384255" cy="4436370"/>
        </p:xfrm>
        <a:graphic>
          <a:graphicData uri="http://schemas.openxmlformats.org/drawingml/2006/table">
            <a:tbl>
              <a:tblPr/>
              <a:tblGrid>
                <a:gridCol w="2329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5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5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86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6929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7 004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6 387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-8,8%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044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Ремонт, техническое и сервисное обслуживание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2 643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2 646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+0,1%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44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Администрирование рынка электроэнергии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1 767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1 680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-4,9%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377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1 964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1 929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3 885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1 325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-65,9%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7751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Убыток/(прибыль) от выбытия основных средств, прочих внеоборотных активов и активов, предназначенных для продажи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(4 364)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317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778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Амортизация и износ 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10 185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10 377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+1,9%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33452447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1143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5 983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5 467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-8,6%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7248961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29 067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30 128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+3,7%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cxnSp>
        <p:nvCxnSpPr>
          <p:cNvPr id="12" name="Straight Arrow Connector 13"/>
          <p:cNvCxnSpPr>
            <a:cxnSpLocks/>
          </p:cNvCxnSpPr>
          <p:nvPr/>
        </p:nvCxnSpPr>
        <p:spPr>
          <a:xfrm flipV="1">
            <a:off x="2107406" y="4930687"/>
            <a:ext cx="1099158" cy="99314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/>
          <p:cNvSpPr/>
          <p:nvPr/>
        </p:nvSpPr>
        <p:spPr>
          <a:xfrm>
            <a:off x="2438400" y="47481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+3,7%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04788" y="1700700"/>
            <a:ext cx="4349686" cy="1237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lvl="0" indent="0" algn="just">
              <a:spcBef>
                <a:spcPct val="0"/>
              </a:spcBef>
              <a:buFontTx/>
              <a:buChar char="-"/>
            </a:pPr>
            <a:r>
              <a:rPr lang="ru-RU" altLang="ru-RU" sz="1200" dirty="0">
                <a:solidFill>
                  <a:srgbClr val="000000"/>
                </a:solidFill>
                <a:cs typeface="+mn-cs"/>
              </a:rPr>
              <a:t> Рост постоянных расходов обусловлен полученной в 1 полугодии 2020 года прибылью от реализации объектов основных средств и прочего имущества, в том числе имущества Красноярской ГРЭС-2.</a:t>
            </a:r>
          </a:p>
          <a:p>
            <a:pPr marL="0" indent="0" algn="just">
              <a:buNone/>
            </a:pPr>
            <a:r>
              <a:rPr lang="ru-RU" altLang="ru-RU" sz="1200" dirty="0">
                <a:solidFill>
                  <a:schemeClr val="tx1"/>
                </a:solidFill>
              </a:rPr>
              <a:t>- Расходы на аренду уменьшились за счет прекращения аренды Адлерской ТЭС в связи с приобретением ее в собственность в декабре 2020 года.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xmlns="" id="{336C0521-373F-45B1-B0F3-56CF48B7C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8187288F-9D3E-4D32-B440-5FE848EE1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987" y="3279186"/>
            <a:ext cx="2554445" cy="220694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AB823C7-896D-447F-8725-6499E68A1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6336" y="2991762"/>
            <a:ext cx="6364776" cy="2822693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2021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151256" y="2512647"/>
            <a:ext cx="40956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9М 2021 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276738" y="2511970"/>
            <a:ext cx="1942999" cy="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0079C2"/>
                </a:solidFill>
              </a:rPr>
              <a:t>EBITDA</a:t>
            </a:r>
            <a:r>
              <a:rPr lang="ru-RU" altLang="ru-RU" sz="1600" b="1" dirty="0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/>
          <p:cNvCxnSpPr>
            <a:cxnSpLocks/>
          </p:cNvCxnSpPr>
          <p:nvPr/>
        </p:nvCxnSpPr>
        <p:spPr>
          <a:xfrm flipV="1">
            <a:off x="894522" y="3332922"/>
            <a:ext cx="708991" cy="9607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/>
          <p:cNvSpPr/>
          <p:nvPr/>
        </p:nvSpPr>
        <p:spPr>
          <a:xfrm>
            <a:off x="1041834" y="3145804"/>
            <a:ext cx="439738" cy="462728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+12,9</a:t>
            </a:r>
            <a:r>
              <a:rPr lang="en-US" sz="1050" spc="-1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xmlns="" id="{607C1020-385D-42BD-A534-7AB822D5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F824ADCD-A28A-4F91-AE68-13A1B0A95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042" y="2214420"/>
            <a:ext cx="2865368" cy="327383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3F5625D4-7D83-4A4B-9537-A40829B97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517" y="2156503"/>
            <a:ext cx="2944623" cy="338967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9М 2021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Чистый долг, </a:t>
            </a:r>
            <a:r>
              <a:rPr lang="en-US" altLang="ru-RU" sz="1600" b="1" dirty="0">
                <a:solidFill>
                  <a:srgbClr val="0079C2"/>
                </a:solidFill>
              </a:rPr>
              <a:t/>
            </a:r>
            <a:br>
              <a:rPr lang="en-US" altLang="ru-RU" sz="1600" b="1" dirty="0">
                <a:solidFill>
                  <a:srgbClr val="0079C2"/>
                </a:solidFill>
              </a:rPr>
            </a:br>
            <a:r>
              <a:rPr lang="ru-RU" altLang="ru-RU" sz="1600" b="1" dirty="0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 dirty="0">
                <a:solidFill>
                  <a:srgbClr val="0079C2"/>
                </a:solidFill>
              </a:rPr>
              <a:t>1</a:t>
            </a:r>
            <a:endParaRPr lang="ru-RU" altLang="ru-RU" sz="1600" b="1" baseline="30000" dirty="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30 сентября 2021 г., млн руб.</a:t>
            </a:r>
          </a:p>
        </p:txBody>
      </p:sp>
      <p:cxnSp>
        <p:nvCxnSpPr>
          <p:cNvPr id="10" name="Straight Arrow Connector 7"/>
          <p:cNvCxnSpPr>
            <a:cxnSpLocks/>
          </p:cNvCxnSpPr>
          <p:nvPr/>
        </p:nvCxnSpPr>
        <p:spPr>
          <a:xfrm>
            <a:off x="1217612" y="2635665"/>
            <a:ext cx="877048" cy="11524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/>
          <p:cNvSpPr/>
          <p:nvPr/>
        </p:nvSpPr>
        <p:spPr>
          <a:xfrm>
            <a:off x="1472182" y="2517331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-15</a:t>
            </a:r>
            <a:r>
              <a:rPr lang="en-US" sz="1050" spc="-10" dirty="0">
                <a:solidFill>
                  <a:srgbClr val="0079C2"/>
                </a:solidFill>
              </a:rPr>
              <a:t>,</a:t>
            </a:r>
            <a:r>
              <a:rPr lang="ru-RU" sz="1050" spc="-10" dirty="0">
                <a:solidFill>
                  <a:srgbClr val="0079C2"/>
                </a:solidFill>
              </a:rPr>
              <a:t>5%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/>
          <p:cNvCxnSpPr>
            <a:cxnSpLocks/>
            <a:endCxn id="15" idx="2"/>
          </p:cNvCxnSpPr>
          <p:nvPr/>
        </p:nvCxnSpPr>
        <p:spPr>
          <a:xfrm>
            <a:off x="6989843" y="2854288"/>
            <a:ext cx="1028619" cy="791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/>
          <p:cNvSpPr/>
          <p:nvPr/>
        </p:nvSpPr>
        <p:spPr>
          <a:xfrm>
            <a:off x="6715206" y="263566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1,32</a:t>
            </a:r>
          </a:p>
        </p:txBody>
      </p:sp>
      <p:sp>
        <p:nvSpPr>
          <p:cNvPr id="15" name="Oval 7"/>
          <p:cNvSpPr/>
          <p:nvPr/>
        </p:nvSpPr>
        <p:spPr>
          <a:xfrm>
            <a:off x="8018462" y="2750889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1,01</a:t>
            </a: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14560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r>
              <a:rPr lang="ru-RU" altLang="ru-RU" sz="1200" dirty="0">
                <a:solidFill>
                  <a:srgbClr val="0079C2"/>
                </a:solidFill>
              </a:rPr>
              <a:t>, </a:t>
            </a:r>
            <a:r>
              <a:rPr lang="ru-RU" altLang="ru-RU" sz="1200" dirty="0" err="1">
                <a:solidFill>
                  <a:srgbClr val="0079C2"/>
                </a:solidFill>
              </a:rPr>
              <a:t>скорр</a:t>
            </a:r>
            <a:r>
              <a:rPr lang="ru-RU" altLang="ru-RU" sz="1200" dirty="0">
                <a:solidFill>
                  <a:srgbClr val="0079C2"/>
                </a:solidFill>
              </a:rPr>
              <a:t>. 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xmlns="" id="{2DE05B58-D6EC-4165-ADF7-80D292E10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C8C43518-D941-454E-A86E-848FF7C415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574" y="2404502"/>
            <a:ext cx="3353091" cy="31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9М 2021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23399</TotalTime>
  <Words>1071</Words>
  <Application>Microsoft Office PowerPoint</Application>
  <PresentationFormat>Экран (4:3)</PresentationFormat>
  <Paragraphs>203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Arial Narrow</vt:lpstr>
      <vt:lpstr>Calibri</vt:lpstr>
      <vt:lpstr>Symbol</vt:lpstr>
      <vt:lpstr>Times New Roman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Гризель Наталья Олеговна</cp:lastModifiedBy>
  <cp:revision>432</cp:revision>
  <cp:lastPrinted>2020-08-05T07:27:55Z</cp:lastPrinted>
  <dcterms:created xsi:type="dcterms:W3CDTF">2009-07-15T11:37:47Z</dcterms:created>
  <dcterms:modified xsi:type="dcterms:W3CDTF">2021-11-11T09:21:19Z</dcterms:modified>
</cp:coreProperties>
</file>