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5" r:id="rId1"/>
    <p:sldMasterId id="2147483769" r:id="rId2"/>
    <p:sldMasterId id="2147483658" r:id="rId3"/>
    <p:sldMasterId id="2147483759" r:id="rId4"/>
    <p:sldMasterId id="2147483762" r:id="rId5"/>
    <p:sldMasterId id="2147483661" r:id="rId6"/>
    <p:sldMasterId id="2147483662" r:id="rId7"/>
    <p:sldMasterId id="2147483743" r:id="rId8"/>
  </p:sldMasterIdLst>
  <p:notesMasterIdLst>
    <p:notesMasterId r:id="rId18"/>
  </p:notesMasterIdLst>
  <p:handoutMasterIdLst>
    <p:handoutMasterId r:id="rId19"/>
  </p:handoutMasterIdLst>
  <p:sldIdLst>
    <p:sldId id="256" r:id="rId9"/>
    <p:sldId id="257" r:id="rId10"/>
    <p:sldId id="272" r:id="rId11"/>
    <p:sldId id="273" r:id="rId12"/>
    <p:sldId id="274" r:id="rId13"/>
    <p:sldId id="275" r:id="rId14"/>
    <p:sldId id="276" r:id="rId15"/>
    <p:sldId id="277" r:id="rId16"/>
    <p:sldId id="271" r:id="rId17"/>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893">
          <p15:clr>
            <a:srgbClr val="A4A3A4"/>
          </p15:clr>
        </p15:guide>
        <p15:guide id="2" orient="horz" pos="3884">
          <p15:clr>
            <a:srgbClr val="A4A3A4"/>
          </p15:clr>
        </p15:guide>
        <p15:guide id="3" orient="horz" pos="825">
          <p15:clr>
            <a:srgbClr val="A4A3A4"/>
          </p15:clr>
        </p15:guide>
        <p15:guide id="4" orient="horz" pos="591">
          <p15:clr>
            <a:srgbClr val="A4A3A4"/>
          </p15:clr>
        </p15:guide>
        <p15:guide id="5" orient="horz" pos="1752">
          <p15:clr>
            <a:srgbClr val="A4A3A4"/>
          </p15:clr>
        </p15:guide>
        <p15:guide id="6" orient="horz" pos="2818">
          <p15:clr>
            <a:srgbClr val="A4A3A4"/>
          </p15:clr>
        </p15:guide>
        <p15:guide id="7" orient="horz" pos="2959">
          <p15:clr>
            <a:srgbClr val="A4A3A4"/>
          </p15:clr>
        </p15:guide>
        <p15:guide id="8" orient="horz" pos="1612">
          <p15:clr>
            <a:srgbClr val="A4A3A4"/>
          </p15:clr>
        </p15:guide>
        <p15:guide id="9" pos="141">
          <p15:clr>
            <a:srgbClr val="A4A3A4"/>
          </p15:clr>
        </p15:guide>
        <p15:guide id="10" pos="3747">
          <p15:clr>
            <a:srgbClr val="A4A3A4"/>
          </p15:clr>
        </p15:guide>
        <p15:guide id="11" pos="5620">
          <p15:clr>
            <a:srgbClr val="A4A3A4"/>
          </p15:clr>
        </p15:guide>
        <p15:guide id="12" pos="1873">
          <p15:clr>
            <a:srgbClr val="A4A3A4"/>
          </p15:clr>
        </p15:guide>
        <p15:guide id="13" pos="2014">
          <p15:clr>
            <a:srgbClr val="A4A3A4"/>
          </p15:clr>
        </p15:guide>
        <p15:guide id="14" pos="3885">
          <p15:clr>
            <a:srgbClr val="A4A3A4"/>
          </p15:clr>
        </p15:guide>
        <p15:guide id="15" pos="1180">
          <p15:clr>
            <a:srgbClr val="A4A3A4"/>
          </p15:clr>
        </p15:guide>
        <p15:guide id="16" pos="89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9C2"/>
    <a:srgbClr val="003366"/>
    <a:srgbClr val="0066CC"/>
    <a:srgbClr val="0033CC"/>
    <a:srgbClr val="0000FF"/>
    <a:srgbClr val="3366FF"/>
    <a:srgbClr val="0099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4" autoAdjust="0"/>
    <p:restoredTop sz="94660"/>
  </p:normalViewPr>
  <p:slideViewPr>
    <p:cSldViewPr snapToGrid="0" showGuides="1">
      <p:cViewPr varScale="1">
        <p:scale>
          <a:sx n="116" d="100"/>
          <a:sy n="116" d="100"/>
        </p:scale>
        <p:origin x="1884" y="84"/>
      </p:cViewPr>
      <p:guideLst>
        <p:guide orient="horz" pos="1893"/>
        <p:guide orient="horz" pos="3884"/>
        <p:guide orient="horz" pos="825"/>
        <p:guide orient="horz" pos="591"/>
        <p:guide orient="horz" pos="1752"/>
        <p:guide orient="horz" pos="2818"/>
        <p:guide orient="horz" pos="2959"/>
        <p:guide orient="horz" pos="1612"/>
        <p:guide pos="141"/>
        <p:guide pos="3747"/>
        <p:guide pos="5620"/>
        <p:guide pos="1873"/>
        <p:guide pos="2014"/>
        <p:guide pos="3885"/>
        <p:guide pos="1180"/>
        <p:guide pos="89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3" d="100"/>
          <a:sy n="73" d="100"/>
        </p:scale>
        <p:origin x="-3318" y="-10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algn="r" defTabSz="936625">
              <a:defRPr sz="1200">
                <a:solidFill>
                  <a:schemeClr val="tx1"/>
                </a:solidFill>
                <a:latin typeface="Arial" charset="0"/>
              </a:defRPr>
            </a:lvl1pPr>
          </a:lstStyle>
          <a:p>
            <a:endParaRPr lang="ru-RU"/>
          </a:p>
        </p:txBody>
      </p:sp>
      <p:sp>
        <p:nvSpPr>
          <p:cNvPr id="14029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algn="r" defTabSz="936625">
              <a:defRPr sz="1200">
                <a:solidFill>
                  <a:schemeClr val="tx1"/>
                </a:solidFill>
                <a:latin typeface="Arial" charset="0"/>
              </a:defRPr>
            </a:lvl1pPr>
          </a:lstStyle>
          <a:p>
            <a:fld id="{EF9B2FAC-2503-48F8-B071-04E7FA1ED430}" type="slidenum">
              <a:rPr lang="ru-RU"/>
              <a:pPr/>
              <a:t>‹#›</a:t>
            </a:fld>
            <a:endParaRPr lang="ru-RU"/>
          </a:p>
        </p:txBody>
      </p:sp>
    </p:spTree>
    <p:extLst>
      <p:ext uri="{BB962C8B-B14F-4D97-AF65-F5344CB8AC3E}">
        <p14:creationId xmlns:p14="http://schemas.microsoft.com/office/powerpoint/2010/main" val="177219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algn="r" defTabSz="990600">
              <a:defRPr sz="1300">
                <a:solidFill>
                  <a:schemeClr val="tx1"/>
                </a:solidFill>
                <a:latin typeface="Arial" charset="0"/>
              </a:defRPr>
            </a:lvl1pPr>
          </a:lstStyle>
          <a:p>
            <a:endParaRPr lang="ru-RU"/>
          </a:p>
        </p:txBody>
      </p:sp>
      <p:sp>
        <p:nvSpPr>
          <p:cNvPr id="30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algn="r" defTabSz="990600">
              <a:defRPr sz="1300">
                <a:solidFill>
                  <a:schemeClr val="tx1"/>
                </a:solidFill>
                <a:latin typeface="Arial" charset="0"/>
              </a:defRPr>
            </a:lvl1pPr>
          </a:lstStyle>
          <a:p>
            <a:fld id="{A7F4F542-0CF8-4D46-9C15-E25CCB08C5CA}" type="slidenum">
              <a:rPr lang="ru-RU"/>
              <a:pPr/>
              <a:t>‹#›</a:t>
            </a:fld>
            <a:endParaRPr lang="ru-RU"/>
          </a:p>
        </p:txBody>
      </p:sp>
    </p:spTree>
    <p:extLst>
      <p:ext uri="{BB962C8B-B14F-4D97-AF65-F5344CB8AC3E}">
        <p14:creationId xmlns:p14="http://schemas.microsoft.com/office/powerpoint/2010/main" val="6111887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p:spPr>
        <p:txBody>
          <a:bodyPr/>
          <a:lstStyle/>
          <a:p>
            <a:r>
              <a:rPr lang="ru-RU" dirty="0" smtClean="0"/>
              <a:t>Образец заголовка</a:t>
            </a:r>
            <a:endParaRPr lang="ru-RU" dirty="0"/>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Содержимое 2"/>
          <p:cNvSpPr>
            <a:spLocks noGrp="1"/>
          </p:cNvSpPr>
          <p:nvPr>
            <p:ph idx="1"/>
          </p:nvPr>
        </p:nvSpPr>
        <p:spPr>
          <a:xfrm>
            <a:off x="223838" y="1222373"/>
            <a:ext cx="8707437" cy="4943477"/>
          </a:xfrm>
          <a:prstGeom prst="rect">
            <a:avLst/>
          </a:prstGeom>
        </p:spPr>
        <p:txBody>
          <a:bodyPr lIns="0" tIns="0" rIns="0" bIns="0"/>
          <a:lstStyle/>
          <a:p>
            <a:pPr lvl="0"/>
            <a:r>
              <a:rPr lang="ru-RU" dirty="0" smtClean="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7"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6" name="Содержимое 2"/>
          <p:cNvSpPr>
            <a:spLocks noGrp="1"/>
          </p:cNvSpPr>
          <p:nvPr>
            <p:ph idx="12"/>
          </p:nvPr>
        </p:nvSpPr>
        <p:spPr>
          <a:xfrm>
            <a:off x="1873251" y="2917514"/>
            <a:ext cx="7048500" cy="3248335"/>
          </a:xfrm>
        </p:spPr>
        <p:txBody>
          <a:bodyPr/>
          <a:lstStyle>
            <a:lvl1pPr>
              <a:defRPr>
                <a:solidFill>
                  <a:schemeClr val="bg1"/>
                </a:solidFill>
              </a:defRPr>
            </a:lvl1pPr>
          </a:lstStyle>
          <a:p>
            <a:pPr lvl="0"/>
            <a:r>
              <a:rPr lang="ru-RU" dirty="0" smtClean="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1342390"/>
          </a:xfrm>
        </p:spPr>
        <p:txBody>
          <a:bodyPr/>
          <a:lstStyle/>
          <a:p>
            <a:pPr lvl="0"/>
            <a:r>
              <a:rPr lang="ru-RU" dirty="0" smtClean="0"/>
              <a:t>Образец текста</a:t>
            </a:r>
          </a:p>
        </p:txBody>
      </p:sp>
      <p:sp>
        <p:nvSpPr>
          <p:cNvPr id="6" name="Содержимое 2"/>
          <p:cNvSpPr>
            <a:spLocks noGrp="1"/>
          </p:cNvSpPr>
          <p:nvPr>
            <p:ph idx="12"/>
          </p:nvPr>
        </p:nvSpPr>
        <p:spPr>
          <a:xfrm>
            <a:off x="223838" y="2916044"/>
            <a:ext cx="8697912" cy="3249806"/>
          </a:xfrm>
        </p:spPr>
        <p:txBody>
          <a:bodyPr/>
          <a:lstStyle>
            <a:lvl1pPr>
              <a:defRPr>
                <a:solidFill>
                  <a:schemeClr val="bg1"/>
                </a:solidFill>
              </a:defRPr>
            </a:lvl1p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941924"/>
          </a:xfrm>
        </p:spPr>
        <p:txBody>
          <a:bodyPr/>
          <a:lstStyle>
            <a:lvl1pPr>
              <a:defRPr b="0"/>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8697912" cy="941924"/>
          </a:xfrm>
        </p:spPr>
        <p:txBody>
          <a:bodyPr/>
          <a:lstStyle/>
          <a:p>
            <a:pPr lvl="0"/>
            <a:r>
              <a:rPr lang="ru-RU" dirty="0" smtClean="0"/>
              <a:t>Образец текста</a:t>
            </a:r>
          </a:p>
        </p:txBody>
      </p:sp>
      <p:sp>
        <p:nvSpPr>
          <p:cNvPr id="6" name="Содержимое 2"/>
          <p:cNvSpPr>
            <a:spLocks noGrp="1"/>
          </p:cNvSpPr>
          <p:nvPr>
            <p:ph idx="12"/>
          </p:nvPr>
        </p:nvSpPr>
        <p:spPr>
          <a:xfrm>
            <a:off x="223838" y="2300400"/>
            <a:ext cx="8697912" cy="3865450"/>
          </a:xfrm>
        </p:spPr>
        <p:txBody>
          <a:bodyPr/>
          <a:lstStyle>
            <a:lvl1pPr>
              <a:defRPr>
                <a:solidFill>
                  <a:schemeClr val="bg1"/>
                </a:solidFill>
              </a:defRPr>
            </a:lvl1pPr>
          </a:lstStyle>
          <a:p>
            <a:pPr lvl="0"/>
            <a:r>
              <a:rPr lang="ru-RU" dirty="0" smtClean="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1189037" cy="4999037"/>
          </a:xfrm>
        </p:spPr>
        <p:txBody>
          <a:bodyPr/>
          <a:lstStyle>
            <a:lvl1pPr>
              <a:defRPr b="0"/>
            </a:lvl1pPr>
          </a:lstStyle>
          <a:p>
            <a:pPr lvl="0"/>
            <a:r>
              <a:rPr lang="ru-RU" dirty="0" smtClean="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0"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16660"/>
            <a:ext cx="1189037" cy="4999037"/>
          </a:xfrm>
        </p:spPr>
        <p:txBody>
          <a:bodyPr/>
          <a:lstStyle/>
          <a:p>
            <a:pPr lvl="0"/>
            <a:r>
              <a:rPr lang="ru-RU" dirty="0" smtClean="0"/>
              <a:t>Образец текста</a:t>
            </a:r>
          </a:p>
        </p:txBody>
      </p:sp>
      <p:sp>
        <p:nvSpPr>
          <p:cNvPr id="6" name="Содержимое 2"/>
          <p:cNvSpPr>
            <a:spLocks noGrp="1"/>
          </p:cNvSpPr>
          <p:nvPr>
            <p:ph idx="12" hasCustomPrompt="1"/>
          </p:nvPr>
        </p:nvSpPr>
        <p:spPr>
          <a:xfrm>
            <a:off x="1873251" y="1216660"/>
            <a:ext cx="7048500" cy="4999037"/>
          </a:xfrm>
        </p:spPr>
        <p:txBody>
          <a:bodyPr/>
          <a:lstStyle>
            <a:lvl1pPr>
              <a:defRPr>
                <a:solidFill>
                  <a:schemeClr val="bg1"/>
                </a:solidFill>
              </a:defRPr>
            </a:lvl1pPr>
          </a:lstStyle>
          <a:p>
            <a:pPr lvl="0"/>
            <a:r>
              <a:rPr lang="ru-RU" dirty="0" smtClean="0"/>
              <a:t>Образец </a:t>
            </a:r>
            <a:br>
              <a:rPr lang="ru-RU" dirty="0" smtClean="0"/>
            </a:br>
            <a:r>
              <a:rPr lang="ru-RU" dirty="0" smtClean="0"/>
              <a:t>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p:txBody>
          <a:bodyPr/>
          <a:lstStyle>
            <a:lvl1pPr>
              <a:defRPr/>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smtClean="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p:txBody>
          <a:bodyPr/>
          <a:lstStyle/>
          <a:p>
            <a:pPr lvl="0"/>
            <a:r>
              <a:rPr lang="ru-RU" dirty="0" smtClean="0"/>
              <a:t>Образец текста</a:t>
            </a:r>
          </a:p>
        </p:txBody>
      </p:sp>
      <p:sp>
        <p:nvSpPr>
          <p:cNvPr id="6" name="Содержимое 2"/>
          <p:cNvSpPr>
            <a:spLocks noGrp="1"/>
          </p:cNvSpPr>
          <p:nvPr>
            <p:ph idx="12"/>
          </p:nvPr>
        </p:nvSpPr>
        <p:spPr>
          <a:xfrm>
            <a:off x="3417887" y="1216660"/>
            <a:ext cx="5503863" cy="4892040"/>
          </a:xfrm>
        </p:spPr>
        <p:txBody>
          <a:bodyPr/>
          <a:lstStyle>
            <a:lvl1pPr>
              <a:defRPr>
                <a:solidFill>
                  <a:schemeClr val="bg1"/>
                </a:solidFill>
              </a:defRPr>
            </a:lvl1pPr>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smtClean="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МЕРОПРИЯТИЯ</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smtClean="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МЕРОПРИЯТИЯ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smtClean="0"/>
              <a:t>Образец текста</a:t>
            </a:r>
          </a:p>
        </p:txBody>
      </p:sp>
      <p:sp>
        <p:nvSpPr>
          <p:cNvPr id="7" name="Содержимое 2"/>
          <p:cNvSpPr>
            <a:spLocks noGrp="1"/>
          </p:cNvSpPr>
          <p:nvPr>
            <p:ph idx="12"/>
          </p:nvPr>
        </p:nvSpPr>
        <p:spPr>
          <a:xfrm>
            <a:off x="3199307" y="1222373"/>
            <a:ext cx="2744515" cy="4943477"/>
          </a:xfrm>
          <a:prstGeom prst="rect">
            <a:avLst/>
          </a:prstGeom>
        </p:spPr>
        <p:txBody>
          <a:bodyPr lIns="0" tIns="0" rIns="0" bIns="0"/>
          <a:lstStyle/>
          <a:p>
            <a:pPr lvl="0"/>
            <a:r>
              <a:rPr lang="ru-RU" dirty="0" smtClean="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p>
            <a:pPr lvl="0"/>
            <a:r>
              <a:rPr lang="ru-RU" dirty="0" smtClean="0"/>
              <a:t>Образец текста</a:t>
            </a:r>
          </a:p>
        </p:txBody>
      </p:sp>
      <p:sp>
        <p:nvSpPr>
          <p:cNvPr id="8" name="Содержимое 2"/>
          <p:cNvSpPr>
            <a:spLocks noGrp="1"/>
          </p:cNvSpPr>
          <p:nvPr>
            <p:ph idx="12"/>
          </p:nvPr>
        </p:nvSpPr>
        <p:spPr>
          <a:xfrm>
            <a:off x="223838" y="2922068"/>
            <a:ext cx="8697912" cy="3243782"/>
          </a:xfrm>
          <a:prstGeom prst="rect">
            <a:avLst/>
          </a:prstGeom>
        </p:spPr>
        <p:txBody>
          <a:bodyPr lIns="0" tIns="0" rIns="0" bIns="0"/>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Образец заголовка</a:t>
            </a:r>
            <a:endParaRPr lang="ru-RU" dirty="0"/>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8697912"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6"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7" name="Содержимое 2"/>
          <p:cNvSpPr>
            <a:spLocks noGrp="1"/>
          </p:cNvSpPr>
          <p:nvPr>
            <p:ph idx="12"/>
          </p:nvPr>
        </p:nvSpPr>
        <p:spPr>
          <a:xfrm>
            <a:off x="3197225" y="1222373"/>
            <a:ext cx="2746597"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smtClean="0"/>
              <a:t>Образец заголовка</a:t>
            </a:r>
            <a:endParaRPr lang="ru-RU" dirty="0"/>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8" name="Содержимое 2"/>
          <p:cNvSpPr>
            <a:spLocks noGrp="1"/>
          </p:cNvSpPr>
          <p:nvPr>
            <p:ph idx="12"/>
          </p:nvPr>
        </p:nvSpPr>
        <p:spPr>
          <a:xfrm>
            <a:off x="223838" y="2912543"/>
            <a:ext cx="8697912" cy="3253307"/>
          </a:xfrm>
          <a:prstGeom prst="rect">
            <a:avLst/>
          </a:prstGeom>
        </p:spPr>
        <p:txBody>
          <a:bodyPr lIns="0" tIns="0" rIns="0" bIns="0"/>
          <a:lstStyle>
            <a:lvl1pPr>
              <a:defRPr>
                <a:solidFill>
                  <a:schemeClr val="bg1"/>
                </a:solidFill>
              </a:defRPr>
            </a:lvl1pPr>
          </a:lstStyle>
          <a:p>
            <a:pPr lvl="0"/>
            <a:r>
              <a:rPr lang="ru-RU" dirty="0" smtClean="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smtClean="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9936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99370" name="Rectangle 10"/>
          <p:cNvSpPr>
            <a:spLocks noGrp="1" noChangeArrowheads="1"/>
          </p:cNvSpPr>
          <p:nvPr userDrawn="1">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99375"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8"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2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1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7" name="Рисунок 16"/>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7" r:id="rId1"/>
    <p:sldLayoutId id="2147483755" r:id="rId2"/>
    <p:sldLayoutId id="2147483756" r:id="rId3"/>
    <p:sldLayoutId id="2147483757" r:id="rId4"/>
    <p:sldLayoutId id="2147483667"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7"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0"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7"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2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9"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6"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651001" y="2781300"/>
            <a:ext cx="7493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2" name="Rectangle 4"/>
          <p:cNvSpPr>
            <a:spLocks noChangeArrowheads="1"/>
          </p:cNvSpPr>
          <p:nvPr userDrawn="1"/>
        </p:nvSpPr>
        <p:spPr bwMode="auto">
          <a:xfrm>
            <a:off x="-1" y="6405563"/>
            <a:ext cx="1651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3"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9"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0"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40" name="Line 6"/>
          <p:cNvSpPr>
            <a:spLocks noChangeShapeType="1"/>
          </p:cNvSpPr>
          <p:nvPr userDrawn="1"/>
        </p:nvSpPr>
        <p:spPr bwMode="auto">
          <a:xfrm>
            <a:off x="1644654" y="0"/>
            <a:ext cx="0" cy="6857999"/>
          </a:xfrm>
          <a:prstGeom prst="line">
            <a:avLst/>
          </a:prstGeom>
          <a:noFill/>
          <a:ln w="15875">
            <a:solidFill>
              <a:schemeClr val="bg1"/>
            </a:solidFill>
            <a:round/>
            <a:headEnd/>
            <a:tailEnd/>
          </a:ln>
          <a:effectLst/>
        </p:spPr>
        <p:txBody>
          <a:bodyPr lIns="0" tIns="0" rIns="0" bIns="0" anchor="ctr"/>
          <a:lstStyle/>
          <a:p>
            <a:endParaRPr lang="ru-RU"/>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pic>
        <p:nvPicPr>
          <p:cNvPr id="13" name="Рисунок 12"/>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768"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 y="2781300"/>
            <a:ext cx="9144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sp>
        <p:nvSpPr>
          <p:cNvPr id="19"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0"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1"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5"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67"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24" name="Rectangle 12"/>
          <p:cNvSpPr>
            <a:spLocks noGrp="1" noChangeArrowheads="1"/>
          </p:cNvSpPr>
          <p:nvPr>
            <p:ph type="body" idx="1"/>
          </p:nvPr>
        </p:nvSpPr>
        <p:spPr bwMode="auto">
          <a:xfrm>
            <a:off x="223838" y="1216660"/>
            <a:ext cx="8697912" cy="939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 текста</a:t>
            </a:r>
          </a:p>
        </p:txBody>
      </p:sp>
      <p:sp>
        <p:nvSpPr>
          <p:cNvPr id="269332" name="Rectangle 20"/>
          <p:cNvSpPr>
            <a:spLocks noChangeArrowheads="1"/>
          </p:cNvSpPr>
          <p:nvPr userDrawn="1"/>
        </p:nvSpPr>
        <p:spPr bwMode="auto">
          <a:xfrm>
            <a:off x="1" y="2156460"/>
            <a:ext cx="9144000" cy="470154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1"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2"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4"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6"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sp>
        <p:nvSpPr>
          <p:cNvPr id="3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5" name="Rectangle 20"/>
          <p:cNvSpPr>
            <a:spLocks noChangeArrowheads="1"/>
          </p:cNvSpPr>
          <p:nvPr userDrawn="1"/>
        </p:nvSpPr>
        <p:spPr bwMode="auto">
          <a:xfrm>
            <a:off x="1651000" y="0"/>
            <a:ext cx="7492999"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2396" name="Rectangle 12"/>
          <p:cNvSpPr>
            <a:spLocks noGrp="1" noChangeArrowheads="1"/>
          </p:cNvSpPr>
          <p:nvPr>
            <p:ph type="body" idx="1"/>
          </p:nvPr>
        </p:nvSpPr>
        <p:spPr bwMode="auto">
          <a:xfrm>
            <a:off x="223838" y="1216660"/>
            <a:ext cx="1189037" cy="4999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smtClean="0"/>
              <a:t>Образец</a:t>
            </a:r>
          </a:p>
          <a:p>
            <a:pPr lvl="0"/>
            <a:r>
              <a:rPr lang="ru-RU" dirty="0" smtClean="0"/>
              <a:t>текста</a:t>
            </a:r>
          </a:p>
        </p:txBody>
      </p:sp>
      <p:sp>
        <p:nvSpPr>
          <p:cNvPr id="272399" name="Rectangle 15"/>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6"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40" name="Line 9"/>
          <p:cNvSpPr>
            <a:spLocks noChangeShapeType="1"/>
          </p:cNvSpPr>
          <p:nvPr userDrawn="1"/>
        </p:nvSpPr>
        <p:spPr bwMode="auto">
          <a:xfrm>
            <a:off x="1644654" y="0"/>
            <a:ext cx="0" cy="6858000"/>
          </a:xfrm>
          <a:prstGeom prst="line">
            <a:avLst/>
          </a:prstGeom>
          <a:noFill/>
          <a:ln w="15875">
            <a:solidFill>
              <a:schemeClr val="bg1"/>
            </a:solidFill>
            <a:round/>
            <a:headEnd/>
            <a:tailEnd/>
          </a:ln>
          <a:effectLst/>
        </p:spPr>
        <p:txBody>
          <a:bodyPr lIns="0" tIns="0" rIns="0" bIns="0" anchor="ctr"/>
          <a:lstStyle/>
          <a:p>
            <a:endParaRPr lang="ru-RU"/>
          </a:p>
        </p:txBody>
      </p:sp>
      <p:sp>
        <p:nvSpPr>
          <p:cNvPr id="4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5" name="Рисунок 14"/>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11"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5458" name="Rectangle 2"/>
          <p:cNvSpPr>
            <a:spLocks noChangeArrowheads="1"/>
          </p:cNvSpPr>
          <p:nvPr userDrawn="1"/>
        </p:nvSpPr>
        <p:spPr bwMode="auto">
          <a:xfrm>
            <a:off x="3197225" y="0"/>
            <a:ext cx="5946775"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5467" name="Rectangle 11"/>
          <p:cNvSpPr>
            <a:spLocks noGrp="1" noChangeArrowheads="1"/>
          </p:cNvSpPr>
          <p:nvPr userDrawn="1">
            <p:ph type="body" idx="1"/>
          </p:nvPr>
        </p:nvSpPr>
        <p:spPr bwMode="auto">
          <a:xfrm>
            <a:off x="223837" y="1216660"/>
            <a:ext cx="2749551" cy="4892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lgn="l" rtl="0" fontAlgn="base">
              <a:spcBef>
                <a:spcPct val="0"/>
              </a:spcBef>
              <a:spcAft>
                <a:spcPct val="0"/>
              </a:spcAft>
            </a:pPr>
            <a:r>
              <a:rPr lang="ru-RU" dirty="0" smtClean="0"/>
              <a:t>Образец текста</a:t>
            </a:r>
          </a:p>
        </p:txBody>
      </p:sp>
      <p:sp>
        <p:nvSpPr>
          <p:cNvPr id="27547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7" name="Rectangle 4"/>
          <p:cNvSpPr>
            <a:spLocks noChangeArrowheads="1"/>
          </p:cNvSpPr>
          <p:nvPr userDrawn="1"/>
        </p:nvSpPr>
        <p:spPr bwMode="auto">
          <a:xfrm>
            <a:off x="-1" y="6405563"/>
            <a:ext cx="1646239"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5"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smtClean="0"/>
              <a:t>Образец заголовка</a:t>
            </a:r>
          </a:p>
        </p:txBody>
      </p:sp>
      <p:sp>
        <p:nvSpPr>
          <p:cNvPr id="3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6"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9" name="Рисунок 18"/>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66"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lang="ru-RU" sz="2600" b="0" dirty="0" smtClean="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6763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5"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8" name="Rectangle 4"/>
          <p:cNvSpPr>
            <a:spLocks noChangeArrowheads="1"/>
          </p:cNvSpPr>
          <p:nvPr userDrawn="1"/>
        </p:nvSpPr>
        <p:spPr bwMode="auto">
          <a:xfrm>
            <a:off x="-2" y="6405563"/>
            <a:ext cx="9144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4"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6"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4" name="Рисунок 13"/>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78" r:id="rId2"/>
  </p:sldLayoutIdLst>
  <p:hf sldNum="0"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fontAlgn="base">
        <a:spcBef>
          <a:spcPct val="20000"/>
        </a:spcBef>
        <a:spcAft>
          <a:spcPct val="0"/>
        </a:spcAft>
        <a:defRPr sz="2600" b="1">
          <a:solidFill>
            <a:srgbClr val="003366"/>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xml"/><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9925" y="2873375"/>
            <a:ext cx="7204075" cy="1470025"/>
          </a:xfrm>
          <a:prstGeom prst="rect">
            <a:avLst/>
          </a:prstGeom>
        </p:spPr>
        <p:txBody>
          <a:bodyPr rtlCol="0">
            <a:normAutofit fontScale="97500"/>
          </a:bodyPr>
          <a:lst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a:lstStyle>
          <a:p>
            <a:pPr fontAlgn="auto">
              <a:spcBef>
                <a:spcPts val="0"/>
              </a:spcBef>
              <a:spcAft>
                <a:spcPts val="0"/>
              </a:spcAft>
              <a:defRPr/>
            </a:pPr>
            <a:r>
              <a:rPr lang="en-US" altLang="ru-RU" sz="3300" b="1" kern="0" dirty="0" smtClean="0"/>
              <a:t>OGK-2 Group</a:t>
            </a:r>
            <a:r>
              <a:rPr lang="ru-RU" altLang="ru-RU" sz="2500" b="1" kern="0" dirty="0" smtClean="0"/>
              <a:t/>
            </a:r>
            <a:br>
              <a:rPr lang="ru-RU" altLang="ru-RU" sz="2500" b="1" kern="0" dirty="0" smtClean="0"/>
            </a:br>
            <a:r>
              <a:rPr lang="ru-RU" altLang="ru-RU" sz="2500" b="1" kern="0" dirty="0" smtClean="0"/>
              <a:t/>
            </a:r>
            <a:br>
              <a:rPr lang="ru-RU" altLang="ru-RU" sz="2500" b="1" kern="0" dirty="0" smtClean="0"/>
            </a:br>
            <a:r>
              <a:rPr lang="ru-RU" altLang="ru-RU" b="1" kern="0" dirty="0" smtClean="0"/>
              <a:t>2</a:t>
            </a:r>
            <a:r>
              <a:rPr lang="en-US" altLang="ru-RU" b="1" kern="0" dirty="0" smtClean="0"/>
              <a:t>01</a:t>
            </a:r>
            <a:r>
              <a:rPr lang="ru-RU" altLang="ru-RU" b="1" kern="0" dirty="0" smtClean="0"/>
              <a:t>9</a:t>
            </a:r>
            <a:r>
              <a:rPr lang="en-US" altLang="ru-RU" b="1" kern="0" dirty="0" smtClean="0"/>
              <a:t>FY IFRS Results</a:t>
            </a:r>
            <a:endParaRPr lang="ru-RU" kern="0" dirty="0"/>
          </a:p>
        </p:txBody>
      </p:sp>
      <p:sp>
        <p:nvSpPr>
          <p:cNvPr id="7" name="Subtitle 2"/>
          <p:cNvSpPr txBox="1">
            <a:spLocks/>
          </p:cNvSpPr>
          <p:nvPr/>
        </p:nvSpPr>
        <p:spPr>
          <a:xfrm>
            <a:off x="2051136" y="4876800"/>
            <a:ext cx="6400800" cy="369888"/>
          </a:xfrm>
          <a:prstGeom prst="rect">
            <a:avLst/>
          </a:prstGeom>
        </p:spPr>
        <p:txBody>
          <a:bodyPr lIns="0" tIns="0" rIns="0" bIns="0" anchor="ctr" anchorCtr="0"/>
          <a:lstStyle>
            <a:lvl1pPr marL="342900" indent="-342900" algn="l" rtl="0" fontAlgn="base">
              <a:spcBef>
                <a:spcPct val="20000"/>
              </a:spcBef>
              <a:spcAft>
                <a:spcPct val="0"/>
              </a:spcAft>
              <a:defRPr sz="2600" b="1" baseline="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US" altLang="ru-RU" sz="1800" kern="0" dirty="0" smtClean="0">
                <a:cs typeface="Arial" panose="020B0604020202020204" pitchFamily="34" charset="0"/>
              </a:rPr>
              <a:t>March 6, 2020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Disclaimer</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2019FY IFRS </a:t>
            </a:r>
            <a:r>
              <a:rPr lang="en-US" altLang="ru-RU" dirty="0" smtClean="0"/>
              <a:t>Results</a:t>
            </a:r>
            <a:endParaRPr lang="ru-RU" altLang="ru-RU" dirty="0"/>
          </a:p>
        </p:txBody>
      </p:sp>
      <p:sp>
        <p:nvSpPr>
          <p:cNvPr id="7" name="Content Placeholder 2"/>
          <p:cNvSpPr>
            <a:spLocks noGrp="1"/>
          </p:cNvSpPr>
          <p:nvPr>
            <p:ph idx="1"/>
          </p:nvPr>
        </p:nvSpPr>
        <p:spPr>
          <a:xfrm>
            <a:off x="533400" y="1600200"/>
            <a:ext cx="8074025" cy="3846513"/>
          </a:xfrm>
          <a:noFill/>
          <a:extLst>
            <a:ext uri="{909E8E84-426E-40DD-AFC4-6F175D3DCCD1}">
              <a14:hiddenFill xmlns:a14="http://schemas.microsoft.com/office/drawing/2010/main">
                <a:solidFill>
                  <a:srgbClr val="0066CC"/>
                </a:solidFill>
              </a14:hiddenFill>
            </a:ext>
          </a:extLst>
        </p:spPr>
        <p:txBody>
          <a:bodyPr/>
          <a:lstStyle/>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Operational and Financial Highlights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2019FY IFRS Results</a:t>
            </a:r>
            <a:endParaRPr lang="ru-RU" altLang="ru-RU" dirty="0"/>
          </a:p>
        </p:txBody>
      </p:sp>
      <p:sp>
        <p:nvSpPr>
          <p:cNvPr id="5" name="Text Box 103"/>
          <p:cNvSpPr txBox="1">
            <a:spLocks noChangeArrowheads="1"/>
          </p:cNvSpPr>
          <p:nvPr/>
        </p:nvSpPr>
        <p:spPr bwMode="auto">
          <a:xfrm>
            <a:off x="76200" y="1485900"/>
            <a:ext cx="1862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Operational Highlights</a:t>
            </a:r>
            <a:r>
              <a:rPr lang="ru-RU" altLang="ru-RU" sz="1600" b="1" baseline="30000" dirty="0">
                <a:solidFill>
                  <a:srgbClr val="0079C2"/>
                </a:solidFill>
              </a:rPr>
              <a:t>1</a:t>
            </a:r>
            <a:endParaRPr lang="ru-RU" altLang="ru-RU" sz="1600" b="1" dirty="0">
              <a:solidFill>
                <a:srgbClr val="0079C2"/>
              </a:solidFill>
            </a:endParaRPr>
          </a:p>
        </p:txBody>
      </p:sp>
      <p:sp>
        <p:nvSpPr>
          <p:cNvPr id="7" name="Text Box 103"/>
          <p:cNvSpPr txBox="1">
            <a:spLocks noChangeArrowheads="1"/>
          </p:cNvSpPr>
          <p:nvPr/>
        </p:nvSpPr>
        <p:spPr bwMode="auto">
          <a:xfrm>
            <a:off x="4668838" y="1485900"/>
            <a:ext cx="3789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Financial Highlights, mn RUR</a:t>
            </a:r>
          </a:p>
        </p:txBody>
      </p:sp>
      <p:graphicFrame>
        <p:nvGraphicFramePr>
          <p:cNvPr id="8" name="Group 85"/>
          <p:cNvGraphicFramePr>
            <a:graphicFrameLocks noGrp="1"/>
          </p:cNvGraphicFramePr>
          <p:nvPr>
            <p:extLst>
              <p:ext uri="{D42A27DB-BD31-4B8C-83A1-F6EECF244321}">
                <p14:modId xmlns:p14="http://schemas.microsoft.com/office/powerpoint/2010/main" val="2317045755"/>
              </p:ext>
            </p:extLst>
          </p:nvPr>
        </p:nvGraphicFramePr>
        <p:xfrm>
          <a:off x="152400" y="1833563"/>
          <a:ext cx="4114800" cy="3881439"/>
        </p:xfrm>
        <a:graphic>
          <a:graphicData uri="http://schemas.openxmlformats.org/drawingml/2006/table">
            <a:tbl>
              <a:tblPr/>
              <a:tblGrid>
                <a:gridCol w="1828800"/>
                <a:gridCol w="685800"/>
                <a:gridCol w="762000"/>
                <a:gridCol w="838200"/>
              </a:tblGrid>
              <a:tr h="49470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accent1"/>
                          </a:solidFill>
                          <a:effectLst/>
                          <a:latin typeface="Arial Narrow" pitchFamily="34" charset="0"/>
                          <a:cs typeface="Arial" charset="0"/>
                        </a:rPr>
                        <a:t>  </a:t>
                      </a:r>
                      <a:r>
                        <a:rPr kumimoji="0" lang="ru-RU" sz="1400" b="0" i="0" u="none" strike="noStrike" cap="none" normalizeH="0" baseline="0" dirty="0" smtClean="0">
                          <a:ln>
                            <a:noFill/>
                          </a:ln>
                          <a:solidFill>
                            <a:schemeClr val="accent1"/>
                          </a:solidFill>
                          <a:effectLst/>
                          <a:latin typeface="Arial Narrow" pitchFamily="34" charset="0"/>
                          <a:cs typeface="Arial" charset="0"/>
                        </a:rPr>
                        <a:t> </a:t>
                      </a:r>
                      <a:endParaRPr kumimoji="0" lang="ru-RU" sz="1400" b="1" i="0" u="none" strike="noStrike" cap="none" normalizeH="0" baseline="0" dirty="0" smtClean="0">
                        <a:ln>
                          <a:noFill/>
                        </a:ln>
                        <a:solidFill>
                          <a:schemeClr val="accent1"/>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9C2"/>
                          </a:solidFill>
                          <a:effectLst/>
                          <a:latin typeface="+mn-lt"/>
                          <a:cs typeface="Arial" charset="0"/>
                        </a:rPr>
                        <a:t>2018</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smtClean="0">
                          <a:ln>
                            <a:noFill/>
                          </a:ln>
                          <a:solidFill>
                            <a:srgbClr val="0079C2"/>
                          </a:solidFill>
                          <a:effectLst/>
                          <a:latin typeface="+mn-lt"/>
                          <a:cs typeface="Arial" charset="0"/>
                        </a:rPr>
                        <a:t>2019</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9C2"/>
                          </a:solidFill>
                          <a:effectLst/>
                          <a:latin typeface="Arial Narrow" pitchFamily="34" charset="0"/>
                          <a:cs typeface="Arial" charset="0"/>
                        </a:rPr>
                        <a:t>Change</a:t>
                      </a:r>
                      <a:endParaRPr kumimoji="0" lang="ru-RU" sz="1200" b="1" i="0" u="none" strike="noStrike" cap="none" normalizeH="0" baseline="0" dirty="0" smtClean="0">
                        <a:ln>
                          <a:noFill/>
                        </a:ln>
                        <a:solidFill>
                          <a:srgbClr val="0079C2"/>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3366"/>
                          </a:solidFill>
                          <a:effectLst/>
                          <a:latin typeface="Arial Narrow" panose="020B0606020202030204" pitchFamily="34" charset="0"/>
                          <a:ea typeface="+mn-ea"/>
                          <a:cs typeface="+mn-cs"/>
                        </a:rPr>
                        <a:t>Electricity Output,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58</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919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54</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688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7</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2</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r>
              <a:tr h="657598">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Effective Electricity Output Without Regard to Financial Operations,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54</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950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51</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050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7</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3366"/>
                          </a:solidFill>
                          <a:effectLst/>
                          <a:latin typeface="Arial Narrow" panose="020B0606020202030204" pitchFamily="34" charset="0"/>
                          <a:ea typeface="+mn-ea"/>
                          <a:cs typeface="+mn-cs"/>
                        </a:rPr>
                        <a:t>Useful Heat Output, thousand </a:t>
                      </a:r>
                      <a:r>
                        <a:rPr lang="en-US" sz="1400" b="0" i="0" u="none" strike="noStrike" kern="1200" dirty="0" err="1" smtClean="0">
                          <a:solidFill>
                            <a:srgbClr val="003366"/>
                          </a:solidFill>
                          <a:effectLst/>
                          <a:latin typeface="Arial Narrow" panose="020B0606020202030204" pitchFamily="34" charset="0"/>
                          <a:ea typeface="+mn-ea"/>
                          <a:cs typeface="+mn-cs"/>
                        </a:rPr>
                        <a:t>Gcal</a:t>
                      </a:r>
                      <a:endParaRPr lang="ru-RU"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6</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702</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6</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351</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5</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2</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501400">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Fuel Rate on Electricity, g/kWh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331</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6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325</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0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2</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0</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501400">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Fuel Rate on Heat, kg/</a:t>
                      </a:r>
                      <a:r>
                        <a:rPr lang="en-US" sz="1400" b="0" i="0" u="none" strike="noStrike" kern="1200" dirty="0" err="1" smtClean="0">
                          <a:solidFill>
                            <a:srgbClr val="003366"/>
                          </a:solidFill>
                          <a:effectLst/>
                          <a:latin typeface="Arial Narrow" panose="020B0606020202030204" pitchFamily="34" charset="0"/>
                          <a:ea typeface="+mn-ea"/>
                          <a:cs typeface="+mn-cs"/>
                        </a:rPr>
                        <a:t>Gcal</a:t>
                      </a:r>
                      <a:endParaRPr lang="en-US" sz="1400" b="0" i="0" u="none" strike="noStrike" kern="1200" dirty="0" smtClean="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152</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9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165</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2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+8</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0</a:t>
                      </a:r>
                      <a:r>
                        <a:rPr kumimoji="0" lang="ru-RU" sz="1400" b="0" i="0" u="none" strike="noStrike" kern="1200" cap="none" normalizeH="0" baseline="0" dirty="0">
                          <a:ln>
                            <a:noFill/>
                          </a:ln>
                          <a:solidFill>
                            <a:srgbClr val="002060"/>
                          </a:solidFill>
                          <a:effectLst/>
                          <a:latin typeface="Arial Narrow" pitchFamily="34" charset="0"/>
                          <a:ea typeface="+mn-ea"/>
                          <a:cs typeface="Arial" charset="0"/>
                        </a:rPr>
                        <a:t>%</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723538">
                <a:tc>
                  <a:txBody>
                    <a:bodyPr/>
                    <a:lstStyle/>
                    <a:p>
                      <a:pPr marL="0" indent="0" algn="l" defTabSz="914400" rtl="0" eaLnBrk="1" fontAlgn="ctr" latinLnBrk="0" hangingPunct="1"/>
                      <a:r>
                        <a:rPr lang="en-US" sz="1400" b="0" i="0" u="none" strike="noStrike" kern="1200" dirty="0" smtClean="0">
                          <a:solidFill>
                            <a:srgbClr val="003366"/>
                          </a:solidFill>
                          <a:effectLst/>
                          <a:latin typeface="Arial Narrow" panose="020B0606020202030204" pitchFamily="34" charset="0"/>
                          <a:ea typeface="+mn-ea"/>
                          <a:cs typeface="+mn-cs"/>
                        </a:rPr>
                        <a:t>Installed Capacity Load Factor,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36</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2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33</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0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-3</a:t>
                      </a: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2 </a:t>
                      </a:r>
                      <a:r>
                        <a:rPr kumimoji="0" lang="en-US" sz="1400" b="0" i="0" u="none" strike="noStrike" kern="1200" cap="none" normalizeH="0" baseline="0" dirty="0" err="1" smtClean="0">
                          <a:ln>
                            <a:noFill/>
                          </a:ln>
                          <a:solidFill>
                            <a:srgbClr val="002060"/>
                          </a:solidFill>
                          <a:effectLst/>
                          <a:latin typeface="Arial Narrow" pitchFamily="34" charset="0"/>
                          <a:ea typeface="+mn-ea"/>
                          <a:cs typeface="Arial" charset="0"/>
                        </a:rPr>
                        <a:t>p.p</a:t>
                      </a:r>
                      <a:r>
                        <a:rPr kumimoji="0" lang="ru-RU" sz="1400" b="0" i="0" u="none" strike="noStrike" kern="1200" cap="none" normalizeH="0" baseline="0" dirty="0" smtClean="0">
                          <a:ln>
                            <a:noFill/>
                          </a:ln>
                          <a:solidFill>
                            <a:srgbClr val="002060"/>
                          </a:solidFill>
                          <a:effectLst/>
                          <a:latin typeface="Arial Narrow" pitchFamily="34" charset="0"/>
                          <a:ea typeface="+mn-ea"/>
                          <a:cs typeface="Arial" charset="0"/>
                        </a:rPr>
                        <a:t>.   </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bl>
          </a:graphicData>
        </a:graphic>
      </p:graphicFrame>
      <p:sp>
        <p:nvSpPr>
          <p:cNvPr id="9" name="Rectangle 4"/>
          <p:cNvSpPr/>
          <p:nvPr/>
        </p:nvSpPr>
        <p:spPr>
          <a:xfrm>
            <a:off x="3175" y="5791200"/>
            <a:ext cx="9144000" cy="508000"/>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2</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Variable and fixed costs classification is based upon management report methodology</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smtClean="0">
                <a:solidFill>
                  <a:schemeClr val="tx1">
                    <a:lumMod val="65000"/>
                    <a:lumOff val="35000"/>
                  </a:schemeClr>
                </a:solidFill>
                <a:latin typeface="+mn-lt"/>
                <a:cs typeface="+mn-cs"/>
              </a:rPr>
              <a:t>3</a:t>
            </a:r>
            <a:r>
              <a:rPr lang="ru-RU" sz="900" dirty="0" smtClean="0">
                <a:solidFill>
                  <a:schemeClr val="tx1">
                    <a:lumMod val="65000"/>
                    <a:lumOff val="35000"/>
                  </a:schemeClr>
                </a:solidFill>
                <a:latin typeface="+mn-lt"/>
                <a:cs typeface="+mn-cs"/>
              </a:rPr>
              <a:t> </a:t>
            </a:r>
            <a:r>
              <a:rPr lang="en-US" sz="900" dirty="0">
                <a:solidFill>
                  <a:schemeClr val="tx1">
                    <a:lumMod val="65000"/>
                    <a:lumOff val="35000"/>
                  </a:schemeClr>
                </a:solidFill>
                <a:latin typeface="+mn-lt"/>
              </a:rPr>
              <a:t>EBITDA = Operating profit + Depreciation and Amortization</a:t>
            </a:r>
          </a:p>
        </p:txBody>
      </p:sp>
      <p:graphicFrame>
        <p:nvGraphicFramePr>
          <p:cNvPr id="10" name="Group 84"/>
          <p:cNvGraphicFramePr>
            <a:graphicFrameLocks noGrp="1"/>
          </p:cNvGraphicFramePr>
          <p:nvPr>
            <p:extLst>
              <p:ext uri="{D42A27DB-BD31-4B8C-83A1-F6EECF244321}">
                <p14:modId xmlns:p14="http://schemas.microsoft.com/office/powerpoint/2010/main" val="3650459496"/>
              </p:ext>
            </p:extLst>
          </p:nvPr>
        </p:nvGraphicFramePr>
        <p:xfrm>
          <a:off x="4343400" y="1833564"/>
          <a:ext cx="4724400" cy="3881437"/>
        </p:xfrm>
        <a:graphic>
          <a:graphicData uri="http://schemas.openxmlformats.org/drawingml/2006/table">
            <a:tbl>
              <a:tblPr/>
              <a:tblGrid>
                <a:gridCol w="2549675"/>
                <a:gridCol w="749905"/>
                <a:gridCol w="784224"/>
                <a:gridCol w="640596"/>
              </a:tblGrid>
              <a:tr h="4442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accent1"/>
                          </a:solidFill>
                          <a:effectLst/>
                          <a:latin typeface="+mn-lt"/>
                          <a:cs typeface="Arial" charset="0"/>
                        </a:rPr>
                        <a:t>  </a:t>
                      </a:r>
                      <a:r>
                        <a:rPr kumimoji="0" lang="ru-RU" sz="1400" b="0" i="0" u="none" strike="noStrike" cap="none" normalizeH="0" baseline="0" dirty="0" smtClean="0">
                          <a:ln>
                            <a:noFill/>
                          </a:ln>
                          <a:solidFill>
                            <a:schemeClr val="accent1"/>
                          </a:solidFill>
                          <a:effectLst/>
                          <a:latin typeface="+mn-lt"/>
                          <a:cs typeface="Arial" charset="0"/>
                        </a:rPr>
                        <a:t> </a:t>
                      </a:r>
                      <a:endParaRPr kumimoji="0" lang="ru-RU" sz="1400" b="1" i="0" u="none" strike="noStrike" cap="none" normalizeH="0" baseline="0" dirty="0" smtClean="0">
                        <a:ln>
                          <a:noFill/>
                        </a:ln>
                        <a:solidFill>
                          <a:schemeClr val="accent1"/>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9C2"/>
                          </a:solidFill>
                          <a:effectLst/>
                          <a:latin typeface="+mn-lt"/>
                          <a:cs typeface="Arial" charset="0"/>
                        </a:rPr>
                        <a:t>9M 2018</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smtClean="0">
                          <a:ln>
                            <a:noFill/>
                          </a:ln>
                          <a:solidFill>
                            <a:srgbClr val="0079C2"/>
                          </a:solidFill>
                          <a:effectLst/>
                          <a:latin typeface="+mn-lt"/>
                          <a:cs typeface="Arial" charset="0"/>
                        </a:rPr>
                        <a:t>9M 2019</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9C2"/>
                          </a:solidFill>
                          <a:effectLst/>
                          <a:latin typeface="Arial Narrow" pitchFamily="34" charset="0"/>
                          <a:cs typeface="Arial" charset="0"/>
                        </a:rPr>
                        <a:t>Change</a:t>
                      </a:r>
                      <a:endParaRPr kumimoji="0" lang="ru-RU" sz="1200" b="1" i="0" u="none" strike="noStrike" cap="none" normalizeH="0" baseline="0" dirty="0" smtClean="0">
                        <a:ln>
                          <a:noFill/>
                        </a:ln>
                        <a:solidFill>
                          <a:srgbClr val="0079C2"/>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r>
              <a:tr h="247451">
                <a:tc>
                  <a:txBody>
                    <a:bodyPr/>
                    <a:lstStyle/>
                    <a:p>
                      <a:pPr algn="l" rtl="0" fontAlgn="ctr"/>
                      <a:r>
                        <a:rPr lang="en-US" sz="1400" b="1" i="0" u="none" strike="noStrike" dirty="0" smtClean="0">
                          <a:solidFill>
                            <a:srgbClr val="003366"/>
                          </a:solidFill>
                          <a:latin typeface="+mn-lt"/>
                        </a:rPr>
                        <a:t>Revenue</a:t>
                      </a:r>
                      <a:endParaRPr lang="ru-RU" sz="1400" b="1" i="0" u="none" strike="noStrike" dirty="0">
                        <a:solidFill>
                          <a:srgbClr val="003366"/>
                        </a:solidFill>
                        <a:latin typeface="+mn-lt"/>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143</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227</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134</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579</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6.0</a:t>
                      </a:r>
                      <a:r>
                        <a:rPr lang="ru-RU" sz="1200" b="0" i="0" u="none" strike="noStrike" dirty="0">
                          <a:solidFill>
                            <a:srgbClr val="002060"/>
                          </a:solidFill>
                          <a:effectLst/>
                          <a:latin typeface="Arial Narrow" panose="020B0606020202030204" pitchFamily="34"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444285">
                <a:tc>
                  <a:txBody>
                    <a:bodyPr/>
                    <a:lstStyle/>
                    <a:p>
                      <a:pPr marL="92075"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Operating Expenses, incl.</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(127</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388)</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(116</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285)</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8</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7</a:t>
                      </a:r>
                      <a:r>
                        <a:rPr lang="ru-RU" sz="1200" b="0" i="0" u="none" strike="noStrike" dirty="0">
                          <a:solidFill>
                            <a:srgbClr val="002060"/>
                          </a:solidFill>
                          <a:effectLst/>
                          <a:latin typeface="Arial Narrow" panose="020B0606020202030204" pitchFamily="34"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247451">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Variable Costs</a:t>
                      </a:r>
                      <a:r>
                        <a:rPr kumimoji="0" lang="en-US" sz="1400" b="0" i="0" u="none" strike="noStrike" kern="1200" cap="none" normalizeH="0" baseline="30000" dirty="0" smtClean="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(75</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488)</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(67</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879)</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10</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1</a:t>
                      </a:r>
                      <a:r>
                        <a:rPr lang="ru-RU" sz="1200" b="0" i="0" u="none" strike="noStrike" dirty="0">
                          <a:solidFill>
                            <a:srgbClr val="002060"/>
                          </a:solidFill>
                          <a:effectLst/>
                          <a:latin typeface="Arial Narrow" panose="020B0606020202030204" pitchFamily="34"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247451">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3366"/>
                          </a:solidFill>
                          <a:effectLst/>
                          <a:latin typeface="Arial Narrow" pitchFamily="34" charset="0"/>
                          <a:ea typeface="+mn-ea"/>
                          <a:cs typeface="Arial" charset="0"/>
                        </a:rPr>
                        <a:t>Fixed Costs</a:t>
                      </a:r>
                      <a:r>
                        <a:rPr kumimoji="0" lang="en-US" sz="1400" b="0" i="0" u="none" strike="noStrike" kern="1200" cap="none" normalizeH="0" baseline="30000" dirty="0" smtClean="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(38</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930)</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(35</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041)</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10</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0</a:t>
                      </a:r>
                      <a:r>
                        <a:rPr lang="ru-RU" sz="1200" b="0" i="0" u="none" strike="noStrike" dirty="0">
                          <a:solidFill>
                            <a:srgbClr val="002060"/>
                          </a:solidFill>
                          <a:effectLst/>
                          <a:latin typeface="Arial Narrow" panose="020B0606020202030204" pitchFamily="34"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r>
              <a:tr h="290945">
                <a:tc>
                  <a:txBody>
                    <a:bodyPr/>
                    <a:lstStyle/>
                    <a:p>
                      <a:pPr marL="180975" indent="0"/>
                      <a:r>
                        <a:rPr lang="en-US" sz="1400" dirty="0" smtClean="0">
                          <a:solidFill>
                            <a:srgbClr val="003366"/>
                          </a:solidFill>
                        </a:rPr>
                        <a:t>Depreciation and Amortization</a:t>
                      </a:r>
                      <a:endParaRPr kumimoji="0" lang="ru-RU" sz="1400" b="0" i="0" u="none" strike="noStrike" kern="1200" cap="none" normalizeH="0" baseline="0" dirty="0" smtClean="0">
                        <a:ln>
                          <a:noFill/>
                        </a:ln>
                        <a:solidFill>
                          <a:srgbClr val="003366"/>
                        </a:solidFill>
                        <a:effectLst/>
                        <a:latin typeface="Arial Narrow" pitchFamily="34" charset="0"/>
                        <a:ea typeface="+mn-ea"/>
                        <a:cs typeface="Arial" charset="0"/>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(12</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970)</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(13</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365)</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smtClean="0">
                          <a:solidFill>
                            <a:srgbClr val="002060"/>
                          </a:solidFill>
                          <a:effectLst/>
                          <a:latin typeface="Arial Narrow" panose="020B0606020202030204" pitchFamily="34" charset="0"/>
                        </a:rPr>
                        <a:t>+3</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0</a:t>
                      </a:r>
                      <a:r>
                        <a:rPr lang="ru-RU" sz="1200" b="0" i="0" u="none" strike="noStrike" dirty="0">
                          <a:solidFill>
                            <a:srgbClr val="002060"/>
                          </a:solidFill>
                          <a:effectLst/>
                          <a:latin typeface="Arial Narrow" panose="020B0606020202030204" pitchFamily="34"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r>
              <a:tr h="471989">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smtClean="0">
                          <a:ln>
                            <a:noFill/>
                          </a:ln>
                          <a:solidFill>
                            <a:srgbClr val="002060"/>
                          </a:solidFill>
                          <a:effectLst/>
                          <a:latin typeface="Arial Narrow" pitchFamily="34" charset="0"/>
                          <a:ea typeface="+mn-ea"/>
                          <a:cs typeface="Arial" charset="0"/>
                        </a:rPr>
                        <a:t>Reversal of Impairment Loss on Financial Assets</a:t>
                      </a:r>
                      <a:endParaRPr kumimoji="0" lang="ru-RU" sz="1400" b="0" i="0" u="none" strike="noStrike" kern="1200" cap="none" normalizeH="0" baseline="0" dirty="0" smtClean="0">
                        <a:ln>
                          <a:noFill/>
                        </a:ln>
                        <a:solidFill>
                          <a:srgbClr val="002060"/>
                        </a:solidFill>
                        <a:effectLst/>
                        <a:latin typeface="Arial Narrow" pitchFamily="34" charset="0"/>
                        <a:ea typeface="+mn-ea"/>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(1</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756)</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(456)</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74</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0</a:t>
                      </a:r>
                      <a:r>
                        <a:rPr lang="ru-RU" sz="1200" b="0" i="0" u="none" strike="noStrike" dirty="0">
                          <a:solidFill>
                            <a:srgbClr val="002060"/>
                          </a:solidFill>
                          <a:effectLst/>
                          <a:latin typeface="Arial Narrow" panose="020B0606020202030204" pitchFamily="34"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362792">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3366"/>
                          </a:solidFill>
                          <a:effectLst/>
                          <a:latin typeface="Arial Narrow" pitchFamily="34" charset="0"/>
                          <a:cs typeface="Arial" charset="0"/>
                        </a:rPr>
                        <a:t>Operating Profit</a:t>
                      </a:r>
                      <a:endParaRPr kumimoji="0" lang="ru-RU" sz="1400" b="0" i="0" u="none" strike="noStrike" cap="none" normalizeH="0" baseline="0" dirty="0" smtClean="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14</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083</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17</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838</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smtClean="0">
                          <a:solidFill>
                            <a:srgbClr val="002060"/>
                          </a:solidFill>
                          <a:effectLst/>
                          <a:latin typeface="Arial Narrow" panose="020B0606020202030204" pitchFamily="34" charset="0"/>
                        </a:rPr>
                        <a:t>+26</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7</a:t>
                      </a:r>
                      <a:r>
                        <a:rPr lang="ru-RU" sz="1200" b="0" i="0" u="none" strike="noStrike" dirty="0">
                          <a:solidFill>
                            <a:srgbClr val="002060"/>
                          </a:solidFill>
                          <a:effectLst/>
                          <a:latin typeface="Arial Narrow" panose="020B0606020202030204" pitchFamily="34"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24745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3366"/>
                          </a:solidFill>
                          <a:effectLst/>
                          <a:latin typeface="Arial Narrow" pitchFamily="34" charset="0"/>
                          <a:cs typeface="Arial" charset="0"/>
                        </a:rPr>
                        <a:t>EBITDA</a:t>
                      </a:r>
                      <a:r>
                        <a:rPr kumimoji="0" lang="en-US" sz="1400" b="1" i="0" u="none" strike="noStrike" cap="none" normalizeH="0" baseline="30000" dirty="0" smtClean="0">
                          <a:ln>
                            <a:noFill/>
                          </a:ln>
                          <a:solidFill>
                            <a:srgbClr val="003366"/>
                          </a:solidFill>
                          <a:effectLst/>
                          <a:latin typeface="Arial Narrow" pitchFamily="34" charset="0"/>
                          <a:cs typeface="Arial" charset="0"/>
                        </a:rPr>
                        <a:t>3</a:t>
                      </a:r>
                      <a:endParaRPr kumimoji="0" lang="en-US" sz="1400" b="1" i="0" u="none" strike="noStrike" cap="none" normalizeH="0" baseline="0" dirty="0" smtClean="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27</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053</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31</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203</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smtClean="0">
                          <a:solidFill>
                            <a:srgbClr val="002060"/>
                          </a:solidFill>
                          <a:effectLst/>
                          <a:latin typeface="Arial Narrow" panose="020B0606020202030204" pitchFamily="34" charset="0"/>
                        </a:rPr>
                        <a:t>+15</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3</a:t>
                      </a:r>
                      <a:r>
                        <a:rPr lang="ru-RU" sz="1200" b="0" i="0" u="none" strike="noStrike" dirty="0">
                          <a:solidFill>
                            <a:srgbClr val="002060"/>
                          </a:solidFill>
                          <a:effectLst/>
                          <a:latin typeface="Arial Narrow" panose="020B0606020202030204" pitchFamily="34"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405348">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3366"/>
                          </a:solidFill>
                          <a:effectLst/>
                          <a:latin typeface="Arial Narrow" pitchFamily="34" charset="0"/>
                          <a:cs typeface="Arial" charset="0"/>
                        </a:rPr>
                        <a:t>Profit </a:t>
                      </a:r>
                      <a:r>
                        <a:rPr kumimoji="0" lang="en-US" sz="1400" b="0" i="0" u="none" strike="noStrike" cap="none" normalizeH="0" baseline="0" dirty="0" smtClean="0">
                          <a:ln>
                            <a:noFill/>
                          </a:ln>
                          <a:solidFill>
                            <a:srgbClr val="003366"/>
                          </a:solidFill>
                          <a:effectLst/>
                          <a:latin typeface="+mn-lt"/>
                          <a:cs typeface="Arial" charset="0"/>
                        </a:rPr>
                        <a:t>for the Year</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8</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305</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12</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025</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smtClean="0">
                          <a:solidFill>
                            <a:srgbClr val="002060"/>
                          </a:solidFill>
                          <a:effectLst/>
                          <a:latin typeface="Arial Narrow" panose="020B0606020202030204" pitchFamily="34" charset="0"/>
                        </a:rPr>
                        <a:t>+44</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8</a:t>
                      </a:r>
                      <a:r>
                        <a:rPr lang="ru-RU" sz="1200" b="0" i="0" u="none" strike="noStrike" dirty="0">
                          <a:solidFill>
                            <a:srgbClr val="002060"/>
                          </a:solidFill>
                          <a:effectLst/>
                          <a:latin typeface="Arial Narrow" panose="020B0606020202030204" pitchFamily="34"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r h="471989">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3366"/>
                          </a:solidFill>
                          <a:effectLst/>
                          <a:latin typeface="+mn-lt"/>
                          <a:cs typeface="Arial" charset="0"/>
                        </a:rPr>
                        <a:t>Comprehensive Income </a:t>
                      </a:r>
                      <a:r>
                        <a:rPr kumimoji="0" lang="en-US" sz="1400" b="0" i="0" u="none" strike="noStrike" cap="none" normalizeH="0" baseline="0" dirty="0" smtClean="0">
                          <a:ln>
                            <a:noFill/>
                          </a:ln>
                          <a:solidFill>
                            <a:srgbClr val="003366"/>
                          </a:solidFill>
                          <a:effectLst/>
                          <a:latin typeface="Arial Narrow" pitchFamily="34" charset="0"/>
                          <a:cs typeface="Arial" charset="0"/>
                        </a:rPr>
                        <a:t> </a:t>
                      </a:r>
                      <a:r>
                        <a:rPr kumimoji="0" lang="en-US" sz="1400" b="0" i="0" u="none" strike="noStrike" cap="none" normalizeH="0" baseline="0" dirty="0" smtClean="0">
                          <a:ln>
                            <a:noFill/>
                          </a:ln>
                          <a:solidFill>
                            <a:srgbClr val="003366"/>
                          </a:solidFill>
                          <a:effectLst/>
                          <a:latin typeface="+mn-lt"/>
                          <a:cs typeface="Arial" charset="0"/>
                        </a:rPr>
                        <a:t>for the Year</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8</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435</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200" b="0" i="0" u="none" strike="noStrike" kern="1200" dirty="0" smtClean="0">
                          <a:solidFill>
                            <a:srgbClr val="002060"/>
                          </a:solidFill>
                          <a:effectLst/>
                          <a:latin typeface="Arial Narrow" panose="020B0606020202030204" pitchFamily="34" charset="0"/>
                          <a:ea typeface="+mn-ea"/>
                          <a:cs typeface="+mn-cs"/>
                        </a:rPr>
                        <a:t>11</a:t>
                      </a:r>
                      <a:r>
                        <a:rPr lang="en-US" sz="1200" b="0" i="0" u="none" strike="noStrike" kern="1200" dirty="0" smtClean="0">
                          <a:solidFill>
                            <a:srgbClr val="002060"/>
                          </a:solidFill>
                          <a:effectLst/>
                          <a:latin typeface="Arial Narrow" panose="020B0606020202030204" pitchFamily="34" charset="0"/>
                          <a:ea typeface="+mn-ea"/>
                          <a:cs typeface="+mn-cs"/>
                        </a:rPr>
                        <a:t>,</a:t>
                      </a:r>
                      <a:r>
                        <a:rPr lang="ru-RU" sz="1200" b="0" i="0" u="none" strike="noStrike" kern="1200" dirty="0" smtClean="0">
                          <a:solidFill>
                            <a:srgbClr val="002060"/>
                          </a:solidFill>
                          <a:effectLst/>
                          <a:latin typeface="Arial Narrow" panose="020B0606020202030204" pitchFamily="34" charset="0"/>
                          <a:ea typeface="+mn-ea"/>
                          <a:cs typeface="+mn-cs"/>
                        </a:rPr>
                        <a:t>754</a:t>
                      </a:r>
                      <a:endParaRPr lang="ru-RU" sz="12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rtl="0" fontAlgn="ctr"/>
                      <a:r>
                        <a:rPr lang="ru-RU" sz="1200" b="0" i="0" u="none" strike="noStrike" dirty="0" smtClean="0">
                          <a:solidFill>
                            <a:srgbClr val="002060"/>
                          </a:solidFill>
                          <a:effectLst/>
                          <a:latin typeface="Arial Narrow" panose="020B0606020202030204" pitchFamily="34" charset="0"/>
                        </a:rPr>
                        <a:t>+39</a:t>
                      </a:r>
                      <a:r>
                        <a:rPr lang="en-US" sz="1200" b="0" i="0" u="none" strike="noStrike" dirty="0" smtClean="0">
                          <a:solidFill>
                            <a:srgbClr val="002060"/>
                          </a:solidFill>
                          <a:effectLst/>
                          <a:latin typeface="Arial Narrow" panose="020B0606020202030204" pitchFamily="34" charset="0"/>
                        </a:rPr>
                        <a:t>.</a:t>
                      </a:r>
                      <a:r>
                        <a:rPr lang="ru-RU" sz="1200" b="0" i="0" u="none" strike="noStrike" dirty="0" smtClean="0">
                          <a:solidFill>
                            <a:srgbClr val="002060"/>
                          </a:solidFill>
                          <a:effectLst/>
                          <a:latin typeface="Arial Narrow" panose="020B0606020202030204" pitchFamily="34" charset="0"/>
                        </a:rPr>
                        <a:t>3</a:t>
                      </a:r>
                      <a:r>
                        <a:rPr lang="ru-RU" sz="1200" b="0" i="0" u="none" strike="noStrike" dirty="0">
                          <a:solidFill>
                            <a:srgbClr val="002060"/>
                          </a:solidFill>
                          <a:effectLst/>
                          <a:latin typeface="Arial Narrow" panose="020B0606020202030204" pitchFamily="34" charset="0"/>
                        </a:rPr>
                        <a:t>%</a:t>
                      </a:r>
                    </a:p>
                  </a:txBody>
                  <a:tcPr marL="7620" marR="7620" marT="762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31334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Revenue</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2019FY IFRS Results</a:t>
            </a:r>
            <a:endParaRPr lang="ru-RU" altLang="ru-RU" dirty="0"/>
          </a:p>
        </p:txBody>
      </p:sp>
      <p:sp>
        <p:nvSpPr>
          <p:cNvPr id="5" name="Text Box 103"/>
          <p:cNvSpPr txBox="1">
            <a:spLocks noChangeArrowheads="1"/>
          </p:cNvSpPr>
          <p:nvPr/>
        </p:nvSpPr>
        <p:spPr bwMode="auto">
          <a:xfrm>
            <a:off x="146050" y="1143000"/>
            <a:ext cx="22494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Revenue Structure, mn RUR</a:t>
            </a:r>
          </a:p>
        </p:txBody>
      </p:sp>
      <p:sp>
        <p:nvSpPr>
          <p:cNvPr id="7" name="Text Box 103"/>
          <p:cNvSpPr txBox="1">
            <a:spLocks noChangeArrowheads="1"/>
          </p:cNvSpPr>
          <p:nvPr/>
        </p:nvSpPr>
        <p:spPr bwMode="auto">
          <a:xfrm>
            <a:off x="4738688" y="1143000"/>
            <a:ext cx="1457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Prices and Tariffs</a:t>
            </a:r>
            <a:r>
              <a:rPr lang="ru-RU" altLang="ru-RU" sz="1600" b="1" baseline="30000">
                <a:solidFill>
                  <a:srgbClr val="0079C2"/>
                </a:solidFill>
              </a:rPr>
              <a:t>1</a:t>
            </a:r>
          </a:p>
        </p:txBody>
      </p:sp>
      <p:sp>
        <p:nvSpPr>
          <p:cNvPr id="8"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graphicFrame>
        <p:nvGraphicFramePr>
          <p:cNvPr id="9" name="Таблица 20"/>
          <p:cNvGraphicFramePr>
            <a:graphicFrameLocks noGrp="1"/>
          </p:cNvGraphicFramePr>
          <p:nvPr>
            <p:extLst>
              <p:ext uri="{D42A27DB-BD31-4B8C-83A1-F6EECF244321}">
                <p14:modId xmlns:p14="http://schemas.microsoft.com/office/powerpoint/2010/main" val="2206984237"/>
              </p:ext>
            </p:extLst>
          </p:nvPr>
        </p:nvGraphicFramePr>
        <p:xfrm>
          <a:off x="4876800" y="1541463"/>
          <a:ext cx="4114800" cy="1782762"/>
        </p:xfrm>
        <a:graphic>
          <a:graphicData uri="http://schemas.openxmlformats.org/drawingml/2006/table">
            <a:tbl>
              <a:tblPr/>
              <a:tblGrid>
                <a:gridCol w="3318096"/>
                <a:gridCol w="796704"/>
              </a:tblGrid>
              <a:tr h="222486">
                <a:tc>
                  <a:txBody>
                    <a:bodyPr/>
                    <a:lstStyle/>
                    <a:p>
                      <a:pPr algn="l" rtl="0" fontAlgn="ctr"/>
                      <a:endParaRPr lang="ru-RU" sz="1100" b="1" i="0" u="none" strike="noStrike" dirty="0">
                        <a:solidFill>
                          <a:schemeClr val="accent1"/>
                        </a:solidFill>
                        <a:latin typeface="+mn-lt"/>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ru-RU" sz="1100" b="1" i="0" u="none" strike="noStrike" cap="none" normalizeH="0" baseline="0" dirty="0" smtClean="0">
                          <a:ln>
                            <a:noFill/>
                          </a:ln>
                          <a:solidFill>
                            <a:srgbClr val="0079C2"/>
                          </a:solidFill>
                          <a:effectLst/>
                          <a:latin typeface="Arial Narrow" pitchFamily="34" charset="0"/>
                          <a:cs typeface="Arial" charset="0"/>
                        </a:rPr>
                        <a:t>201</a:t>
                      </a:r>
                      <a:r>
                        <a:rPr kumimoji="0" lang="en-US" sz="1100" b="1" i="0" u="none" strike="noStrike" cap="none" normalizeH="0" baseline="0" dirty="0" smtClean="0">
                          <a:ln>
                            <a:noFill/>
                          </a:ln>
                          <a:solidFill>
                            <a:srgbClr val="0079C2"/>
                          </a:solidFill>
                          <a:effectLst/>
                          <a:latin typeface="Arial Narrow" pitchFamily="34" charset="0"/>
                          <a:cs typeface="Arial" charset="0"/>
                        </a:rPr>
                        <a:t>9</a:t>
                      </a:r>
                      <a:endParaRPr kumimoji="0" lang="ru-RU" sz="1100" b="1" i="0" u="none" strike="noStrike" cap="none" normalizeH="0" baseline="0" dirty="0" smtClean="0">
                        <a:ln>
                          <a:noFill/>
                        </a:ln>
                        <a:solidFill>
                          <a:srgbClr val="0079C2"/>
                        </a:solidFill>
                        <a:effectLst/>
                        <a:latin typeface="Arial Narrow" pitchFamily="34" charset="0"/>
                        <a:cs typeface="Arial" charset="0"/>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electricity price at the free market, </a:t>
                      </a:r>
                      <a:r>
                        <a:rPr lang="en-US" sz="1100" kern="1200" dirty="0">
                          <a:solidFill>
                            <a:schemeClr val="tx1"/>
                          </a:solidFill>
                          <a:effectLst/>
                          <a:latin typeface="+mn-lt"/>
                          <a:ea typeface="Calibri" panose="020F0502020204030204" pitchFamily="34" charset="0"/>
                          <a:cs typeface="Times New Roman" panose="02020603050405020304" pitchFamily="18" charset="0"/>
                        </a:rPr>
                        <a:t>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MWh</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1</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227</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70</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heat tariff</a:t>
                      </a:r>
                      <a:r>
                        <a:rPr lang="en-US" sz="1100" kern="1200" dirty="0">
                          <a:solidFill>
                            <a:schemeClr val="tx1"/>
                          </a:solidFill>
                          <a:effectLst/>
                          <a:latin typeface="+mn-lt"/>
                          <a:ea typeface="Calibri" panose="020F0502020204030204" pitchFamily="34" charset="0"/>
                          <a:cs typeface="Times New Roman" panose="02020603050405020304" pitchFamily="18" charset="0"/>
                        </a:rPr>
                        <a:t>,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Gcal</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829</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21</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new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capacity,</a:t>
                      </a:r>
                    </a:p>
                    <a:p>
                      <a:pPr marL="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RUR/MW </a:t>
                      </a:r>
                      <a:r>
                        <a:rPr lang="en-US" sz="1100" kern="1200" dirty="0">
                          <a:solidFill>
                            <a:schemeClr val="tx1"/>
                          </a:solidFill>
                          <a:effectLst/>
                          <a:latin typeface="+mn-lt"/>
                          <a:ea typeface="Calibri" panose="020F0502020204030204" pitchFamily="34" charset="0"/>
                          <a:cs typeface="Times New Roman" panose="02020603050405020304" pitchFamily="18" charset="0"/>
                        </a:rPr>
                        <a:t>per month</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815</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811</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65 </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old </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capacity,</a:t>
                      </a:r>
                    </a:p>
                    <a:p>
                      <a:pPr marL="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RUR/MW </a:t>
                      </a:r>
                      <a:r>
                        <a:rPr lang="en-US" sz="1100" kern="1200" dirty="0">
                          <a:solidFill>
                            <a:schemeClr val="tx1"/>
                          </a:solidFill>
                          <a:effectLst/>
                          <a:latin typeface="+mn-lt"/>
                          <a:ea typeface="Calibri" panose="020F0502020204030204" pitchFamily="34" charset="0"/>
                          <a:cs typeface="Times New Roman" panose="02020603050405020304" pitchFamily="18" charset="0"/>
                        </a:rPr>
                        <a:t>per month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300" indent="0" algn="ctr" defTabSz="914400" rtl="0" eaLnBrk="1" fontAlgn="ctr" latinLnBrk="0" hangingPunct="1">
                        <a:spcAft>
                          <a:spcPts val="0"/>
                        </a:spcAft>
                      </a:pPr>
                      <a:r>
                        <a:rPr lang="ru-RU" sz="1100" kern="1200" dirty="0" smtClean="0">
                          <a:solidFill>
                            <a:schemeClr val="tx1"/>
                          </a:solidFill>
                          <a:effectLst/>
                          <a:latin typeface="+mn-lt"/>
                          <a:ea typeface="Calibri" panose="020F0502020204030204" pitchFamily="34" charset="0"/>
                          <a:cs typeface="Times New Roman" panose="02020603050405020304" pitchFamily="18" charset="0"/>
                        </a:rPr>
                        <a:t>130</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831</a:t>
                      </a:r>
                      <a:r>
                        <a:rPr lang="en-US" sz="1100" kern="1200" dirty="0" smtClean="0">
                          <a:solidFill>
                            <a:schemeClr val="tx1"/>
                          </a:solidFill>
                          <a:effectLst/>
                          <a:latin typeface="+mn-lt"/>
                          <a:ea typeface="Calibri" panose="020F0502020204030204" pitchFamily="34" charset="0"/>
                          <a:cs typeface="Times New Roman" panose="02020603050405020304" pitchFamily="18" charset="0"/>
                        </a:rPr>
                        <a:t>.</a:t>
                      </a:r>
                      <a:r>
                        <a:rPr lang="ru-RU" sz="1100" kern="1200" dirty="0" smtClean="0">
                          <a:solidFill>
                            <a:schemeClr val="tx1"/>
                          </a:solidFill>
                          <a:effectLst/>
                          <a:latin typeface="+mn-lt"/>
                          <a:ea typeface="Calibri" panose="020F0502020204030204" pitchFamily="34" charset="0"/>
                          <a:cs typeface="Times New Roman" panose="02020603050405020304" pitchFamily="18" charset="0"/>
                        </a:rPr>
                        <a:t>06</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45720" marR="45720" marT="27305" marB="27305"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0" name="Text Box 103"/>
          <p:cNvSpPr txBox="1">
            <a:spLocks noChangeArrowheads="1"/>
          </p:cNvSpPr>
          <p:nvPr/>
        </p:nvSpPr>
        <p:spPr bwMode="auto">
          <a:xfrm>
            <a:off x="146050" y="3668713"/>
            <a:ext cx="3282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Electricity and Capacity Revenue Structure for </a:t>
            </a:r>
            <a:r>
              <a:rPr lang="en-US" altLang="ru-RU" sz="1600" b="1" dirty="0" smtClean="0">
                <a:solidFill>
                  <a:srgbClr val="0079C2"/>
                </a:solidFill>
              </a:rPr>
              <a:t>2019FY</a:t>
            </a:r>
            <a:r>
              <a:rPr lang="ru-RU" altLang="ru-RU" sz="1600" b="1" baseline="30000" dirty="0" smtClean="0">
                <a:solidFill>
                  <a:srgbClr val="0079C2"/>
                </a:solidFill>
              </a:rPr>
              <a:t>1</a:t>
            </a:r>
            <a:endParaRPr lang="ru-RU" altLang="ru-RU" sz="1600" b="1" baseline="30000" dirty="0">
              <a:solidFill>
                <a:srgbClr val="0079C2"/>
              </a:solidFill>
            </a:endParaRPr>
          </a:p>
        </p:txBody>
      </p:sp>
      <p:sp>
        <p:nvSpPr>
          <p:cNvPr id="11" name="Text Box 103"/>
          <p:cNvSpPr txBox="1">
            <a:spLocks noChangeArrowheads="1"/>
          </p:cNvSpPr>
          <p:nvPr/>
        </p:nvSpPr>
        <p:spPr bwMode="auto">
          <a:xfrm>
            <a:off x="5543550" y="3675063"/>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Structure of Electricity Sales Volume at the Wholesale Market for </a:t>
            </a:r>
            <a:r>
              <a:rPr lang="en-US" altLang="ru-RU" sz="1600" b="1" dirty="0" smtClean="0">
                <a:solidFill>
                  <a:srgbClr val="0079C2"/>
                </a:solidFill>
              </a:rPr>
              <a:t>2019FY</a:t>
            </a:r>
            <a:r>
              <a:rPr lang="ru-RU" altLang="ru-RU" sz="1600" b="1" baseline="30000" dirty="0" smtClean="0">
                <a:solidFill>
                  <a:srgbClr val="0079C2"/>
                </a:solidFill>
              </a:rPr>
              <a:t>1</a:t>
            </a:r>
            <a:endParaRPr lang="ru-RU" altLang="ru-RU" sz="1600" b="1" baseline="30000" dirty="0">
              <a:solidFill>
                <a:srgbClr val="0079C2"/>
              </a:solidFill>
            </a:endParaRPr>
          </a:p>
        </p:txBody>
      </p:sp>
      <p:pic>
        <p:nvPicPr>
          <p:cNvPr id="3" name="Рисунок 2"/>
          <p:cNvPicPr>
            <a:picLocks noChangeAspect="1"/>
          </p:cNvPicPr>
          <p:nvPr/>
        </p:nvPicPr>
        <p:blipFill>
          <a:blip r:embed="rId2"/>
          <a:stretch>
            <a:fillRect/>
          </a:stretch>
        </p:blipFill>
        <p:spPr>
          <a:xfrm>
            <a:off x="-116030" y="1521937"/>
            <a:ext cx="4544568" cy="1577340"/>
          </a:xfrm>
          <a:prstGeom prst="rect">
            <a:avLst/>
          </a:prstGeom>
        </p:spPr>
      </p:pic>
      <p:pic>
        <p:nvPicPr>
          <p:cNvPr id="15" name="Рисунок 14"/>
          <p:cNvPicPr>
            <a:picLocks noChangeAspect="1"/>
          </p:cNvPicPr>
          <p:nvPr/>
        </p:nvPicPr>
        <p:blipFill>
          <a:blip r:embed="rId3"/>
          <a:stretch>
            <a:fillRect/>
          </a:stretch>
        </p:blipFill>
        <p:spPr>
          <a:xfrm>
            <a:off x="-614790" y="4327818"/>
            <a:ext cx="4565904" cy="1638300"/>
          </a:xfrm>
          <a:prstGeom prst="rect">
            <a:avLst/>
          </a:prstGeom>
        </p:spPr>
      </p:pic>
      <p:pic>
        <p:nvPicPr>
          <p:cNvPr id="16" name="Рисунок 15"/>
          <p:cNvPicPr>
            <a:picLocks noChangeAspect="1"/>
          </p:cNvPicPr>
          <p:nvPr/>
        </p:nvPicPr>
        <p:blipFill>
          <a:blip r:embed="rId4"/>
          <a:stretch>
            <a:fillRect/>
          </a:stretch>
        </p:blipFill>
        <p:spPr>
          <a:xfrm>
            <a:off x="4572000" y="4374893"/>
            <a:ext cx="4824984" cy="1592580"/>
          </a:xfrm>
          <a:prstGeom prst="rect">
            <a:avLst/>
          </a:prstGeom>
        </p:spPr>
      </p:pic>
    </p:spTree>
    <p:extLst>
      <p:ext uri="{BB962C8B-B14F-4D97-AF65-F5344CB8AC3E}">
        <p14:creationId xmlns:p14="http://schemas.microsoft.com/office/powerpoint/2010/main" val="8672391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Variable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2019FY IFRS Results</a:t>
            </a:r>
            <a:endParaRPr lang="ru-RU" alt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2071556799"/>
              </p:ext>
            </p:extLst>
          </p:nvPr>
        </p:nvGraphicFramePr>
        <p:xfrm>
          <a:off x="4876800" y="1508125"/>
          <a:ext cx="4114801" cy="1616073"/>
        </p:xfrm>
        <a:graphic>
          <a:graphicData uri="http://schemas.openxmlformats.org/drawingml/2006/table">
            <a:tbl>
              <a:tblPr/>
              <a:tblGrid>
                <a:gridCol w="2053503"/>
                <a:gridCol w="765897"/>
                <a:gridCol w="762001"/>
                <a:gridCol w="533400"/>
              </a:tblGrid>
              <a:tr h="222591">
                <a:tc>
                  <a:txBody>
                    <a:bodyPr/>
                    <a:lstStyle/>
                    <a:p>
                      <a:pPr algn="l" rtl="0" fontAlgn="ctr"/>
                      <a:endParaRPr lang="ru-RU" sz="1100" b="1" i="0" u="none" strike="noStrike" dirty="0">
                        <a:solidFill>
                          <a:schemeClr val="accent1"/>
                        </a:solidFill>
                        <a:latin typeface="+mn-lt"/>
                      </a:endParaRPr>
                    </a:p>
                  </a:txBody>
                  <a:tcPr marL="45720" marR="45720" marT="27443" marB="2744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9C2"/>
                          </a:solidFill>
                          <a:effectLst/>
                          <a:latin typeface="+mn-lt"/>
                          <a:cs typeface="Arial" charset="0"/>
                        </a:rPr>
                        <a:t>2018</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smtClean="0">
                          <a:ln>
                            <a:noFill/>
                          </a:ln>
                          <a:solidFill>
                            <a:srgbClr val="0079C2"/>
                          </a:solidFill>
                          <a:effectLst/>
                          <a:latin typeface="+mn-lt"/>
                          <a:cs typeface="Arial" charset="0"/>
                        </a:rPr>
                        <a:t>2019</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smtClean="0">
                          <a:solidFill>
                            <a:srgbClr val="0079C2"/>
                          </a:solidFill>
                          <a:latin typeface="+mn-lt"/>
                          <a:ea typeface="+mn-ea"/>
                          <a:cs typeface="+mn-cs"/>
                        </a:rPr>
                        <a:t>Change</a:t>
                      </a:r>
                      <a:endParaRPr lang="ru-RU" sz="1100" b="1" i="0" u="none" strike="noStrike" kern="1200" dirty="0" smtClean="0">
                        <a:solidFill>
                          <a:srgbClr val="0079C2"/>
                        </a:solidFill>
                        <a:latin typeface="+mn-lt"/>
                        <a:ea typeface="+mn-ea"/>
                        <a:cs typeface="+mn-cs"/>
                      </a:endParaRPr>
                    </a:p>
                  </a:txBody>
                  <a:tcPr marL="45720" marR="45720" marT="27428" marB="27428"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390297">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Fuel Expenses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50" b="0" i="0" u="none" strike="noStrike" kern="1200" dirty="0" smtClean="0">
                          <a:solidFill>
                            <a:srgbClr val="002060"/>
                          </a:solidFill>
                          <a:effectLst/>
                          <a:latin typeface="Arial Narrow" panose="020B0606020202030204" pitchFamily="34" charset="0"/>
                          <a:ea typeface="+mn-ea"/>
                          <a:cs typeface="+mn-cs"/>
                        </a:rPr>
                        <a:t>62</a:t>
                      </a:r>
                      <a:r>
                        <a:rPr lang="en-US" sz="1050" b="0" i="0" u="none" strike="noStrike" kern="1200" dirty="0" smtClean="0">
                          <a:solidFill>
                            <a:srgbClr val="002060"/>
                          </a:solidFill>
                          <a:effectLst/>
                          <a:latin typeface="Arial Narrow" panose="020B0606020202030204" pitchFamily="34" charset="0"/>
                          <a:ea typeface="+mn-ea"/>
                          <a:cs typeface="+mn-cs"/>
                        </a:rPr>
                        <a:t>,</a:t>
                      </a:r>
                      <a:r>
                        <a:rPr lang="ru-RU" sz="1050" b="0" i="0" u="none" strike="noStrike" kern="1200" dirty="0" smtClean="0">
                          <a:solidFill>
                            <a:srgbClr val="002060"/>
                          </a:solidFill>
                          <a:effectLst/>
                          <a:latin typeface="Arial Narrow" panose="020B0606020202030204" pitchFamily="34" charset="0"/>
                          <a:ea typeface="+mn-ea"/>
                          <a:cs typeface="+mn-cs"/>
                        </a:rPr>
                        <a:t>353</a:t>
                      </a:r>
                      <a:endParaRPr lang="ru-RU" sz="105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50" b="0" i="0" u="none" strike="noStrike" kern="1200" dirty="0" smtClean="0">
                          <a:solidFill>
                            <a:srgbClr val="002060"/>
                          </a:solidFill>
                          <a:effectLst/>
                          <a:latin typeface="Arial Narrow" panose="020B0606020202030204" pitchFamily="34" charset="0"/>
                          <a:ea typeface="+mn-ea"/>
                          <a:cs typeface="+mn-cs"/>
                        </a:rPr>
                        <a:t>58</a:t>
                      </a:r>
                      <a:r>
                        <a:rPr lang="en-US" sz="1050" b="0" i="0" u="none" strike="noStrike" kern="1200" dirty="0" smtClean="0">
                          <a:solidFill>
                            <a:srgbClr val="002060"/>
                          </a:solidFill>
                          <a:effectLst/>
                          <a:latin typeface="Arial Narrow" panose="020B0606020202030204" pitchFamily="34" charset="0"/>
                          <a:ea typeface="+mn-ea"/>
                          <a:cs typeface="+mn-cs"/>
                        </a:rPr>
                        <a:t>,</a:t>
                      </a:r>
                      <a:r>
                        <a:rPr lang="ru-RU" sz="1050" b="0" i="0" u="none" strike="noStrike" kern="1200" dirty="0" smtClean="0">
                          <a:solidFill>
                            <a:srgbClr val="002060"/>
                          </a:solidFill>
                          <a:effectLst/>
                          <a:latin typeface="Arial Narrow" panose="020B0606020202030204" pitchFamily="34" charset="0"/>
                          <a:ea typeface="+mn-ea"/>
                          <a:cs typeface="+mn-cs"/>
                        </a:rPr>
                        <a:t>620</a:t>
                      </a:r>
                      <a:endParaRPr lang="ru-RU" sz="105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50" b="0" i="0" u="none" strike="noStrike" dirty="0">
                          <a:solidFill>
                            <a:srgbClr val="002060"/>
                          </a:solidFill>
                          <a:effectLst/>
                          <a:latin typeface="Arial Narrow" panose="020B0606020202030204" pitchFamily="34" charset="0"/>
                        </a:rPr>
                        <a:t>-</a:t>
                      </a:r>
                      <a:r>
                        <a:rPr lang="ru-RU" sz="1050" b="0" i="0" u="none" strike="noStrike" dirty="0" smtClean="0">
                          <a:solidFill>
                            <a:srgbClr val="002060"/>
                          </a:solidFill>
                          <a:effectLst/>
                          <a:latin typeface="Arial Narrow" panose="020B0606020202030204" pitchFamily="34" charset="0"/>
                        </a:rPr>
                        <a:t>6</a:t>
                      </a:r>
                      <a:r>
                        <a:rPr lang="en-US" sz="1050" b="0" i="0" u="none" strike="noStrike" dirty="0" smtClean="0">
                          <a:solidFill>
                            <a:srgbClr val="002060"/>
                          </a:solidFill>
                          <a:effectLst/>
                          <a:latin typeface="Arial Narrow" panose="020B0606020202030204" pitchFamily="34" charset="0"/>
                        </a:rPr>
                        <a:t>.</a:t>
                      </a:r>
                      <a:r>
                        <a:rPr lang="ru-RU" sz="1050" b="0" i="0" u="none" strike="noStrike" dirty="0" smtClean="0">
                          <a:solidFill>
                            <a:srgbClr val="002060"/>
                          </a:solidFill>
                          <a:effectLst/>
                          <a:latin typeface="Arial Narrow" panose="020B0606020202030204" pitchFamily="34" charset="0"/>
                        </a:rPr>
                        <a:t>0</a:t>
                      </a:r>
                      <a:r>
                        <a:rPr lang="ru-RU" sz="1050" b="0" i="0" u="none" strike="noStrike" dirty="0">
                          <a:solidFill>
                            <a:srgbClr val="002060"/>
                          </a:solidFill>
                          <a:effectLst/>
                          <a:latin typeface="Arial Narrow" panose="020B0606020202030204" pitchFamily="34" charset="0"/>
                        </a:rPr>
                        <a:t>%</a:t>
                      </a: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297">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Purchased Heat and Electricity</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50" b="0" i="0" u="none" strike="noStrike" kern="1200" dirty="0" smtClean="0">
                          <a:solidFill>
                            <a:srgbClr val="002060"/>
                          </a:solidFill>
                          <a:effectLst/>
                          <a:latin typeface="Arial Narrow" panose="020B0606020202030204" pitchFamily="34" charset="0"/>
                          <a:ea typeface="+mn-ea"/>
                          <a:cs typeface="+mn-cs"/>
                        </a:rPr>
                        <a:t>12</a:t>
                      </a:r>
                      <a:r>
                        <a:rPr lang="en-US" sz="1050" b="0" i="0" u="none" strike="noStrike" kern="1200" dirty="0" smtClean="0">
                          <a:solidFill>
                            <a:srgbClr val="002060"/>
                          </a:solidFill>
                          <a:effectLst/>
                          <a:latin typeface="Arial Narrow" panose="020B0606020202030204" pitchFamily="34" charset="0"/>
                          <a:ea typeface="+mn-ea"/>
                          <a:cs typeface="+mn-cs"/>
                        </a:rPr>
                        <a:t>,</a:t>
                      </a:r>
                      <a:r>
                        <a:rPr lang="ru-RU" sz="1050" b="0" i="0" u="none" strike="noStrike" kern="1200" dirty="0" smtClean="0">
                          <a:solidFill>
                            <a:srgbClr val="002060"/>
                          </a:solidFill>
                          <a:effectLst/>
                          <a:latin typeface="Arial Narrow" panose="020B0606020202030204" pitchFamily="34" charset="0"/>
                          <a:ea typeface="+mn-ea"/>
                          <a:cs typeface="+mn-cs"/>
                        </a:rPr>
                        <a:t>943</a:t>
                      </a:r>
                      <a:endParaRPr lang="ru-RU" sz="105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50" b="0" i="0" u="none" strike="noStrike" kern="1200" dirty="0" smtClean="0">
                          <a:solidFill>
                            <a:srgbClr val="002060"/>
                          </a:solidFill>
                          <a:effectLst/>
                          <a:latin typeface="Arial Narrow" panose="020B0606020202030204" pitchFamily="34" charset="0"/>
                          <a:ea typeface="+mn-ea"/>
                          <a:cs typeface="+mn-cs"/>
                        </a:rPr>
                        <a:t>9</a:t>
                      </a:r>
                      <a:r>
                        <a:rPr lang="en-US" sz="1050" b="0" i="0" u="none" strike="noStrike" kern="1200" dirty="0" smtClean="0">
                          <a:solidFill>
                            <a:srgbClr val="002060"/>
                          </a:solidFill>
                          <a:effectLst/>
                          <a:latin typeface="Arial Narrow" panose="020B0606020202030204" pitchFamily="34" charset="0"/>
                          <a:ea typeface="+mn-ea"/>
                          <a:cs typeface="+mn-cs"/>
                        </a:rPr>
                        <a:t>,</a:t>
                      </a:r>
                      <a:r>
                        <a:rPr lang="ru-RU" sz="1050" b="0" i="0" u="none" strike="noStrike" kern="1200" dirty="0" smtClean="0">
                          <a:solidFill>
                            <a:srgbClr val="002060"/>
                          </a:solidFill>
                          <a:effectLst/>
                          <a:latin typeface="Arial Narrow" panose="020B0606020202030204" pitchFamily="34" charset="0"/>
                          <a:ea typeface="+mn-ea"/>
                          <a:cs typeface="+mn-cs"/>
                        </a:rPr>
                        <a:t>107</a:t>
                      </a:r>
                      <a:endParaRPr lang="ru-RU" sz="105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50" b="0" i="0" u="none" strike="noStrike" dirty="0">
                          <a:solidFill>
                            <a:srgbClr val="002060"/>
                          </a:solidFill>
                          <a:effectLst/>
                          <a:latin typeface="Arial Narrow" panose="020B0606020202030204" pitchFamily="34" charset="0"/>
                        </a:rPr>
                        <a:t>-</a:t>
                      </a:r>
                      <a:r>
                        <a:rPr lang="ru-RU" sz="1050" b="0" i="0" u="none" strike="noStrike" dirty="0" smtClean="0">
                          <a:solidFill>
                            <a:srgbClr val="002060"/>
                          </a:solidFill>
                          <a:effectLst/>
                          <a:latin typeface="Arial Narrow" panose="020B0606020202030204" pitchFamily="34" charset="0"/>
                        </a:rPr>
                        <a:t>29</a:t>
                      </a:r>
                      <a:r>
                        <a:rPr lang="en-US" sz="1050" b="0" i="0" u="none" strike="noStrike" dirty="0" smtClean="0">
                          <a:solidFill>
                            <a:srgbClr val="002060"/>
                          </a:solidFill>
                          <a:effectLst/>
                          <a:latin typeface="Arial Narrow" panose="020B0606020202030204" pitchFamily="34" charset="0"/>
                        </a:rPr>
                        <a:t>.</a:t>
                      </a:r>
                      <a:r>
                        <a:rPr lang="ru-RU" sz="1050" b="0" i="0" u="none" strike="noStrike" dirty="0" smtClean="0">
                          <a:solidFill>
                            <a:srgbClr val="002060"/>
                          </a:solidFill>
                          <a:effectLst/>
                          <a:latin typeface="Arial Narrow" panose="020B0606020202030204" pitchFamily="34" charset="0"/>
                        </a:rPr>
                        <a:t>6</a:t>
                      </a:r>
                      <a:r>
                        <a:rPr lang="ru-RU" sz="1050" b="0" i="0" u="none" strike="noStrike" dirty="0">
                          <a:solidFill>
                            <a:srgbClr val="002060"/>
                          </a:solidFill>
                          <a:effectLst/>
                          <a:latin typeface="Arial Narrow" panose="020B0606020202030204" pitchFamily="34"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90297">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Ecology Payments </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50" b="0" i="0" u="none" strike="noStrike" kern="1200" dirty="0">
                          <a:solidFill>
                            <a:srgbClr val="002060"/>
                          </a:solidFill>
                          <a:effectLst/>
                          <a:latin typeface="Arial Narrow" panose="020B0606020202030204" pitchFamily="34" charset="0"/>
                          <a:ea typeface="+mn-ea"/>
                          <a:cs typeface="+mn-cs"/>
                        </a:rPr>
                        <a:t>192</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50" b="0" i="0" u="none" strike="noStrike" kern="1200" dirty="0">
                          <a:solidFill>
                            <a:srgbClr val="002060"/>
                          </a:solidFill>
                          <a:effectLst/>
                          <a:latin typeface="Arial Narrow" panose="020B0606020202030204" pitchFamily="34" charset="0"/>
                          <a:ea typeface="+mn-ea"/>
                          <a:cs typeface="+mn-cs"/>
                        </a:rPr>
                        <a:t>152</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50" b="0" i="0" u="none" strike="noStrike" dirty="0">
                          <a:solidFill>
                            <a:srgbClr val="002060"/>
                          </a:solidFill>
                          <a:effectLst/>
                          <a:latin typeface="Arial Narrow" panose="020B0606020202030204" pitchFamily="34" charset="0"/>
                        </a:rPr>
                        <a:t>-</a:t>
                      </a:r>
                      <a:r>
                        <a:rPr lang="ru-RU" sz="1050" b="0" i="0" u="none" strike="noStrike" dirty="0" smtClean="0">
                          <a:solidFill>
                            <a:srgbClr val="002060"/>
                          </a:solidFill>
                          <a:effectLst/>
                          <a:latin typeface="Arial Narrow" panose="020B0606020202030204" pitchFamily="34" charset="0"/>
                        </a:rPr>
                        <a:t>20</a:t>
                      </a:r>
                      <a:r>
                        <a:rPr lang="en-US" sz="1050" b="0" i="0" u="none" strike="noStrike" dirty="0" smtClean="0">
                          <a:solidFill>
                            <a:srgbClr val="002060"/>
                          </a:solidFill>
                          <a:effectLst/>
                          <a:latin typeface="Arial Narrow" panose="020B0606020202030204" pitchFamily="34" charset="0"/>
                        </a:rPr>
                        <a:t>.</a:t>
                      </a:r>
                      <a:r>
                        <a:rPr lang="ru-RU" sz="1050" b="0" i="0" u="none" strike="noStrike" dirty="0" smtClean="0">
                          <a:solidFill>
                            <a:srgbClr val="002060"/>
                          </a:solidFill>
                          <a:effectLst/>
                          <a:latin typeface="Arial Narrow" panose="020B0606020202030204" pitchFamily="34" charset="0"/>
                        </a:rPr>
                        <a:t>8</a:t>
                      </a:r>
                      <a:r>
                        <a:rPr lang="ru-RU" sz="1050" b="0" i="0" u="none" strike="noStrike" dirty="0">
                          <a:solidFill>
                            <a:srgbClr val="002060"/>
                          </a:solidFill>
                          <a:effectLst/>
                          <a:latin typeface="Arial Narrow" panose="020B0606020202030204" pitchFamily="34"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22591">
                <a:tc>
                  <a:txBody>
                    <a:bodyPr/>
                    <a:lstStyle/>
                    <a:p>
                      <a:pPr algn="l" rtl="0" fontAlgn="ctr"/>
                      <a:r>
                        <a:rPr lang="en-US" sz="1100" b="1" i="0" u="none" strike="noStrike" dirty="0" smtClean="0">
                          <a:solidFill>
                            <a:srgbClr val="003366"/>
                          </a:solidFill>
                          <a:effectLst/>
                          <a:latin typeface="Arial Narrow" panose="020B0606020202030204" pitchFamily="34" charset="0"/>
                        </a:rPr>
                        <a:t>Total</a:t>
                      </a:r>
                      <a:r>
                        <a:rPr lang="en-US" sz="1100" b="1" i="0" u="none" strike="noStrike" baseline="0" dirty="0" smtClean="0">
                          <a:solidFill>
                            <a:srgbClr val="003366"/>
                          </a:solidFill>
                          <a:effectLst/>
                          <a:latin typeface="Arial Narrow" panose="020B0606020202030204" pitchFamily="34" charset="0"/>
                        </a:rPr>
                        <a:t> Variable Costs</a:t>
                      </a:r>
                      <a:endParaRPr lang="ru-RU" sz="1100" b="1" i="0" u="none" strike="noStrike" dirty="0">
                        <a:solidFill>
                          <a:srgbClr val="003366"/>
                        </a:solidFill>
                        <a:effectLst/>
                        <a:latin typeface="Arial Narrow" panose="020B0606020202030204" pitchFamily="34" charset="0"/>
                      </a:endParaRPr>
                    </a:p>
                  </a:txBody>
                  <a:tcPr marL="9524" marR="9524" marT="9527"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50" b="1" i="0" u="none" strike="noStrike" kern="1200" dirty="0" smtClean="0">
                          <a:solidFill>
                            <a:srgbClr val="002060"/>
                          </a:solidFill>
                          <a:effectLst/>
                          <a:latin typeface="Arial Narrow" panose="020B0606020202030204" pitchFamily="34" charset="0"/>
                          <a:ea typeface="+mn-ea"/>
                          <a:cs typeface="+mn-cs"/>
                        </a:rPr>
                        <a:t>75</a:t>
                      </a:r>
                      <a:r>
                        <a:rPr lang="en-US" sz="1050" b="1" i="0" u="none" strike="noStrike" kern="1200" dirty="0" smtClean="0">
                          <a:solidFill>
                            <a:srgbClr val="002060"/>
                          </a:solidFill>
                          <a:effectLst/>
                          <a:latin typeface="Arial Narrow" panose="020B0606020202030204" pitchFamily="34" charset="0"/>
                          <a:ea typeface="+mn-ea"/>
                          <a:cs typeface="+mn-cs"/>
                        </a:rPr>
                        <a:t>,</a:t>
                      </a:r>
                      <a:r>
                        <a:rPr lang="ru-RU" sz="1050" b="1" i="0" u="none" strike="noStrike" kern="1200" dirty="0" smtClean="0">
                          <a:solidFill>
                            <a:srgbClr val="002060"/>
                          </a:solidFill>
                          <a:effectLst/>
                          <a:latin typeface="Arial Narrow" panose="020B0606020202030204" pitchFamily="34" charset="0"/>
                          <a:ea typeface="+mn-ea"/>
                          <a:cs typeface="+mn-cs"/>
                        </a:rPr>
                        <a:t>488</a:t>
                      </a:r>
                      <a:endParaRPr lang="ru-RU" sz="1050" b="1" i="0" u="none" strike="noStrike" kern="1200" dirty="0">
                        <a:solidFill>
                          <a:srgbClr val="002060"/>
                        </a:solidFill>
                        <a:effectLst/>
                        <a:latin typeface="Arial Narrow" panose="020B0606020202030204" pitchFamily="34" charset="0"/>
                        <a:ea typeface="+mn-ea"/>
                        <a:cs typeface="+mn-cs"/>
                      </a:endParaRPr>
                    </a:p>
                  </a:txBody>
                  <a:tcPr marL="7620" marR="7620" marT="7620" marB="0" anchor="b">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050" b="1" i="0" u="none" strike="noStrike" kern="1200" dirty="0" smtClean="0">
                          <a:solidFill>
                            <a:srgbClr val="002060"/>
                          </a:solidFill>
                          <a:effectLst/>
                          <a:latin typeface="Arial Narrow" panose="020B0606020202030204" pitchFamily="34" charset="0"/>
                          <a:ea typeface="+mn-ea"/>
                          <a:cs typeface="+mn-cs"/>
                        </a:rPr>
                        <a:t>67</a:t>
                      </a:r>
                      <a:r>
                        <a:rPr lang="en-US" sz="1050" b="1" i="0" u="none" strike="noStrike" kern="1200" dirty="0" smtClean="0">
                          <a:solidFill>
                            <a:srgbClr val="002060"/>
                          </a:solidFill>
                          <a:effectLst/>
                          <a:latin typeface="Arial Narrow" panose="020B0606020202030204" pitchFamily="34" charset="0"/>
                          <a:ea typeface="+mn-ea"/>
                          <a:cs typeface="+mn-cs"/>
                        </a:rPr>
                        <a:t>,</a:t>
                      </a:r>
                      <a:r>
                        <a:rPr lang="ru-RU" sz="1050" b="1" i="0" u="none" strike="noStrike" kern="1200" dirty="0" smtClean="0">
                          <a:solidFill>
                            <a:srgbClr val="002060"/>
                          </a:solidFill>
                          <a:effectLst/>
                          <a:latin typeface="Arial Narrow" panose="020B0606020202030204" pitchFamily="34" charset="0"/>
                          <a:ea typeface="+mn-ea"/>
                          <a:cs typeface="+mn-cs"/>
                        </a:rPr>
                        <a:t>879</a:t>
                      </a:r>
                      <a:endParaRPr lang="ru-RU" sz="1050" b="1" i="0" u="none" strike="noStrike" kern="1200" dirty="0">
                        <a:solidFill>
                          <a:srgbClr val="002060"/>
                        </a:solidFill>
                        <a:effectLst/>
                        <a:latin typeface="Arial Narrow" panose="020B0606020202030204" pitchFamily="34" charset="0"/>
                        <a:ea typeface="+mn-ea"/>
                        <a:cs typeface="+mn-cs"/>
                      </a:endParaRPr>
                    </a:p>
                  </a:txBody>
                  <a:tcPr marL="7620" marR="7620" marT="7620" marB="0" anchor="b">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050" b="1" i="0" u="none" strike="noStrike" dirty="0">
                          <a:solidFill>
                            <a:srgbClr val="002060"/>
                          </a:solidFill>
                          <a:effectLst/>
                          <a:latin typeface="Arial Narrow" panose="020B0606020202030204" pitchFamily="34" charset="0"/>
                        </a:rPr>
                        <a:t>-</a:t>
                      </a:r>
                      <a:r>
                        <a:rPr lang="ru-RU" sz="1050" b="1" i="0" u="none" strike="noStrike" dirty="0" smtClean="0">
                          <a:solidFill>
                            <a:srgbClr val="002060"/>
                          </a:solidFill>
                          <a:effectLst/>
                          <a:latin typeface="Arial Narrow" panose="020B0606020202030204" pitchFamily="34" charset="0"/>
                        </a:rPr>
                        <a:t>10</a:t>
                      </a:r>
                      <a:r>
                        <a:rPr lang="en-US" sz="1050" b="1" i="0" u="none" strike="noStrike" dirty="0" smtClean="0">
                          <a:solidFill>
                            <a:srgbClr val="002060"/>
                          </a:solidFill>
                          <a:effectLst/>
                          <a:latin typeface="Arial Narrow" panose="020B0606020202030204" pitchFamily="34" charset="0"/>
                        </a:rPr>
                        <a:t>.</a:t>
                      </a:r>
                      <a:r>
                        <a:rPr lang="ru-RU" sz="1050" b="1" i="0" u="none" strike="noStrike" dirty="0" smtClean="0">
                          <a:solidFill>
                            <a:srgbClr val="002060"/>
                          </a:solidFill>
                          <a:effectLst/>
                          <a:latin typeface="Arial Narrow" panose="020B0606020202030204" pitchFamily="34" charset="0"/>
                        </a:rPr>
                        <a:t>1</a:t>
                      </a:r>
                      <a:r>
                        <a:rPr lang="ru-RU" sz="1050" b="1" i="0" u="none" strike="noStrike" dirty="0">
                          <a:solidFill>
                            <a:srgbClr val="002060"/>
                          </a:solidFill>
                          <a:effectLst/>
                          <a:latin typeface="Arial Narrow" panose="020B0606020202030204" pitchFamily="34" charset="0"/>
                        </a:rPr>
                        <a:t>%</a:t>
                      </a: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Text Box 103"/>
          <p:cNvSpPr txBox="1">
            <a:spLocks noChangeArrowheads="1"/>
          </p:cNvSpPr>
          <p:nvPr/>
        </p:nvSpPr>
        <p:spPr bwMode="auto">
          <a:xfrm>
            <a:off x="4738688" y="1143000"/>
            <a:ext cx="270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Structure, mn RUR</a:t>
            </a:r>
          </a:p>
        </p:txBody>
      </p:sp>
      <p:sp>
        <p:nvSpPr>
          <p:cNvPr id="8" name="Text Box 103"/>
          <p:cNvSpPr txBox="1">
            <a:spLocks noChangeArrowheads="1"/>
          </p:cNvSpPr>
          <p:nvPr/>
        </p:nvSpPr>
        <p:spPr bwMode="auto">
          <a:xfrm>
            <a:off x="133350" y="3657600"/>
            <a:ext cx="1930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Expenses, </a:t>
            </a:r>
            <a:r>
              <a:rPr lang="en-US" altLang="ru-RU" sz="1600" b="1" dirty="0" err="1">
                <a:solidFill>
                  <a:srgbClr val="0079C2"/>
                </a:solidFill>
              </a:rPr>
              <a:t>mn</a:t>
            </a:r>
            <a:r>
              <a:rPr lang="en-US" altLang="ru-RU" sz="1600" b="1" dirty="0">
                <a:solidFill>
                  <a:srgbClr val="0079C2"/>
                </a:solidFill>
              </a:rPr>
              <a:t> RUR</a:t>
            </a:r>
          </a:p>
        </p:txBody>
      </p:sp>
      <p:sp>
        <p:nvSpPr>
          <p:cNvPr id="9" name="Text Box 103"/>
          <p:cNvSpPr txBox="1">
            <a:spLocks noChangeArrowheads="1"/>
          </p:cNvSpPr>
          <p:nvPr/>
        </p:nvSpPr>
        <p:spPr bwMode="auto">
          <a:xfrm>
            <a:off x="146050" y="1143000"/>
            <a:ext cx="2470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Change Factors</a:t>
            </a:r>
          </a:p>
        </p:txBody>
      </p:sp>
      <p:sp>
        <p:nvSpPr>
          <p:cNvPr id="10" name="Text Box 103"/>
          <p:cNvSpPr txBox="1">
            <a:spLocks noChangeArrowheads="1"/>
          </p:cNvSpPr>
          <p:nvPr/>
        </p:nvSpPr>
        <p:spPr bwMode="auto">
          <a:xfrm>
            <a:off x="4738688" y="3657600"/>
            <a:ext cx="2265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Fuel Consumption, thous. t</a:t>
            </a:r>
            <a:r>
              <a:rPr lang="ru-RU" altLang="ru-RU" sz="1600" b="1" baseline="30000">
                <a:solidFill>
                  <a:srgbClr val="0079C2"/>
                </a:solidFill>
              </a:rPr>
              <a:t>1</a:t>
            </a:r>
            <a:endParaRPr lang="en-US" altLang="ru-RU" sz="1600" b="1" baseline="30000">
              <a:solidFill>
                <a:srgbClr val="0079C2"/>
              </a:solidFill>
            </a:endParaRPr>
          </a:p>
        </p:txBody>
      </p:sp>
      <p:sp>
        <p:nvSpPr>
          <p:cNvPr id="11" name="Rectangle 8"/>
          <p:cNvSpPr>
            <a:spLocks noChangeArrowheads="1"/>
          </p:cNvSpPr>
          <p:nvPr/>
        </p:nvSpPr>
        <p:spPr bwMode="auto">
          <a:xfrm>
            <a:off x="171450" y="1470025"/>
            <a:ext cx="36406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ts val="300"/>
              </a:spcBef>
              <a:spcAft>
                <a:spcPts val="300"/>
              </a:spcAft>
              <a:buClr>
                <a:schemeClr val="tx2"/>
              </a:buClr>
              <a:buFont typeface="Arial Narrow" panose="020B0606020202030204" pitchFamily="34" charset="0"/>
              <a:buChar char="–"/>
            </a:pPr>
            <a:r>
              <a:rPr lang="en-US" altLang="ru-RU" sz="1200" dirty="0">
                <a:solidFill>
                  <a:schemeClr val="tx1"/>
                </a:solidFill>
              </a:rPr>
              <a:t>Decrease of fuel expenses, </a:t>
            </a:r>
            <a:r>
              <a:rPr lang="en-US" altLang="ru-RU" sz="1200" dirty="0">
                <a:solidFill>
                  <a:schemeClr val="tx1"/>
                </a:solidFill>
                <a:ea typeface="Calibri" panose="020F0502020204030204" pitchFamily="34" charset="0"/>
                <a:cs typeface="Times New Roman" panose="02020603050405020304" pitchFamily="18" charset="0"/>
              </a:rPr>
              <a:t>Purchased heat, capacity and Electricity </a:t>
            </a:r>
            <a:r>
              <a:rPr lang="en-US" altLang="ru-RU" sz="1200" dirty="0">
                <a:solidFill>
                  <a:schemeClr val="tx1"/>
                </a:solidFill>
              </a:rPr>
              <a:t>expenses, as well as </a:t>
            </a:r>
            <a:r>
              <a:rPr lang="en-US" altLang="ru-RU" sz="1200" dirty="0">
                <a:solidFill>
                  <a:schemeClr val="tx1"/>
                </a:solidFill>
                <a:cs typeface="Calibri" panose="020F0502020204030204" pitchFamily="34" charset="0"/>
              </a:rPr>
              <a:t>Ecology payments, was due to lower electricity output in </a:t>
            </a:r>
            <a:r>
              <a:rPr lang="en-US" altLang="ru-RU" sz="1200" dirty="0" smtClean="0">
                <a:solidFill>
                  <a:schemeClr val="tx1"/>
                </a:solidFill>
                <a:cs typeface="Calibri" panose="020F0502020204030204" pitchFamily="34" charset="0"/>
              </a:rPr>
              <a:t>2019FY </a:t>
            </a:r>
            <a:r>
              <a:rPr lang="en-US" altLang="ru-RU" sz="1200" dirty="0">
                <a:solidFill>
                  <a:schemeClr val="tx1"/>
                </a:solidFill>
                <a:cs typeface="Calibri" panose="020F0502020204030204" pitchFamily="34" charset="0"/>
              </a:rPr>
              <a:t>year-on-year.</a:t>
            </a:r>
            <a:endParaRPr lang="ru-RU" altLang="ru-RU" sz="1200" dirty="0">
              <a:solidFill>
                <a:schemeClr val="tx1"/>
              </a:solidFill>
              <a:cs typeface="Calibri" panose="020F0502020204030204" pitchFamily="34" charset="0"/>
            </a:endParaRPr>
          </a:p>
        </p:txBody>
      </p:sp>
      <p:cxnSp>
        <p:nvCxnSpPr>
          <p:cNvPr id="12" name="Straight Arrow Connector 13"/>
          <p:cNvCxnSpPr/>
          <p:nvPr/>
        </p:nvCxnSpPr>
        <p:spPr>
          <a:xfrm>
            <a:off x="2286000" y="4305300"/>
            <a:ext cx="838200" cy="9366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5"/>
          <p:cNvSpPr/>
          <p:nvPr/>
        </p:nvSpPr>
        <p:spPr>
          <a:xfrm>
            <a:off x="2463800" y="416877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smtClean="0">
                <a:solidFill>
                  <a:srgbClr val="0079C2"/>
                </a:solidFill>
              </a:rPr>
              <a:t>-6.0</a:t>
            </a:r>
            <a:r>
              <a:rPr lang="ru-RU" sz="1050" spc="-10" dirty="0" smtClean="0">
                <a:solidFill>
                  <a:srgbClr val="0079C2"/>
                </a:solidFill>
              </a:rPr>
              <a:t>%</a:t>
            </a:r>
            <a:endParaRPr lang="ru-RU" sz="1050" spc="-10" dirty="0">
              <a:solidFill>
                <a:srgbClr val="0079C2"/>
              </a:solidFill>
            </a:endParaRPr>
          </a:p>
        </p:txBody>
      </p:sp>
      <p:sp>
        <p:nvSpPr>
          <p:cNvPr id="14"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pic>
        <p:nvPicPr>
          <p:cNvPr id="2" name="Рисунок 1"/>
          <p:cNvPicPr>
            <a:picLocks noChangeAspect="1"/>
          </p:cNvPicPr>
          <p:nvPr/>
        </p:nvPicPr>
        <p:blipFill>
          <a:blip r:embed="rId2"/>
          <a:stretch>
            <a:fillRect/>
          </a:stretch>
        </p:blipFill>
        <p:spPr>
          <a:xfrm>
            <a:off x="1098550" y="4162044"/>
            <a:ext cx="3334512" cy="1620012"/>
          </a:xfrm>
          <a:prstGeom prst="rect">
            <a:avLst/>
          </a:prstGeom>
        </p:spPr>
      </p:pic>
      <p:pic>
        <p:nvPicPr>
          <p:cNvPr id="3" name="Рисунок 2"/>
          <p:cNvPicPr>
            <a:picLocks noChangeAspect="1"/>
          </p:cNvPicPr>
          <p:nvPr/>
        </p:nvPicPr>
        <p:blipFill>
          <a:blip r:embed="rId3"/>
          <a:stretch>
            <a:fillRect/>
          </a:stretch>
        </p:blipFill>
        <p:spPr>
          <a:xfrm>
            <a:off x="5570221" y="3939854"/>
            <a:ext cx="3421380" cy="2168652"/>
          </a:xfrm>
          <a:prstGeom prst="rect">
            <a:avLst/>
          </a:prstGeom>
        </p:spPr>
      </p:pic>
    </p:spTree>
    <p:extLst>
      <p:ext uri="{BB962C8B-B14F-4D97-AF65-F5344CB8AC3E}">
        <p14:creationId xmlns:p14="http://schemas.microsoft.com/office/powerpoint/2010/main" val="3474925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Рисунок 18"/>
          <p:cNvPicPr>
            <a:picLocks noChangeAspect="1"/>
          </p:cNvPicPr>
          <p:nvPr/>
        </p:nvPicPr>
        <p:blipFill>
          <a:blip r:embed="rId2"/>
          <a:stretch>
            <a:fillRect/>
          </a:stretch>
        </p:blipFill>
        <p:spPr>
          <a:xfrm>
            <a:off x="5417534" y="4416861"/>
            <a:ext cx="3400044" cy="1842516"/>
          </a:xfrm>
          <a:prstGeom prst="rect">
            <a:avLst/>
          </a:prstGeom>
        </p:spPr>
      </p:pic>
      <p:sp>
        <p:nvSpPr>
          <p:cNvPr id="4" name="Заголовок 3"/>
          <p:cNvSpPr>
            <a:spLocks noGrp="1"/>
          </p:cNvSpPr>
          <p:nvPr>
            <p:ph type="title"/>
          </p:nvPr>
        </p:nvSpPr>
        <p:spPr/>
        <p:txBody>
          <a:bodyPr/>
          <a:lstStyle/>
          <a:p>
            <a:r>
              <a:rPr lang="en-US" altLang="ru-RU" dirty="0"/>
              <a:t>Fixed </a:t>
            </a:r>
            <a:r>
              <a:rPr lang="en-US" altLang="ru-RU" dirty="0" smtClean="0"/>
              <a:t>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2019FY IFRS Results</a:t>
            </a:r>
            <a:endParaRPr lang="ru-RU" altLang="ru-RU" dirty="0"/>
          </a:p>
        </p:txBody>
      </p:sp>
      <p:sp>
        <p:nvSpPr>
          <p:cNvPr id="5" name="Text Box 103"/>
          <p:cNvSpPr txBox="1">
            <a:spLocks noChangeArrowheads="1"/>
          </p:cNvSpPr>
          <p:nvPr/>
        </p:nvSpPr>
        <p:spPr bwMode="auto">
          <a:xfrm>
            <a:off x="4738688" y="1143000"/>
            <a:ext cx="2500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Structure, mn RUR</a:t>
            </a:r>
          </a:p>
        </p:txBody>
      </p:sp>
      <p:sp>
        <p:nvSpPr>
          <p:cNvPr id="7" name="Text Box 103"/>
          <p:cNvSpPr txBox="1">
            <a:spLocks noChangeArrowheads="1"/>
          </p:cNvSpPr>
          <p:nvPr/>
        </p:nvSpPr>
        <p:spPr bwMode="auto">
          <a:xfrm>
            <a:off x="133350" y="3810000"/>
            <a:ext cx="2141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Total Fixed Costs, mn RUR</a:t>
            </a:r>
          </a:p>
        </p:txBody>
      </p:sp>
      <p:sp>
        <p:nvSpPr>
          <p:cNvPr id="8" name="Text Box 103"/>
          <p:cNvSpPr txBox="1">
            <a:spLocks noChangeArrowheads="1"/>
          </p:cNvSpPr>
          <p:nvPr/>
        </p:nvSpPr>
        <p:spPr bwMode="auto">
          <a:xfrm>
            <a:off x="146050" y="1143000"/>
            <a:ext cx="226504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Fixed Costs </a:t>
            </a:r>
            <a:r>
              <a:rPr lang="en-US" altLang="ru-RU" sz="1600" b="1" dirty="0" smtClean="0">
                <a:solidFill>
                  <a:srgbClr val="0079C2"/>
                </a:solidFill>
              </a:rPr>
              <a:t>Change </a:t>
            </a:r>
            <a:r>
              <a:rPr lang="en-US" altLang="ru-RU" sz="1600" b="1" dirty="0">
                <a:solidFill>
                  <a:srgbClr val="0079C2"/>
                </a:solidFill>
              </a:rPr>
              <a:t>Factors</a:t>
            </a:r>
          </a:p>
        </p:txBody>
      </p:sp>
      <p:sp>
        <p:nvSpPr>
          <p:cNvPr id="9" name="Text Box 103"/>
          <p:cNvSpPr txBox="1">
            <a:spLocks noChangeArrowheads="1"/>
          </p:cNvSpPr>
          <p:nvPr/>
        </p:nvSpPr>
        <p:spPr bwMode="auto">
          <a:xfrm>
            <a:off x="4953000" y="3810000"/>
            <a:ext cx="432911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Depreciation and </a:t>
            </a:r>
            <a:r>
              <a:rPr lang="en-US" altLang="ru-RU" sz="1600" b="1" dirty="0" smtClean="0">
                <a:solidFill>
                  <a:srgbClr val="0079C2"/>
                </a:solidFill>
              </a:rPr>
              <a:t>Amortization, </a:t>
            </a:r>
            <a:r>
              <a:rPr lang="en-US" altLang="ru-RU" sz="1600" b="1" dirty="0" err="1" smtClean="0">
                <a:solidFill>
                  <a:srgbClr val="0079C2"/>
                </a:solidFill>
              </a:rPr>
              <a:t>mn</a:t>
            </a:r>
            <a:r>
              <a:rPr lang="en-US" altLang="ru-RU" sz="1600" b="1" dirty="0" smtClean="0">
                <a:solidFill>
                  <a:srgbClr val="0079C2"/>
                </a:solidFill>
              </a:rPr>
              <a:t> RUR</a:t>
            </a:r>
            <a:endParaRPr lang="en-US" altLang="ru-RU" sz="1600" b="1" dirty="0">
              <a:solidFill>
                <a:srgbClr val="0079C2"/>
              </a:solidFill>
            </a:endParaRPr>
          </a:p>
        </p:txBody>
      </p:sp>
      <p:sp>
        <p:nvSpPr>
          <p:cNvPr id="10" name="Rectangle 7"/>
          <p:cNvSpPr>
            <a:spLocks noChangeArrowheads="1"/>
          </p:cNvSpPr>
          <p:nvPr/>
        </p:nvSpPr>
        <p:spPr bwMode="auto">
          <a:xfrm>
            <a:off x="257175" y="1612900"/>
            <a:ext cx="3752850"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a:solidFill>
                  <a:schemeClr val="tx1"/>
                </a:solidFill>
              </a:rPr>
              <a:t>Other fixed costs reduction was dew, mostly, to considerable reduction in the amount of fines, fees and forfeits for breach of contract terms on core activity.</a:t>
            </a: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dirty="0">
                <a:solidFill>
                  <a:schemeClr val="tx1"/>
                </a:solidFill>
              </a:rPr>
              <a:t>Taxes other than income tax decline resulted from decreased property tax expense, on the back of changes in legislation.</a:t>
            </a:r>
          </a:p>
        </p:txBody>
      </p:sp>
      <p:graphicFrame>
        <p:nvGraphicFramePr>
          <p:cNvPr id="11" name="Таблица 20"/>
          <p:cNvGraphicFramePr>
            <a:graphicFrameLocks noGrp="1"/>
          </p:cNvGraphicFramePr>
          <p:nvPr>
            <p:extLst>
              <p:ext uri="{D42A27DB-BD31-4B8C-83A1-F6EECF244321}">
                <p14:modId xmlns:p14="http://schemas.microsoft.com/office/powerpoint/2010/main" val="3675258798"/>
              </p:ext>
            </p:extLst>
          </p:nvPr>
        </p:nvGraphicFramePr>
        <p:xfrm>
          <a:off x="4876800" y="1557338"/>
          <a:ext cx="4191000" cy="2060174"/>
        </p:xfrm>
        <a:graphic>
          <a:graphicData uri="http://schemas.openxmlformats.org/drawingml/2006/table">
            <a:tbl>
              <a:tblPr/>
              <a:tblGrid>
                <a:gridCol w="2053503"/>
                <a:gridCol w="763949"/>
                <a:gridCol w="763949"/>
                <a:gridCol w="609599"/>
              </a:tblGrid>
              <a:tr h="222477">
                <a:tc>
                  <a:txBody>
                    <a:bodyPr/>
                    <a:lstStyle/>
                    <a:p>
                      <a:pPr algn="l" rtl="0" fontAlgn="ctr"/>
                      <a:endParaRPr lang="ru-RU" sz="1100" b="1" i="0" u="none" strike="noStrike" dirty="0">
                        <a:solidFill>
                          <a:schemeClr val="accent1"/>
                        </a:solidFill>
                        <a:latin typeface="+mn-lt"/>
                      </a:endParaRPr>
                    </a:p>
                  </a:txBody>
                  <a:tcPr marL="45720" marR="45720" marT="27411" marB="27411"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9C2"/>
                          </a:solidFill>
                          <a:effectLst/>
                          <a:latin typeface="+mn-lt"/>
                          <a:cs typeface="Arial" charset="0"/>
                        </a:rPr>
                        <a:t>2018</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smtClean="0">
                          <a:ln>
                            <a:noFill/>
                          </a:ln>
                          <a:solidFill>
                            <a:srgbClr val="0079C2"/>
                          </a:solidFill>
                          <a:effectLst/>
                          <a:latin typeface="+mn-lt"/>
                          <a:cs typeface="Arial" charset="0"/>
                        </a:rPr>
                        <a:t>2019</a:t>
                      </a:r>
                      <a:endParaRPr kumimoji="0" lang="ru-RU" sz="1100" b="1" i="0" u="none" strike="noStrike" cap="none" normalizeH="0" baseline="0" dirty="0" smtClean="0">
                        <a:ln>
                          <a:noFill/>
                        </a:ln>
                        <a:solidFill>
                          <a:srgbClr val="0079C2"/>
                        </a:solidFill>
                        <a:effectLst/>
                        <a:latin typeface="+mn-lt"/>
                        <a:cs typeface="Arial" charset="0"/>
                      </a:endParaRP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smtClean="0">
                          <a:solidFill>
                            <a:srgbClr val="0079C2"/>
                          </a:solidFill>
                          <a:latin typeface="+mn-lt"/>
                          <a:ea typeface="+mn-ea"/>
                          <a:cs typeface="+mn-cs"/>
                        </a:rPr>
                        <a:t>Change</a:t>
                      </a:r>
                      <a:endParaRPr lang="ru-RU" sz="1100" b="1" i="0" u="none" strike="noStrike" kern="1200" dirty="0" smtClean="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r>
              <a:tr h="222330">
                <a:tc>
                  <a:txBody>
                    <a:bodyPr/>
                    <a:lstStyle/>
                    <a:p>
                      <a:pPr marL="114300" indent="0" algn="l" defTabSz="914400" rtl="0" eaLnBrk="1" fontAlgn="ctr" latinLnBrk="0" hangingPunct="1">
                        <a:spcAft>
                          <a:spcPts val="0"/>
                        </a:spcAft>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Employee Benefit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8</a:t>
                      </a:r>
                      <a:r>
                        <a:rPr lang="en-US" sz="1100" b="0" i="0" u="none" strike="noStrike" kern="1200" dirty="0" smtClean="0">
                          <a:solidFill>
                            <a:srgbClr val="002060"/>
                          </a:solidFill>
                          <a:effectLst/>
                          <a:latin typeface="Arial Narrow" panose="020B0606020202030204" pitchFamily="34" charset="0"/>
                          <a:ea typeface="+mn-ea"/>
                          <a:cs typeface="+mn-cs"/>
                        </a:rPr>
                        <a:t>,</a:t>
                      </a:r>
                      <a:r>
                        <a:rPr lang="ru-RU" sz="1100" b="0" i="0" u="none" strike="noStrike" kern="1200" dirty="0" smtClean="0">
                          <a:solidFill>
                            <a:srgbClr val="002060"/>
                          </a:solidFill>
                          <a:effectLst/>
                          <a:latin typeface="Arial Narrow" panose="020B0606020202030204" pitchFamily="34" charset="0"/>
                          <a:ea typeface="+mn-ea"/>
                          <a:cs typeface="+mn-cs"/>
                        </a:rPr>
                        <a:t>824</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9</a:t>
                      </a:r>
                      <a:r>
                        <a:rPr lang="en-US" sz="1100" b="0" i="0" u="none" strike="noStrike" kern="1200" dirty="0" smtClean="0">
                          <a:solidFill>
                            <a:srgbClr val="002060"/>
                          </a:solidFill>
                          <a:effectLst/>
                          <a:latin typeface="Arial Narrow" panose="020B0606020202030204" pitchFamily="34" charset="0"/>
                          <a:ea typeface="+mn-ea"/>
                          <a:cs typeface="+mn-cs"/>
                        </a:rPr>
                        <a:t>,</a:t>
                      </a:r>
                      <a:r>
                        <a:rPr lang="ru-RU" sz="1100" b="0" i="0" u="none" strike="noStrike" kern="1200" dirty="0" smtClean="0">
                          <a:solidFill>
                            <a:srgbClr val="002060"/>
                          </a:solidFill>
                          <a:effectLst/>
                          <a:latin typeface="Arial Narrow" panose="020B0606020202030204" pitchFamily="34" charset="0"/>
                          <a:ea typeface="+mn-ea"/>
                          <a:cs typeface="+mn-cs"/>
                        </a:rPr>
                        <a:t>375</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2060"/>
                          </a:solidFill>
                          <a:effectLst/>
                          <a:latin typeface="Arial Narrow" panose="020B0606020202030204" pitchFamily="34" charset="0"/>
                        </a:rPr>
                        <a:t>+6</a:t>
                      </a:r>
                      <a:r>
                        <a:rPr lang="en-US" sz="1100" b="0" i="0" u="none" strike="noStrike" dirty="0" smtClean="0">
                          <a:solidFill>
                            <a:srgbClr val="002060"/>
                          </a:solidFill>
                          <a:effectLst/>
                          <a:latin typeface="Arial Narrow" panose="020B0606020202030204" pitchFamily="34" charset="0"/>
                        </a:rPr>
                        <a:t>.</a:t>
                      </a:r>
                      <a:r>
                        <a:rPr lang="ru-RU" sz="1100" b="0" i="0" u="none" strike="noStrike" dirty="0" smtClean="0">
                          <a:solidFill>
                            <a:srgbClr val="002060"/>
                          </a:solidFill>
                          <a:effectLst/>
                          <a:latin typeface="Arial Narrow" panose="020B0606020202030204" pitchFamily="34" charset="0"/>
                        </a:rPr>
                        <a:t>2</a:t>
                      </a:r>
                      <a:r>
                        <a:rPr lang="ru-RU" sz="1100" b="0" i="0" u="none" strike="noStrike" dirty="0">
                          <a:solidFill>
                            <a:srgbClr val="002060"/>
                          </a:solidFill>
                          <a:effectLst/>
                          <a:latin typeface="Arial Narrow" panose="020B0606020202030204" pitchFamily="34" charset="0"/>
                        </a:rPr>
                        <a:t>%</a:t>
                      </a:r>
                    </a:p>
                  </a:txBody>
                  <a:tcPr marL="7620" marR="7620" marT="762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07227">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Maintenance and Repair Expenses</a:t>
                      </a: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4</a:t>
                      </a:r>
                      <a:r>
                        <a:rPr lang="en-US" sz="1100" b="0" i="0" u="none" strike="noStrike" kern="1200" dirty="0" smtClean="0">
                          <a:solidFill>
                            <a:srgbClr val="002060"/>
                          </a:solidFill>
                          <a:effectLst/>
                          <a:latin typeface="Arial Narrow" panose="020B0606020202030204" pitchFamily="34" charset="0"/>
                          <a:ea typeface="+mn-ea"/>
                          <a:cs typeface="+mn-cs"/>
                        </a:rPr>
                        <a:t>,</a:t>
                      </a:r>
                      <a:r>
                        <a:rPr lang="ru-RU" sz="1100" b="0" i="0" u="none" strike="noStrike" kern="1200" dirty="0" smtClean="0">
                          <a:solidFill>
                            <a:srgbClr val="002060"/>
                          </a:solidFill>
                          <a:effectLst/>
                          <a:latin typeface="Arial Narrow" panose="020B0606020202030204" pitchFamily="34" charset="0"/>
                          <a:ea typeface="+mn-ea"/>
                          <a:cs typeface="+mn-cs"/>
                        </a:rPr>
                        <a:t>305</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3</a:t>
                      </a:r>
                      <a:r>
                        <a:rPr lang="en-US" sz="1100" b="0" i="0" u="none" strike="noStrike" kern="1200" dirty="0" smtClean="0">
                          <a:solidFill>
                            <a:srgbClr val="002060"/>
                          </a:solidFill>
                          <a:effectLst/>
                          <a:latin typeface="Arial Narrow" panose="020B0606020202030204" pitchFamily="34" charset="0"/>
                          <a:ea typeface="+mn-ea"/>
                          <a:cs typeface="+mn-cs"/>
                        </a:rPr>
                        <a:t>,</a:t>
                      </a:r>
                      <a:r>
                        <a:rPr lang="ru-RU" sz="1100" b="0" i="0" u="none" strike="noStrike" kern="1200" dirty="0" smtClean="0">
                          <a:solidFill>
                            <a:srgbClr val="002060"/>
                          </a:solidFill>
                          <a:effectLst/>
                          <a:latin typeface="Arial Narrow" panose="020B0606020202030204" pitchFamily="34" charset="0"/>
                          <a:ea typeface="+mn-ea"/>
                          <a:cs typeface="+mn-cs"/>
                        </a:rPr>
                        <a:t>920</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2060"/>
                          </a:solidFill>
                          <a:effectLst/>
                          <a:latin typeface="Arial Narrow" panose="020B0606020202030204" pitchFamily="34" charset="0"/>
                        </a:rPr>
                        <a:t>-</a:t>
                      </a:r>
                      <a:r>
                        <a:rPr lang="ru-RU" sz="1100" b="0" i="0" u="none" strike="noStrike" dirty="0" smtClean="0">
                          <a:solidFill>
                            <a:srgbClr val="002060"/>
                          </a:solidFill>
                          <a:effectLst/>
                          <a:latin typeface="Arial Narrow" panose="020B0606020202030204" pitchFamily="34" charset="0"/>
                        </a:rPr>
                        <a:t>8</a:t>
                      </a:r>
                      <a:r>
                        <a:rPr lang="en-US" sz="1100" b="0" i="0" u="none" strike="noStrike" dirty="0" smtClean="0">
                          <a:solidFill>
                            <a:srgbClr val="002060"/>
                          </a:solidFill>
                          <a:effectLst/>
                          <a:latin typeface="Arial Narrow" panose="020B0606020202030204" pitchFamily="34" charset="0"/>
                        </a:rPr>
                        <a:t>.</a:t>
                      </a:r>
                      <a:r>
                        <a:rPr lang="ru-RU" sz="1100" b="0" i="0" u="none" strike="noStrike" dirty="0" smtClean="0">
                          <a:solidFill>
                            <a:srgbClr val="002060"/>
                          </a:solidFill>
                          <a:effectLst/>
                          <a:latin typeface="Arial Narrow" panose="020B0606020202030204" pitchFamily="34" charset="0"/>
                        </a:rPr>
                        <a:t>9</a:t>
                      </a:r>
                      <a:r>
                        <a:rPr lang="ru-RU" sz="1100" b="0" i="0" u="none" strike="noStrike" dirty="0">
                          <a:solidFill>
                            <a:srgbClr val="002060"/>
                          </a:solidFill>
                          <a:effectLst/>
                          <a:latin typeface="Arial Narrow" panose="020B0606020202030204" pitchFamily="34"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8707">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Fee of the System Operator</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2</a:t>
                      </a:r>
                      <a:r>
                        <a:rPr lang="en-US" sz="1100" b="0" i="0" u="none" strike="noStrike" kern="1200" smtClean="0">
                          <a:solidFill>
                            <a:srgbClr val="002060"/>
                          </a:solidFill>
                          <a:effectLst/>
                          <a:latin typeface="Arial Narrow" panose="020B0606020202030204" pitchFamily="34" charset="0"/>
                          <a:ea typeface="+mn-ea"/>
                          <a:cs typeface="+mn-cs"/>
                        </a:rPr>
                        <a:t>,</a:t>
                      </a:r>
                      <a:r>
                        <a:rPr lang="ru-RU" sz="1100" b="0" i="0" u="none" strike="noStrike" kern="1200" smtClean="0">
                          <a:solidFill>
                            <a:srgbClr val="002060"/>
                          </a:solidFill>
                          <a:effectLst/>
                          <a:latin typeface="Arial Narrow" panose="020B0606020202030204" pitchFamily="34" charset="0"/>
                          <a:ea typeface="+mn-ea"/>
                          <a:cs typeface="+mn-cs"/>
                        </a:rPr>
                        <a:t>048</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2</a:t>
                      </a:r>
                      <a:r>
                        <a:rPr lang="en-US" sz="1100" b="0" i="0" u="none" strike="noStrike" kern="1200" dirty="0" smtClean="0">
                          <a:solidFill>
                            <a:srgbClr val="002060"/>
                          </a:solidFill>
                          <a:effectLst/>
                          <a:latin typeface="Arial Narrow" panose="020B0606020202030204" pitchFamily="34" charset="0"/>
                          <a:ea typeface="+mn-ea"/>
                          <a:cs typeface="+mn-cs"/>
                        </a:rPr>
                        <a:t>,</a:t>
                      </a:r>
                      <a:r>
                        <a:rPr lang="ru-RU" sz="1100" b="0" i="0" u="none" strike="noStrike" kern="1200" dirty="0" smtClean="0">
                          <a:solidFill>
                            <a:srgbClr val="002060"/>
                          </a:solidFill>
                          <a:effectLst/>
                          <a:latin typeface="Arial Narrow" panose="020B0606020202030204" pitchFamily="34" charset="0"/>
                          <a:ea typeface="+mn-ea"/>
                          <a:cs typeface="+mn-cs"/>
                        </a:rPr>
                        <a:t>160</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2060"/>
                          </a:solidFill>
                          <a:effectLst/>
                          <a:latin typeface="Arial Narrow" panose="020B0606020202030204" pitchFamily="34" charset="0"/>
                        </a:rPr>
                        <a:t>+5</a:t>
                      </a:r>
                      <a:r>
                        <a:rPr lang="en-US" sz="1100" b="0" i="0" u="none" strike="noStrike" dirty="0" smtClean="0">
                          <a:solidFill>
                            <a:srgbClr val="002060"/>
                          </a:solidFill>
                          <a:effectLst/>
                          <a:latin typeface="Arial Narrow" panose="020B0606020202030204" pitchFamily="34" charset="0"/>
                        </a:rPr>
                        <a:t>.</a:t>
                      </a:r>
                      <a:r>
                        <a:rPr lang="ru-RU" sz="1100" b="0" i="0" u="none" strike="noStrike" dirty="0" smtClean="0">
                          <a:solidFill>
                            <a:srgbClr val="002060"/>
                          </a:solidFill>
                          <a:effectLst/>
                          <a:latin typeface="Arial Narrow" panose="020B0606020202030204" pitchFamily="34" charset="0"/>
                        </a:rPr>
                        <a:t>5</a:t>
                      </a:r>
                      <a:r>
                        <a:rPr lang="ru-RU" sz="1100" b="0" i="0" u="none" strike="noStrike" dirty="0">
                          <a:solidFill>
                            <a:srgbClr val="002060"/>
                          </a:solidFill>
                          <a:effectLst/>
                          <a:latin typeface="Arial Narrow" panose="020B0606020202030204" pitchFamily="34"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Electricity Market Administration and  Operational Dispatching Management Services</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4</a:t>
                      </a:r>
                      <a:r>
                        <a:rPr lang="en-US" sz="1100" b="0" i="0" u="none" strike="noStrike" kern="1200" dirty="0" smtClean="0">
                          <a:solidFill>
                            <a:srgbClr val="002060"/>
                          </a:solidFill>
                          <a:effectLst/>
                          <a:latin typeface="Arial Narrow" panose="020B0606020202030204" pitchFamily="34" charset="0"/>
                          <a:ea typeface="+mn-ea"/>
                          <a:cs typeface="+mn-cs"/>
                        </a:rPr>
                        <a:t>,</a:t>
                      </a:r>
                      <a:r>
                        <a:rPr lang="ru-RU" sz="1100" b="0" i="0" u="none" strike="noStrike" kern="1200" dirty="0" smtClean="0">
                          <a:solidFill>
                            <a:srgbClr val="002060"/>
                          </a:solidFill>
                          <a:effectLst/>
                          <a:latin typeface="Arial Narrow" panose="020B0606020202030204" pitchFamily="34" charset="0"/>
                          <a:ea typeface="+mn-ea"/>
                          <a:cs typeface="+mn-cs"/>
                        </a:rPr>
                        <a:t>249</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2</a:t>
                      </a:r>
                      <a:r>
                        <a:rPr lang="en-US" sz="1100" b="0" i="0" u="none" strike="noStrike" kern="1200" dirty="0" smtClean="0">
                          <a:solidFill>
                            <a:srgbClr val="002060"/>
                          </a:solidFill>
                          <a:effectLst/>
                          <a:latin typeface="Arial Narrow" panose="020B0606020202030204" pitchFamily="34" charset="0"/>
                          <a:ea typeface="+mn-ea"/>
                          <a:cs typeface="+mn-cs"/>
                        </a:rPr>
                        <a:t>,</a:t>
                      </a:r>
                      <a:r>
                        <a:rPr lang="ru-RU" sz="1100" b="0" i="0" u="none" strike="noStrike" kern="1200" dirty="0" smtClean="0">
                          <a:solidFill>
                            <a:srgbClr val="002060"/>
                          </a:solidFill>
                          <a:effectLst/>
                          <a:latin typeface="Arial Narrow" panose="020B0606020202030204" pitchFamily="34" charset="0"/>
                          <a:ea typeface="+mn-ea"/>
                          <a:cs typeface="+mn-cs"/>
                        </a:rPr>
                        <a:t>993</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2060"/>
                          </a:solidFill>
                          <a:effectLst/>
                          <a:latin typeface="Arial Narrow" panose="020B0606020202030204" pitchFamily="34" charset="0"/>
                        </a:rPr>
                        <a:t>-</a:t>
                      </a:r>
                      <a:r>
                        <a:rPr lang="ru-RU" sz="1100" b="0" i="0" u="none" strike="noStrike" dirty="0" smtClean="0">
                          <a:solidFill>
                            <a:srgbClr val="002060"/>
                          </a:solidFill>
                          <a:effectLst/>
                          <a:latin typeface="Arial Narrow" panose="020B0606020202030204" pitchFamily="34" charset="0"/>
                        </a:rPr>
                        <a:t>29</a:t>
                      </a:r>
                      <a:r>
                        <a:rPr lang="en-US" sz="1100" b="0" i="0" u="none" strike="noStrike" dirty="0" smtClean="0">
                          <a:solidFill>
                            <a:srgbClr val="002060"/>
                          </a:solidFill>
                          <a:effectLst/>
                          <a:latin typeface="Arial Narrow" panose="020B0606020202030204" pitchFamily="34" charset="0"/>
                        </a:rPr>
                        <a:t>.</a:t>
                      </a:r>
                      <a:r>
                        <a:rPr lang="ru-RU" sz="1100" b="0" i="0" u="none" strike="noStrike" dirty="0" smtClean="0">
                          <a:solidFill>
                            <a:srgbClr val="002060"/>
                          </a:solidFill>
                          <a:effectLst/>
                          <a:latin typeface="Arial Narrow" panose="020B0606020202030204" pitchFamily="34" charset="0"/>
                        </a:rPr>
                        <a:t>6</a:t>
                      </a:r>
                      <a:r>
                        <a:rPr lang="ru-RU" sz="1100" b="0" i="0" u="none" strike="noStrike" dirty="0">
                          <a:solidFill>
                            <a:srgbClr val="002060"/>
                          </a:solidFill>
                          <a:effectLst/>
                          <a:latin typeface="Arial Narrow" panose="020B0606020202030204" pitchFamily="34"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Rent Expenses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2</a:t>
                      </a:r>
                      <a:r>
                        <a:rPr lang="en-US" sz="1100" b="0" i="0" u="none" strike="noStrike" kern="1200" dirty="0" smtClean="0">
                          <a:solidFill>
                            <a:srgbClr val="002060"/>
                          </a:solidFill>
                          <a:effectLst/>
                          <a:latin typeface="Arial Narrow" panose="020B0606020202030204" pitchFamily="34" charset="0"/>
                          <a:ea typeface="+mn-ea"/>
                          <a:cs typeface="+mn-cs"/>
                        </a:rPr>
                        <a:t>,</a:t>
                      </a:r>
                      <a:r>
                        <a:rPr lang="ru-RU" sz="1100" b="0" i="0" u="none" strike="noStrike" kern="1200" dirty="0" smtClean="0">
                          <a:solidFill>
                            <a:srgbClr val="002060"/>
                          </a:solidFill>
                          <a:effectLst/>
                          <a:latin typeface="Arial Narrow" panose="020B0606020202030204" pitchFamily="34" charset="0"/>
                          <a:ea typeface="+mn-ea"/>
                          <a:cs typeface="+mn-cs"/>
                        </a:rPr>
                        <a:t>354</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4</a:t>
                      </a:r>
                      <a:r>
                        <a:rPr lang="en-US" sz="1100" b="0" i="0" u="none" strike="noStrike" kern="1200" dirty="0" smtClean="0">
                          <a:solidFill>
                            <a:srgbClr val="002060"/>
                          </a:solidFill>
                          <a:effectLst/>
                          <a:latin typeface="Arial Narrow" panose="020B0606020202030204" pitchFamily="34" charset="0"/>
                          <a:ea typeface="+mn-ea"/>
                          <a:cs typeface="+mn-cs"/>
                        </a:rPr>
                        <a:t>,</a:t>
                      </a:r>
                      <a:r>
                        <a:rPr lang="ru-RU" sz="1100" b="0" i="0" u="none" strike="noStrike" kern="1200" dirty="0" smtClean="0">
                          <a:solidFill>
                            <a:srgbClr val="002060"/>
                          </a:solidFill>
                          <a:effectLst/>
                          <a:latin typeface="Arial Narrow" panose="020B0606020202030204" pitchFamily="34" charset="0"/>
                          <a:ea typeface="+mn-ea"/>
                          <a:cs typeface="+mn-cs"/>
                        </a:rPr>
                        <a:t>617</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smtClean="0">
                          <a:solidFill>
                            <a:srgbClr val="002060"/>
                          </a:solidFill>
                          <a:effectLst/>
                          <a:latin typeface="Arial Narrow" panose="020B0606020202030204" pitchFamily="34" charset="0"/>
                        </a:rPr>
                        <a:t>+96</a:t>
                      </a:r>
                      <a:r>
                        <a:rPr lang="en-US" sz="1100" b="0" i="0" u="none" strike="noStrike" dirty="0" smtClean="0">
                          <a:solidFill>
                            <a:srgbClr val="002060"/>
                          </a:solidFill>
                          <a:effectLst/>
                          <a:latin typeface="Arial Narrow" panose="020B0606020202030204" pitchFamily="34" charset="0"/>
                        </a:rPr>
                        <a:t>.</a:t>
                      </a:r>
                      <a:r>
                        <a:rPr lang="ru-RU" sz="1100" b="0" i="0" u="none" strike="noStrike" dirty="0" smtClean="0">
                          <a:solidFill>
                            <a:srgbClr val="002060"/>
                          </a:solidFill>
                          <a:effectLst/>
                          <a:latin typeface="Arial Narrow" panose="020B0606020202030204" pitchFamily="34" charset="0"/>
                        </a:rPr>
                        <a:t>1</a:t>
                      </a:r>
                      <a:r>
                        <a:rPr lang="ru-RU" sz="1100" b="0" i="0" u="none" strike="noStrike" dirty="0">
                          <a:solidFill>
                            <a:srgbClr val="002060"/>
                          </a:solidFill>
                          <a:effectLst/>
                          <a:latin typeface="Arial Narrow" panose="020B0606020202030204" pitchFamily="34"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Calibri" panose="020F0502020204030204" pitchFamily="34" charset="0"/>
                          <a:cs typeface="Times New Roman" panose="02020603050405020304" pitchFamily="18" charset="0"/>
                        </a:rPr>
                        <a:t>Other Fixed Costs</a:t>
                      </a:r>
                      <a:endParaRPr lang="ru-RU" sz="110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17</a:t>
                      </a:r>
                      <a:r>
                        <a:rPr lang="en-US" sz="1100" b="0" i="0" u="none" strike="noStrike" kern="1200" dirty="0" smtClean="0">
                          <a:solidFill>
                            <a:srgbClr val="002060"/>
                          </a:solidFill>
                          <a:effectLst/>
                          <a:latin typeface="Arial Narrow" panose="020B0606020202030204" pitchFamily="34" charset="0"/>
                          <a:ea typeface="+mn-ea"/>
                          <a:cs typeface="+mn-cs"/>
                        </a:rPr>
                        <a:t>,</a:t>
                      </a:r>
                      <a:r>
                        <a:rPr lang="ru-RU" sz="1100" b="0" i="0" u="none" strike="noStrike" kern="1200" dirty="0" smtClean="0">
                          <a:solidFill>
                            <a:srgbClr val="002060"/>
                          </a:solidFill>
                          <a:effectLst/>
                          <a:latin typeface="Arial Narrow" panose="020B0606020202030204" pitchFamily="34" charset="0"/>
                          <a:ea typeface="+mn-ea"/>
                          <a:cs typeface="+mn-cs"/>
                        </a:rPr>
                        <a:t>150</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smtClean="0">
                          <a:solidFill>
                            <a:srgbClr val="002060"/>
                          </a:solidFill>
                          <a:effectLst/>
                          <a:latin typeface="Arial Narrow" panose="020B0606020202030204" pitchFamily="34" charset="0"/>
                          <a:ea typeface="+mn-ea"/>
                          <a:cs typeface="+mn-cs"/>
                        </a:rPr>
                        <a:t>11</a:t>
                      </a:r>
                      <a:r>
                        <a:rPr lang="en-US" sz="1100" b="0" i="0" u="none" strike="noStrike" kern="1200" dirty="0" smtClean="0">
                          <a:solidFill>
                            <a:srgbClr val="002060"/>
                          </a:solidFill>
                          <a:effectLst/>
                          <a:latin typeface="Arial Narrow" panose="020B0606020202030204" pitchFamily="34" charset="0"/>
                          <a:ea typeface="+mn-ea"/>
                          <a:cs typeface="+mn-cs"/>
                        </a:rPr>
                        <a:t>,</a:t>
                      </a:r>
                      <a:r>
                        <a:rPr lang="ru-RU" sz="1100" b="0" i="0" u="none" strike="noStrike" kern="1200" dirty="0" smtClean="0">
                          <a:solidFill>
                            <a:srgbClr val="002060"/>
                          </a:solidFill>
                          <a:effectLst/>
                          <a:latin typeface="Arial Narrow" panose="020B0606020202030204" pitchFamily="34" charset="0"/>
                          <a:ea typeface="+mn-ea"/>
                          <a:cs typeface="+mn-cs"/>
                        </a:rPr>
                        <a:t>976</a:t>
                      </a:r>
                      <a:endParaRPr lang="ru-RU" sz="1100" b="0"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rgbClr val="002060"/>
                          </a:solidFill>
                          <a:effectLst/>
                          <a:latin typeface="Arial Narrow" panose="020B0606020202030204" pitchFamily="34" charset="0"/>
                        </a:rPr>
                        <a:t>-</a:t>
                      </a:r>
                      <a:r>
                        <a:rPr lang="ru-RU" sz="1100" b="0" i="0" u="none" strike="noStrike" dirty="0" smtClean="0">
                          <a:solidFill>
                            <a:srgbClr val="002060"/>
                          </a:solidFill>
                          <a:effectLst/>
                          <a:latin typeface="Arial Narrow" panose="020B0606020202030204" pitchFamily="34" charset="0"/>
                        </a:rPr>
                        <a:t>30</a:t>
                      </a:r>
                      <a:r>
                        <a:rPr lang="en-US" sz="1100" b="0" i="0" u="none" strike="noStrike" dirty="0" smtClean="0">
                          <a:solidFill>
                            <a:srgbClr val="002060"/>
                          </a:solidFill>
                          <a:effectLst/>
                          <a:latin typeface="Arial Narrow" panose="020B0606020202030204" pitchFamily="34" charset="0"/>
                        </a:rPr>
                        <a:t>.</a:t>
                      </a:r>
                      <a:r>
                        <a:rPr lang="ru-RU" sz="1100" b="0" i="0" u="none" strike="noStrike" dirty="0" smtClean="0">
                          <a:solidFill>
                            <a:srgbClr val="002060"/>
                          </a:solidFill>
                          <a:effectLst/>
                          <a:latin typeface="Arial Narrow" panose="020B0606020202030204" pitchFamily="34" charset="0"/>
                        </a:rPr>
                        <a:t>2</a:t>
                      </a:r>
                      <a:r>
                        <a:rPr lang="ru-RU" sz="1100" b="0" i="0" u="none" strike="noStrike" dirty="0">
                          <a:solidFill>
                            <a:srgbClr val="002060"/>
                          </a:solidFill>
                          <a:effectLst/>
                          <a:latin typeface="Arial Narrow" panose="020B0606020202030204" pitchFamily="34" charset="0"/>
                        </a:rPr>
                        <a:t>%</a:t>
                      </a:r>
                    </a:p>
                  </a:txBody>
                  <a:tcPr marL="7620" marR="7620" marT="762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22330">
                <a:tc>
                  <a:txBody>
                    <a:bodyPr/>
                    <a:lstStyle/>
                    <a:p>
                      <a:pPr algn="l" rtl="0" fontAlgn="ctr"/>
                      <a:r>
                        <a:rPr lang="en-US" sz="1100" b="1" kern="1200" dirty="0" smtClean="0">
                          <a:solidFill>
                            <a:schemeClr val="tx2"/>
                          </a:solidFill>
                          <a:effectLst/>
                          <a:latin typeface="+mn-lt"/>
                          <a:ea typeface="Calibri" panose="020F0502020204030204" pitchFamily="34" charset="0"/>
                          <a:cs typeface="Times New Roman" panose="02020603050405020304" pitchFamily="18" charset="0"/>
                        </a:rPr>
                        <a:t>Total Fixed Costs</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1" i="0" u="none" strike="noStrike" kern="1200" dirty="0" smtClean="0">
                          <a:solidFill>
                            <a:srgbClr val="002060"/>
                          </a:solidFill>
                          <a:effectLst/>
                          <a:latin typeface="Arial Narrow" panose="020B0606020202030204" pitchFamily="34" charset="0"/>
                          <a:ea typeface="+mn-ea"/>
                          <a:cs typeface="+mn-cs"/>
                        </a:rPr>
                        <a:t>38</a:t>
                      </a:r>
                      <a:r>
                        <a:rPr lang="en-US" sz="1100" b="1" i="0" u="none" strike="noStrike" kern="1200" dirty="0" smtClean="0">
                          <a:solidFill>
                            <a:srgbClr val="002060"/>
                          </a:solidFill>
                          <a:effectLst/>
                          <a:latin typeface="Arial Narrow" panose="020B0606020202030204" pitchFamily="34" charset="0"/>
                          <a:ea typeface="+mn-ea"/>
                          <a:cs typeface="+mn-cs"/>
                        </a:rPr>
                        <a:t>,</a:t>
                      </a:r>
                      <a:r>
                        <a:rPr lang="ru-RU" sz="1100" b="1" i="0" u="none" strike="noStrike" kern="1200" dirty="0" smtClean="0">
                          <a:solidFill>
                            <a:srgbClr val="002060"/>
                          </a:solidFill>
                          <a:effectLst/>
                          <a:latin typeface="Arial Narrow" panose="020B0606020202030204" pitchFamily="34" charset="0"/>
                          <a:ea typeface="+mn-ea"/>
                          <a:cs typeface="+mn-cs"/>
                        </a:rPr>
                        <a:t>930</a:t>
                      </a:r>
                      <a:endParaRPr lang="ru-RU" sz="1100" b="1"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1" i="0" u="none" strike="noStrike" kern="1200" dirty="0" smtClean="0">
                          <a:solidFill>
                            <a:srgbClr val="002060"/>
                          </a:solidFill>
                          <a:effectLst/>
                          <a:latin typeface="Arial Narrow" panose="020B0606020202030204" pitchFamily="34" charset="0"/>
                          <a:ea typeface="+mn-ea"/>
                          <a:cs typeface="+mn-cs"/>
                        </a:rPr>
                        <a:t>35</a:t>
                      </a:r>
                      <a:r>
                        <a:rPr lang="en-US" sz="1100" b="1" i="0" u="none" strike="noStrike" kern="1200" dirty="0" smtClean="0">
                          <a:solidFill>
                            <a:srgbClr val="002060"/>
                          </a:solidFill>
                          <a:effectLst/>
                          <a:latin typeface="Arial Narrow" panose="020B0606020202030204" pitchFamily="34" charset="0"/>
                          <a:ea typeface="+mn-ea"/>
                          <a:cs typeface="+mn-cs"/>
                        </a:rPr>
                        <a:t>,</a:t>
                      </a:r>
                      <a:r>
                        <a:rPr lang="ru-RU" sz="1100" b="1" i="0" u="none" strike="noStrike" kern="1200" dirty="0" smtClean="0">
                          <a:solidFill>
                            <a:srgbClr val="002060"/>
                          </a:solidFill>
                          <a:effectLst/>
                          <a:latin typeface="Arial Narrow" panose="020B0606020202030204" pitchFamily="34" charset="0"/>
                          <a:ea typeface="+mn-ea"/>
                          <a:cs typeface="+mn-cs"/>
                        </a:rPr>
                        <a:t>041</a:t>
                      </a:r>
                      <a:endParaRPr lang="ru-RU" sz="1100" b="1" i="0" u="none" strike="noStrike" kern="1200" dirty="0">
                        <a:solidFill>
                          <a:srgbClr val="002060"/>
                        </a:solidFill>
                        <a:effectLst/>
                        <a:latin typeface="Arial Narrow" panose="020B0606020202030204" pitchFamily="34" charset="0"/>
                        <a:ea typeface="+mn-ea"/>
                        <a:cs typeface="+mn-cs"/>
                      </a:endParaRP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rgbClr val="002060"/>
                          </a:solidFill>
                          <a:effectLst/>
                          <a:latin typeface="Arial Narrow" panose="020B0606020202030204" pitchFamily="34" charset="0"/>
                        </a:rPr>
                        <a:t>-</a:t>
                      </a:r>
                      <a:r>
                        <a:rPr lang="ru-RU" sz="1100" b="1" i="0" u="none" strike="noStrike" dirty="0" smtClean="0">
                          <a:solidFill>
                            <a:srgbClr val="002060"/>
                          </a:solidFill>
                          <a:effectLst/>
                          <a:latin typeface="Arial Narrow" panose="020B0606020202030204" pitchFamily="34" charset="0"/>
                        </a:rPr>
                        <a:t>10</a:t>
                      </a:r>
                      <a:r>
                        <a:rPr lang="en-US" sz="1100" b="1" i="0" u="none" strike="noStrike" dirty="0" smtClean="0">
                          <a:solidFill>
                            <a:srgbClr val="002060"/>
                          </a:solidFill>
                          <a:effectLst/>
                          <a:latin typeface="Arial Narrow" panose="020B0606020202030204" pitchFamily="34" charset="0"/>
                        </a:rPr>
                        <a:t>.</a:t>
                      </a:r>
                      <a:r>
                        <a:rPr lang="ru-RU" sz="1100" b="1" i="0" u="none" strike="noStrike" dirty="0" smtClean="0">
                          <a:solidFill>
                            <a:srgbClr val="002060"/>
                          </a:solidFill>
                          <a:effectLst/>
                          <a:latin typeface="Arial Narrow" panose="020B0606020202030204" pitchFamily="34" charset="0"/>
                        </a:rPr>
                        <a:t>0</a:t>
                      </a:r>
                      <a:r>
                        <a:rPr lang="ru-RU" sz="1100" b="1" i="0" u="none" strike="noStrike" dirty="0">
                          <a:solidFill>
                            <a:srgbClr val="002060"/>
                          </a:solidFill>
                          <a:effectLst/>
                          <a:latin typeface="Arial Narrow" panose="020B0606020202030204" pitchFamily="34" charset="0"/>
                        </a:rPr>
                        <a:t>%</a:t>
                      </a:r>
                    </a:p>
                  </a:txBody>
                  <a:tcPr marL="7620" marR="7620" marT="762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2" name="Straight Arrow Connector 13"/>
          <p:cNvCxnSpPr/>
          <p:nvPr/>
        </p:nvCxnSpPr>
        <p:spPr>
          <a:xfrm>
            <a:off x="2133600" y="4773613"/>
            <a:ext cx="1295400" cy="84137"/>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4"/>
          <p:cNvSpPr/>
          <p:nvPr/>
        </p:nvSpPr>
        <p:spPr>
          <a:xfrm>
            <a:off x="2557463" y="463708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30" dirty="0" smtClean="0">
                <a:solidFill>
                  <a:srgbClr val="0079C2"/>
                </a:solidFill>
              </a:rPr>
              <a:t>-</a:t>
            </a:r>
            <a:r>
              <a:rPr lang="ru-RU" sz="1050" spc="-30" dirty="0" smtClean="0">
                <a:solidFill>
                  <a:srgbClr val="0079C2"/>
                </a:solidFill>
              </a:rPr>
              <a:t>10</a:t>
            </a:r>
            <a:r>
              <a:rPr lang="en-US" sz="1050" spc="-30" dirty="0" smtClean="0">
                <a:solidFill>
                  <a:srgbClr val="0079C2"/>
                </a:solidFill>
              </a:rPr>
              <a:t>.</a:t>
            </a:r>
            <a:r>
              <a:rPr lang="ru-RU" sz="1050" spc="-30" dirty="0" smtClean="0">
                <a:solidFill>
                  <a:srgbClr val="0079C2"/>
                </a:solidFill>
              </a:rPr>
              <a:t>0%</a:t>
            </a:r>
            <a:endParaRPr lang="ru-RU" sz="1050" spc="-30" dirty="0">
              <a:solidFill>
                <a:srgbClr val="0079C2"/>
              </a:solidFill>
            </a:endParaRPr>
          </a:p>
        </p:txBody>
      </p:sp>
      <p:cxnSp>
        <p:nvCxnSpPr>
          <p:cNvPr id="14" name="Straight Arrow Connector 16"/>
          <p:cNvCxnSpPr/>
          <p:nvPr/>
        </p:nvCxnSpPr>
        <p:spPr>
          <a:xfrm flipV="1">
            <a:off x="6655787" y="4504038"/>
            <a:ext cx="999224" cy="73485"/>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5" name="Oval 17"/>
          <p:cNvSpPr/>
          <p:nvPr/>
        </p:nvSpPr>
        <p:spPr>
          <a:xfrm>
            <a:off x="6930080" y="438080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30" dirty="0" smtClean="0">
                <a:solidFill>
                  <a:srgbClr val="0079C2"/>
                </a:solidFill>
              </a:rPr>
              <a:t>+3</a:t>
            </a:r>
            <a:r>
              <a:rPr lang="en-US" sz="1050" spc="-30" dirty="0" smtClean="0">
                <a:solidFill>
                  <a:srgbClr val="0079C2"/>
                </a:solidFill>
              </a:rPr>
              <a:t>.</a:t>
            </a:r>
            <a:r>
              <a:rPr lang="ru-RU" sz="1050" spc="-30" dirty="0" smtClean="0">
                <a:solidFill>
                  <a:srgbClr val="0079C2"/>
                </a:solidFill>
              </a:rPr>
              <a:t>0%</a:t>
            </a:r>
            <a:endParaRPr lang="ru-RU" sz="1050" spc="-30" dirty="0">
              <a:solidFill>
                <a:srgbClr val="0079C2"/>
              </a:solidFill>
            </a:endParaRPr>
          </a:p>
        </p:txBody>
      </p:sp>
      <p:pic>
        <p:nvPicPr>
          <p:cNvPr id="3" name="Рисунок 2"/>
          <p:cNvPicPr>
            <a:picLocks noChangeAspect="1"/>
          </p:cNvPicPr>
          <p:nvPr/>
        </p:nvPicPr>
        <p:blipFill>
          <a:blip r:embed="rId3"/>
          <a:stretch>
            <a:fillRect/>
          </a:stretch>
        </p:blipFill>
        <p:spPr>
          <a:xfrm>
            <a:off x="852488" y="4563368"/>
            <a:ext cx="3886200" cy="1740408"/>
          </a:xfrm>
          <a:prstGeom prst="rect">
            <a:avLst/>
          </a:prstGeom>
        </p:spPr>
      </p:pic>
    </p:spTree>
    <p:extLst>
      <p:ext uri="{BB962C8B-B14F-4D97-AF65-F5344CB8AC3E}">
        <p14:creationId xmlns:p14="http://schemas.microsoft.com/office/powerpoint/2010/main" val="2077455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EBITDA and Profit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2019FY IFRS Results</a:t>
            </a:r>
            <a:endParaRPr lang="ru-RU" altLang="ru-RU" dirty="0"/>
          </a:p>
        </p:txBody>
      </p:sp>
      <p:sp>
        <p:nvSpPr>
          <p:cNvPr id="5" name="Text Box 103"/>
          <p:cNvSpPr txBox="1">
            <a:spLocks noChangeArrowheads="1"/>
          </p:cNvSpPr>
          <p:nvPr/>
        </p:nvSpPr>
        <p:spPr bwMode="auto">
          <a:xfrm>
            <a:off x="4191000" y="1354138"/>
            <a:ext cx="238905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Profit Bridge </a:t>
            </a:r>
            <a:r>
              <a:rPr lang="en-US" altLang="ru-RU" sz="1600" b="1" dirty="0" smtClean="0">
                <a:solidFill>
                  <a:srgbClr val="0079C2"/>
                </a:solidFill>
              </a:rPr>
              <a:t>2019FY,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146050" y="1354138"/>
            <a:ext cx="1382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EBITDA, mn RUR</a:t>
            </a:r>
          </a:p>
        </p:txBody>
      </p:sp>
      <p:cxnSp>
        <p:nvCxnSpPr>
          <p:cNvPr id="8" name="Straight Arrow Connector 6"/>
          <p:cNvCxnSpPr/>
          <p:nvPr/>
        </p:nvCxnSpPr>
        <p:spPr>
          <a:xfrm flipV="1">
            <a:off x="1295400" y="2620963"/>
            <a:ext cx="990600" cy="350837"/>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9" name="Oval 7"/>
          <p:cNvSpPr/>
          <p:nvPr/>
        </p:nvSpPr>
        <p:spPr>
          <a:xfrm>
            <a:off x="1577975" y="256063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smtClean="0">
                <a:solidFill>
                  <a:srgbClr val="0079C2"/>
                </a:solidFill>
              </a:rPr>
              <a:t>+15</a:t>
            </a:r>
            <a:r>
              <a:rPr lang="en-US" sz="1050" spc="-10" dirty="0" smtClean="0">
                <a:solidFill>
                  <a:srgbClr val="0079C2"/>
                </a:solidFill>
              </a:rPr>
              <a:t>.</a:t>
            </a:r>
            <a:r>
              <a:rPr lang="ru-RU" sz="1050" spc="-10" dirty="0" smtClean="0">
                <a:solidFill>
                  <a:srgbClr val="0079C2"/>
                </a:solidFill>
              </a:rPr>
              <a:t>3%</a:t>
            </a:r>
            <a:endParaRPr lang="ru-RU" sz="1050" spc="-10" dirty="0">
              <a:solidFill>
                <a:srgbClr val="0079C2"/>
              </a:solidFill>
            </a:endParaRPr>
          </a:p>
        </p:txBody>
      </p:sp>
      <p:pic>
        <p:nvPicPr>
          <p:cNvPr id="2" name="Рисунок 1"/>
          <p:cNvPicPr>
            <a:picLocks noChangeAspect="1"/>
          </p:cNvPicPr>
          <p:nvPr/>
        </p:nvPicPr>
        <p:blipFill>
          <a:blip r:embed="rId2"/>
          <a:stretch>
            <a:fillRect/>
          </a:stretch>
        </p:blipFill>
        <p:spPr>
          <a:xfrm>
            <a:off x="104394" y="2481237"/>
            <a:ext cx="3372612" cy="2834640"/>
          </a:xfrm>
          <a:prstGeom prst="rect">
            <a:avLst/>
          </a:prstGeom>
        </p:spPr>
      </p:pic>
      <p:pic>
        <p:nvPicPr>
          <p:cNvPr id="3" name="Рисунок 2"/>
          <p:cNvPicPr>
            <a:picLocks noChangeAspect="1"/>
          </p:cNvPicPr>
          <p:nvPr/>
        </p:nvPicPr>
        <p:blipFill>
          <a:blip r:embed="rId3"/>
          <a:stretch>
            <a:fillRect/>
          </a:stretch>
        </p:blipFill>
        <p:spPr>
          <a:xfrm>
            <a:off x="3950463" y="2247529"/>
            <a:ext cx="4971288" cy="3450336"/>
          </a:xfrm>
          <a:prstGeom prst="rect">
            <a:avLst/>
          </a:prstGeom>
        </p:spPr>
      </p:pic>
    </p:spTree>
    <p:extLst>
      <p:ext uri="{BB962C8B-B14F-4D97-AF65-F5344CB8AC3E}">
        <p14:creationId xmlns:p14="http://schemas.microsoft.com/office/powerpoint/2010/main" val="752186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Debt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2019FY IFRS Results</a:t>
            </a:r>
            <a:endParaRPr lang="ru-RU" altLang="ru-RU" dirty="0"/>
          </a:p>
        </p:txBody>
      </p:sp>
      <p:sp>
        <p:nvSpPr>
          <p:cNvPr id="5" name="Text Box 103"/>
          <p:cNvSpPr txBox="1">
            <a:spLocks noChangeArrowheads="1"/>
          </p:cNvSpPr>
          <p:nvPr/>
        </p:nvSpPr>
        <p:spPr bwMode="auto">
          <a:xfrm>
            <a:off x="6400800" y="1219200"/>
            <a:ext cx="2667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Net Debt, mn RUR</a:t>
            </a:r>
            <a:r>
              <a:rPr lang="en-US" altLang="ru-RU" sz="1600" b="1" baseline="30000">
                <a:solidFill>
                  <a:srgbClr val="0079C2"/>
                </a:solidFill>
              </a:rPr>
              <a:t>1</a:t>
            </a:r>
            <a:r>
              <a:rPr lang="ru-RU" altLang="ru-RU" sz="1600" b="1" baseline="30000">
                <a:solidFill>
                  <a:srgbClr val="0079C2"/>
                </a:solidFill>
              </a:rPr>
              <a:t> </a:t>
            </a:r>
          </a:p>
        </p:txBody>
      </p:sp>
      <p:sp>
        <p:nvSpPr>
          <p:cNvPr id="7" name="Text Box 103"/>
          <p:cNvSpPr txBox="1">
            <a:spLocks noChangeArrowheads="1"/>
          </p:cNvSpPr>
          <p:nvPr/>
        </p:nvSpPr>
        <p:spPr bwMode="auto">
          <a:xfrm>
            <a:off x="146050" y="1219200"/>
            <a:ext cx="2597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Debt Structure, mn RUR</a:t>
            </a:r>
            <a:r>
              <a:rPr lang="ru-RU" altLang="ru-RU" sz="1600" b="1">
                <a:solidFill>
                  <a:srgbClr val="0079C2"/>
                </a:solidFill>
              </a:rPr>
              <a:t> </a:t>
            </a:r>
            <a:endParaRPr lang="en-US" altLang="ru-RU" sz="1600" b="1">
              <a:solidFill>
                <a:srgbClr val="0079C2"/>
              </a:solidFill>
            </a:endParaRPr>
          </a:p>
        </p:txBody>
      </p:sp>
      <p:sp>
        <p:nvSpPr>
          <p:cNvPr id="8" name="Text Box 103"/>
          <p:cNvSpPr txBox="1">
            <a:spLocks noChangeArrowheads="1"/>
          </p:cNvSpPr>
          <p:nvPr/>
        </p:nvSpPr>
        <p:spPr bwMode="auto">
          <a:xfrm>
            <a:off x="3270250" y="1219200"/>
            <a:ext cx="2520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Debt Maturity Profile, as of </a:t>
            </a:r>
            <a:r>
              <a:rPr lang="en-US" altLang="ru-RU" sz="1600" b="1" dirty="0" smtClean="0">
                <a:solidFill>
                  <a:srgbClr val="0079C2"/>
                </a:solidFill>
              </a:rPr>
              <a:t>December 31, </a:t>
            </a:r>
            <a:r>
              <a:rPr lang="en-US" altLang="ru-RU" sz="1600" b="1" dirty="0">
                <a:solidFill>
                  <a:srgbClr val="0079C2"/>
                </a:solidFill>
              </a:rPr>
              <a:t>2019, </a:t>
            </a:r>
            <a:r>
              <a:rPr lang="en-US" altLang="ru-RU" sz="1600" b="1" dirty="0" err="1">
                <a:solidFill>
                  <a:srgbClr val="0079C2"/>
                </a:solidFill>
              </a:rPr>
              <a:t>mn</a:t>
            </a:r>
            <a:r>
              <a:rPr lang="en-US" altLang="ru-RU" sz="1600" b="1" dirty="0">
                <a:solidFill>
                  <a:srgbClr val="0079C2"/>
                </a:solidFill>
              </a:rPr>
              <a:t> RUR</a:t>
            </a:r>
            <a:r>
              <a:rPr lang="ru-RU" altLang="ru-RU" sz="1600" b="1" dirty="0">
                <a:solidFill>
                  <a:srgbClr val="0079C2"/>
                </a:solidFill>
              </a:rPr>
              <a:t> </a:t>
            </a:r>
            <a:endParaRPr lang="en-US" altLang="ru-RU" sz="1600" b="1" dirty="0">
              <a:solidFill>
                <a:srgbClr val="0079C2"/>
              </a:solidFill>
            </a:endParaRPr>
          </a:p>
        </p:txBody>
      </p:sp>
      <p:cxnSp>
        <p:nvCxnSpPr>
          <p:cNvPr id="9" name="Straight Arrow Connector 7"/>
          <p:cNvCxnSpPr/>
          <p:nvPr/>
        </p:nvCxnSpPr>
        <p:spPr>
          <a:xfrm flipV="1">
            <a:off x="1161535" y="2496882"/>
            <a:ext cx="737115" cy="127256"/>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0" name="Oval 8"/>
          <p:cNvSpPr/>
          <p:nvPr/>
        </p:nvSpPr>
        <p:spPr>
          <a:xfrm>
            <a:off x="1316038" y="238283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smtClean="0">
                <a:solidFill>
                  <a:srgbClr val="0079C2"/>
                </a:solidFill>
              </a:rPr>
              <a:t>+11.8%</a:t>
            </a:r>
            <a:endParaRPr lang="ru-RU" sz="1050" spc="-10" dirty="0">
              <a:solidFill>
                <a:srgbClr val="0079C2"/>
              </a:solidFill>
            </a:endParaRPr>
          </a:p>
        </p:txBody>
      </p:sp>
      <p:sp>
        <p:nvSpPr>
          <p:cNvPr id="11" name="Text Box 61"/>
          <p:cNvSpPr txBox="1">
            <a:spLocks noChangeArrowheads="1"/>
          </p:cNvSpPr>
          <p:nvPr/>
        </p:nvSpPr>
        <p:spPr bwMode="auto">
          <a:xfrm>
            <a:off x="0" y="6026150"/>
            <a:ext cx="7272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900" baseline="30000">
                <a:solidFill>
                  <a:srgbClr val="595959"/>
                </a:solidFill>
              </a:rPr>
              <a:t>1 </a:t>
            </a:r>
            <a:r>
              <a:rPr lang="en-US" altLang="ru-RU" sz="900">
                <a:solidFill>
                  <a:srgbClr val="595959"/>
                </a:solidFill>
              </a:rPr>
              <a:t>Net debt = Total amount of borrowings less cash and cash equivalents</a:t>
            </a:r>
          </a:p>
        </p:txBody>
      </p:sp>
      <p:cxnSp>
        <p:nvCxnSpPr>
          <p:cNvPr id="12" name="Straight Arrow Connector 6"/>
          <p:cNvCxnSpPr/>
          <p:nvPr/>
        </p:nvCxnSpPr>
        <p:spPr>
          <a:xfrm flipV="1">
            <a:off x="7048500" y="2359025"/>
            <a:ext cx="877888" cy="2014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7"/>
          <p:cNvSpPr/>
          <p:nvPr/>
        </p:nvSpPr>
        <p:spPr>
          <a:xfrm>
            <a:off x="6683375" y="2478087"/>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50</a:t>
            </a:r>
            <a:endParaRPr lang="ru-RU" sz="1050" spc="-10" dirty="0">
              <a:solidFill>
                <a:srgbClr val="0079C2"/>
              </a:solidFill>
            </a:endParaRPr>
          </a:p>
        </p:txBody>
      </p:sp>
      <p:sp>
        <p:nvSpPr>
          <p:cNvPr id="14" name="Oval 7"/>
          <p:cNvSpPr/>
          <p:nvPr/>
        </p:nvSpPr>
        <p:spPr>
          <a:xfrm>
            <a:off x="7926388" y="2259013"/>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smtClean="0">
                <a:solidFill>
                  <a:srgbClr val="0079C2"/>
                </a:solidFill>
              </a:rPr>
              <a:t>1.68</a:t>
            </a:r>
            <a:endParaRPr lang="ru-RU" sz="1050" spc="-10" dirty="0">
              <a:solidFill>
                <a:srgbClr val="0079C2"/>
              </a:solidFill>
            </a:endParaRPr>
          </a:p>
        </p:txBody>
      </p:sp>
      <p:sp>
        <p:nvSpPr>
          <p:cNvPr id="15" name="Text Box 103"/>
          <p:cNvSpPr txBox="1">
            <a:spLocks noChangeArrowheads="1"/>
          </p:cNvSpPr>
          <p:nvPr/>
        </p:nvSpPr>
        <p:spPr bwMode="auto">
          <a:xfrm>
            <a:off x="6919913" y="1974481"/>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algn="ctr" eaLnBrk="1" hangingPunct="1">
              <a:spcBef>
                <a:spcPct val="0"/>
              </a:spcBef>
              <a:buFontTx/>
              <a:buNone/>
            </a:pPr>
            <a:r>
              <a:rPr lang="en-US" altLang="ru-RU" sz="1200" dirty="0">
                <a:solidFill>
                  <a:schemeClr val="tx1"/>
                </a:solidFill>
              </a:rPr>
              <a:t>Net Debt</a:t>
            </a:r>
            <a:r>
              <a:rPr lang="ru-RU" altLang="ru-RU" sz="1200" dirty="0">
                <a:solidFill>
                  <a:schemeClr val="tx1"/>
                </a:solidFill>
              </a:rPr>
              <a:t>/</a:t>
            </a:r>
            <a:r>
              <a:rPr lang="en-US" altLang="ru-RU" sz="1200" dirty="0">
                <a:solidFill>
                  <a:schemeClr val="tx1"/>
                </a:solidFill>
              </a:rPr>
              <a:t> EBITDA</a:t>
            </a:r>
            <a:endParaRPr lang="ru-RU" altLang="ru-RU" sz="1200" baseline="30000" dirty="0">
              <a:solidFill>
                <a:schemeClr val="tx1"/>
              </a:solidFill>
            </a:endParaRPr>
          </a:p>
        </p:txBody>
      </p:sp>
      <p:pic>
        <p:nvPicPr>
          <p:cNvPr id="3" name="Рисунок 2"/>
          <p:cNvPicPr>
            <a:picLocks noChangeAspect="1"/>
          </p:cNvPicPr>
          <p:nvPr/>
        </p:nvPicPr>
        <p:blipFill>
          <a:blip r:embed="rId2"/>
          <a:stretch>
            <a:fillRect/>
          </a:stretch>
        </p:blipFill>
        <p:spPr>
          <a:xfrm>
            <a:off x="146050" y="2420618"/>
            <a:ext cx="2804160" cy="3092196"/>
          </a:xfrm>
          <a:prstGeom prst="rect">
            <a:avLst/>
          </a:prstGeom>
        </p:spPr>
      </p:pic>
      <p:pic>
        <p:nvPicPr>
          <p:cNvPr id="19" name="Рисунок 18"/>
          <p:cNvPicPr>
            <a:picLocks noChangeAspect="1"/>
          </p:cNvPicPr>
          <p:nvPr/>
        </p:nvPicPr>
        <p:blipFill>
          <a:blip r:embed="rId3"/>
          <a:stretch>
            <a:fillRect/>
          </a:stretch>
        </p:blipFill>
        <p:spPr>
          <a:xfrm>
            <a:off x="3122517" y="2034798"/>
            <a:ext cx="2875788" cy="3093720"/>
          </a:xfrm>
          <a:prstGeom prst="rect">
            <a:avLst/>
          </a:prstGeom>
        </p:spPr>
      </p:pic>
      <p:pic>
        <p:nvPicPr>
          <p:cNvPr id="21" name="Рисунок 20"/>
          <p:cNvPicPr>
            <a:picLocks noChangeAspect="1"/>
          </p:cNvPicPr>
          <p:nvPr/>
        </p:nvPicPr>
        <p:blipFill>
          <a:blip r:embed="rId4"/>
          <a:stretch>
            <a:fillRect/>
          </a:stretch>
        </p:blipFill>
        <p:spPr>
          <a:xfrm>
            <a:off x="6128259" y="2158631"/>
            <a:ext cx="2793492" cy="3133344"/>
          </a:xfrm>
          <a:prstGeom prst="rect">
            <a:avLst/>
          </a:prstGeom>
        </p:spPr>
      </p:pic>
    </p:spTree>
    <p:extLst>
      <p:ext uri="{BB962C8B-B14F-4D97-AF65-F5344CB8AC3E}">
        <p14:creationId xmlns:p14="http://schemas.microsoft.com/office/powerpoint/2010/main" val="3739104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873251" y="6477893"/>
            <a:ext cx="7048500" cy="307777"/>
          </a:xfrm>
        </p:spPr>
        <p:txBody>
          <a:bodyPr/>
          <a:lstStyle/>
          <a:p>
            <a:r>
              <a:rPr lang="en-US" altLang="ru-RU" dirty="0"/>
              <a:t>OGK-2 Group 2019FY IFRS Results</a:t>
            </a:r>
            <a:endParaRPr lang="ru-RU" altLang="ru-RU" dirty="0"/>
          </a:p>
        </p:txBody>
      </p:sp>
      <p:sp>
        <p:nvSpPr>
          <p:cNvPr id="4" name="Номер слайда 3"/>
          <p:cNvSpPr>
            <a:spLocks noGrp="1"/>
          </p:cNvSpPr>
          <p:nvPr>
            <p:ph type="sldNum" sz="quarter" idx="4"/>
          </p:nvPr>
        </p:nvSpPr>
        <p:spPr/>
        <p:txBody>
          <a:bodyPr/>
          <a:lstStyle/>
          <a:p>
            <a:fld id="{8E730068-F805-43B7-8A8E-3E2DB17E4B45}" type="slidenum">
              <a:rPr lang="ru-RU" smtClean="0"/>
              <a:pPr/>
              <a:t>8</a:t>
            </a:fld>
            <a:endParaRPr lang="ru-RU" dirty="0"/>
          </a:p>
        </p:txBody>
      </p:sp>
      <p:sp>
        <p:nvSpPr>
          <p:cNvPr id="8" name="Rectangle 2"/>
          <p:cNvSpPr>
            <a:spLocks noChangeArrowheads="1"/>
          </p:cNvSpPr>
          <p:nvPr/>
        </p:nvSpPr>
        <p:spPr bwMode="auto">
          <a:xfrm>
            <a:off x="1352550" y="25495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2800" b="1"/>
              <a:t>Thank You For Your Attention!</a:t>
            </a:r>
            <a:endParaRPr lang="ru-RU" altLang="ru-RU" sz="2800" b="1"/>
          </a:p>
        </p:txBody>
      </p:sp>
      <p:sp>
        <p:nvSpPr>
          <p:cNvPr id="9" name="Rectangle 3"/>
          <p:cNvSpPr>
            <a:spLocks noChangeArrowheads="1"/>
          </p:cNvSpPr>
          <p:nvPr/>
        </p:nvSpPr>
        <p:spPr bwMode="auto">
          <a:xfrm>
            <a:off x="2179638" y="3581400"/>
            <a:ext cx="6400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buFontTx/>
              <a:buNone/>
            </a:pPr>
            <a:endParaRPr lang="en-US" altLang="ru-RU" sz="1600" b="1" dirty="0"/>
          </a:p>
          <a:p>
            <a:pPr eaLnBrk="1" hangingPunct="1">
              <a:lnSpc>
                <a:spcPct val="90000"/>
              </a:lnSpc>
              <a:buFontTx/>
              <a:buNone/>
            </a:pPr>
            <a:r>
              <a:rPr lang="en-US" altLang="ru-RU" sz="1600" b="1" dirty="0"/>
              <a:t>IR contacts:</a:t>
            </a:r>
            <a:endParaRPr lang="ru-RU" altLang="ru-RU" sz="1600" b="1" dirty="0"/>
          </a:p>
          <a:p>
            <a:pPr eaLnBrk="1" hangingPunct="1">
              <a:lnSpc>
                <a:spcPct val="90000"/>
              </a:lnSpc>
              <a:buFontTx/>
              <a:buNone/>
            </a:pPr>
            <a:r>
              <a:rPr lang="en-US" altLang="ru-RU" sz="1600" dirty="0"/>
              <a:t>Natalya Grizel</a:t>
            </a:r>
            <a:endParaRPr lang="ru-RU" altLang="ru-RU" sz="1600" dirty="0"/>
          </a:p>
          <a:p>
            <a:pPr eaLnBrk="1" hangingPunct="1">
              <a:lnSpc>
                <a:spcPct val="90000"/>
              </a:lnSpc>
              <a:buFontTx/>
              <a:buNone/>
            </a:pPr>
            <a:r>
              <a:rPr lang="en-US" altLang="ru-RU" sz="1600" dirty="0"/>
              <a:t>Tel</a:t>
            </a:r>
            <a:r>
              <a:rPr lang="ru-RU" altLang="ru-RU" sz="1600" dirty="0"/>
              <a:t>.: + 7 (812) 646-13-64, </a:t>
            </a:r>
            <a:r>
              <a:rPr lang="en-US" altLang="ru-RU" sz="1600" dirty="0" err="1"/>
              <a:t>ext</a:t>
            </a:r>
            <a:r>
              <a:rPr lang="ru-RU" altLang="ru-RU" sz="1600" dirty="0"/>
              <a:t>. 2416</a:t>
            </a:r>
          </a:p>
          <a:p>
            <a:pPr eaLnBrk="1" hangingPunct="1">
              <a:lnSpc>
                <a:spcPct val="90000"/>
              </a:lnSpc>
              <a:buFontTx/>
              <a:buNone/>
            </a:pPr>
            <a:r>
              <a:rPr lang="en-US" altLang="ru-RU" sz="1600" dirty="0"/>
              <a:t>Email: Grizel.Natalya@ogk2.ru</a:t>
            </a:r>
            <a:endParaRPr lang="ru-RU" altLang="ru-RU" sz="1600" dirty="0"/>
          </a:p>
          <a:p>
            <a:pPr eaLnBrk="1" hangingPunct="1">
              <a:lnSpc>
                <a:spcPct val="90000"/>
              </a:lnSpc>
              <a:buFontTx/>
              <a:buNone/>
            </a:pPr>
            <a:endParaRPr lang="ru-RU" altLang="ru-RU" sz="1600" b="1" dirty="0"/>
          </a:p>
          <a:p>
            <a:pPr eaLnBrk="1" hangingPunct="1">
              <a:lnSpc>
                <a:spcPct val="90000"/>
              </a:lnSpc>
              <a:buFontTx/>
              <a:buNone/>
            </a:pPr>
            <a:endParaRPr lang="ru-RU" altLang="ru-RU" sz="1600" b="1" dirty="0"/>
          </a:p>
          <a:p>
            <a:pPr eaLnBrk="1" hangingPunct="1">
              <a:lnSpc>
                <a:spcPct val="90000"/>
              </a:lnSpc>
              <a:buFontTx/>
              <a:buNone/>
            </a:pPr>
            <a:endParaRPr lang="en-US" altLang="ru-RU" sz="1600" b="1" dirty="0"/>
          </a:p>
          <a:p>
            <a:pPr eaLnBrk="1" hangingPunct="1">
              <a:lnSpc>
                <a:spcPct val="90000"/>
              </a:lnSpc>
              <a:buFontTx/>
              <a:buNone/>
            </a:pPr>
            <a:endParaRPr lang="en-US" altLang="ru-RU" sz="1600" b="1" u="sng" dirty="0"/>
          </a:p>
          <a:p>
            <a:pPr eaLnBrk="1" hangingPunct="1">
              <a:lnSpc>
                <a:spcPct val="90000"/>
              </a:lnSpc>
              <a:buFontTx/>
              <a:buNone/>
            </a:pPr>
            <a:endParaRPr lang="ru-RU" altLang="ru-RU" sz="1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1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2988</TotalTime>
  <Words>1083</Words>
  <Application>Microsoft Office PowerPoint</Application>
  <PresentationFormat>Экран (4:3)</PresentationFormat>
  <Paragraphs>199</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8</vt:i4>
      </vt:variant>
      <vt:variant>
        <vt:lpstr>Заголовки слайдов</vt:lpstr>
      </vt:variant>
      <vt:variant>
        <vt:i4>9</vt:i4>
      </vt:variant>
    </vt:vector>
  </HeadingPairs>
  <TitlesOfParts>
    <vt:vector size="22" baseType="lpstr">
      <vt:lpstr>Arial</vt:lpstr>
      <vt:lpstr>Arial Narrow</vt:lpstr>
      <vt:lpstr>Calibri</vt:lpstr>
      <vt:lpstr>Symbol</vt:lpstr>
      <vt:lpstr>Times New Roman</vt:lpstr>
      <vt:lpstr>3_Специальное оформление</vt:lpstr>
      <vt:lpstr>6_Специальное оформление</vt:lpstr>
      <vt:lpstr>4_Специальное оформление</vt:lpstr>
      <vt:lpstr>5_Специальное оформление</vt:lpstr>
      <vt:lpstr>11_Специальное оформление</vt:lpstr>
      <vt:lpstr>7_Специальное оформление</vt:lpstr>
      <vt:lpstr>8_Специальное оформление</vt:lpstr>
      <vt:lpstr>10_Специальное оформление</vt:lpstr>
      <vt:lpstr>Презентация PowerPoint</vt:lpstr>
      <vt:lpstr>Disclaimer</vt:lpstr>
      <vt:lpstr>Operational and Financial Highlights</vt:lpstr>
      <vt:lpstr>Revenue</vt:lpstr>
      <vt:lpstr>Variable Costs</vt:lpstr>
      <vt:lpstr>Fixed Costs</vt:lpstr>
      <vt:lpstr>EBITDA and Profit</vt:lpstr>
      <vt:lpstr>Debt</vt:lpstr>
      <vt:lpstr>Презентация PowerPoint</vt:lpstr>
    </vt:vector>
  </TitlesOfParts>
  <Company>Typo Graphic Design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Гризель Наталья Олеговна</cp:lastModifiedBy>
  <cp:revision>161</cp:revision>
  <cp:lastPrinted>2020-03-06T12:27:47Z</cp:lastPrinted>
  <dcterms:created xsi:type="dcterms:W3CDTF">2009-07-15T11:37:47Z</dcterms:created>
  <dcterms:modified xsi:type="dcterms:W3CDTF">2020-03-06T13:49:27Z</dcterms:modified>
</cp:coreProperties>
</file>