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8"/>
  </p:notesMasterIdLst>
  <p:handoutMasterIdLst>
    <p:handoutMasterId r:id="rId19"/>
  </p:handoutMasterIdLst>
  <p:sldIdLst>
    <p:sldId id="256" r:id="rId9"/>
    <p:sldId id="257" r:id="rId10"/>
    <p:sldId id="272" r:id="rId11"/>
    <p:sldId id="273" r:id="rId12"/>
    <p:sldId id="274" r:id="rId13"/>
    <p:sldId id="275" r:id="rId14"/>
    <p:sldId id="276" r:id="rId15"/>
    <p:sldId id="277" r:id="rId16"/>
    <p:sldId id="271" r:id="rId17"/>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14" autoAdjust="0"/>
    <p:restoredTop sz="94660"/>
  </p:normalViewPr>
  <p:slideViewPr>
    <p:cSldViewPr snapToGrid="0" showGuides="1">
      <p:cViewPr>
        <p:scale>
          <a:sx n="75" d="100"/>
          <a:sy n="75" d="100"/>
        </p:scale>
        <p:origin x="1452" y="-84"/>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p>
            <a:pPr lvl="0"/>
            <a:r>
              <a:rPr lang="ru-RU" dirty="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p>
            <a:pPr lvl="0"/>
            <a:r>
              <a:rPr lang="ru-RU" dirty="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a:t>Образец </a:t>
            </a:r>
            <a:br>
              <a:rPr lang="ru-RU" dirty="0"/>
            </a:br>
            <a:r>
              <a:rPr lang="ru-RU" dirty="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lvl1pPr>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p>
            <a:pPr lvl="0"/>
            <a:r>
              <a:rPr lang="ru-RU" dirty="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a:t>
            </a:r>
          </a:p>
          <a:p>
            <a:pPr lvl="0"/>
            <a:r>
              <a:rPr lang="ru-RU" dirty="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 Id="rId4" Type="http://schemas.openxmlformats.org/officeDocument/2006/relationships/image" Target="../media/image1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a:t>OGK-2 Group</a:t>
            </a:r>
            <a:br>
              <a:rPr lang="ru-RU" altLang="ru-RU" sz="2500" b="1" kern="0" dirty="0"/>
            </a:br>
            <a:br>
              <a:rPr lang="ru-RU" altLang="ru-RU" sz="2500" b="1" kern="0" dirty="0"/>
            </a:br>
            <a:r>
              <a:rPr lang="en-US" altLang="ru-RU" b="1" kern="0" dirty="0"/>
              <a:t>3M 2021 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a:cs typeface="Arial" panose="020B0604020202020204" pitchFamily="34" charset="0"/>
              </a:rPr>
              <a:t>May 1</a:t>
            </a:r>
            <a:r>
              <a:rPr lang="ru-RU" altLang="ru-RU" sz="1800" kern="0" dirty="0">
                <a:cs typeface="Arial" panose="020B0604020202020204" pitchFamily="34" charset="0"/>
              </a:rPr>
              <a:t>9</a:t>
            </a:r>
            <a:r>
              <a:rPr lang="en-US" altLang="ru-RU" sz="1800" kern="0" dirty="0">
                <a:cs typeface="Arial" panose="020B0604020202020204" pitchFamily="34" charset="0"/>
              </a:rPr>
              <a:t>,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2021 IFRS 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2021 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1924820802"/>
              </p:ext>
            </p:extLst>
          </p:nvPr>
        </p:nvGraphicFramePr>
        <p:xfrm>
          <a:off x="152400" y="1833563"/>
          <a:ext cx="4114800" cy="3881439"/>
        </p:xfrm>
        <a:graphic>
          <a:graphicData uri="http://schemas.openxmlformats.org/drawingml/2006/table">
            <a:tbl>
              <a:tblPr/>
              <a:tblGrid>
                <a:gridCol w="1828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Arial Narrow" pitchFamily="34" charset="0"/>
                          <a:cs typeface="Arial" charset="0"/>
                        </a:rPr>
                        <a:t>  </a:t>
                      </a:r>
                      <a:r>
                        <a:rPr kumimoji="0" lang="ru-RU" sz="1400" b="0" i="0" u="none" strike="noStrike" cap="none" normalizeH="0" baseline="0" dirty="0">
                          <a:ln>
                            <a:noFill/>
                          </a:ln>
                          <a:solidFill>
                            <a:schemeClr val="accent1"/>
                          </a:solidFill>
                          <a:effectLst/>
                          <a:latin typeface="Arial Narrow" pitchFamily="34" charset="0"/>
                          <a:cs typeface="Arial" charset="0"/>
                        </a:rPr>
                        <a:t> </a:t>
                      </a:r>
                      <a:endParaRPr kumimoji="0" lang="ru-RU" sz="1400" b="1" i="0" u="none" strike="noStrike" cap="none" normalizeH="0" baseline="0" dirty="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kern="1200" cap="none" normalizeH="0" baseline="0" dirty="0">
                          <a:ln>
                            <a:noFill/>
                          </a:ln>
                          <a:solidFill>
                            <a:srgbClr val="0079C2"/>
                          </a:solidFill>
                          <a:effectLst/>
                          <a:latin typeface="Arial Narrow" pitchFamily="34" charset="0"/>
                          <a:ea typeface="+mn-ea"/>
                          <a:cs typeface="Arial" charset="0"/>
                        </a:rPr>
                        <a:t>3М 2020</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kern="1200" cap="none" normalizeH="0" baseline="0" dirty="0">
                          <a:ln>
                            <a:noFill/>
                          </a:ln>
                          <a:solidFill>
                            <a:srgbClr val="0079C2"/>
                          </a:solidFill>
                          <a:effectLst/>
                          <a:latin typeface="Arial Narrow" pitchFamily="34" charset="0"/>
                          <a:ea typeface="+mn-ea"/>
                          <a:cs typeface="Arial" charset="0"/>
                        </a:rPr>
                        <a:t>3М 2021</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400" b="1" i="0" u="none" strike="noStrike" cap="none" normalizeH="0" baseline="0" dirty="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13</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226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203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-7</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759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336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397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-7</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Useful Heat Output, thousand </a:t>
                      </a:r>
                      <a:r>
                        <a:rPr lang="en-US" sz="1400" b="0" i="0" u="none" strike="noStrike" kern="1200" dirty="0" err="1">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147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952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-9</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319</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7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328</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7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Heat, kg/</a:t>
                      </a:r>
                      <a:r>
                        <a:rPr lang="en-US" sz="1400" b="0" i="0" u="none" strike="noStrike" kern="1200" dirty="0" err="1">
                          <a:solidFill>
                            <a:srgbClr val="003366"/>
                          </a:solidFill>
                          <a:effectLst/>
                          <a:latin typeface="Arial Narrow" panose="020B0606020202030204" pitchFamily="34" charset="0"/>
                          <a:ea typeface="+mn-ea"/>
                          <a:cs typeface="+mn-cs"/>
                        </a:rPr>
                        <a:t>Gcal</a:t>
                      </a:r>
                      <a:endParaRPr lang="en-US"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165</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166</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2353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34</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 </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p</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p</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9" name="Rectangle 4"/>
          <p:cNvSpPr/>
          <p:nvPr/>
        </p:nvSpPr>
        <p:spPr>
          <a:xfrm>
            <a:off x="3175" y="5514370"/>
            <a:ext cx="9144000" cy="784830"/>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3</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 Operating profit + Depreciation and Amortization</a:t>
            </a:r>
            <a:endParaRPr lang="ru-RU" sz="900" dirty="0">
              <a:solidFill>
                <a:schemeClr val="tx1">
                  <a:lumMod val="65000"/>
                  <a:lumOff val="35000"/>
                </a:schemeClr>
              </a:solidFill>
              <a:latin typeface="+mn-lt"/>
            </a:endParaRPr>
          </a:p>
          <a:p>
            <a:pPr fontAlgn="auto">
              <a:spcBef>
                <a:spcPts val="0"/>
              </a:spcBef>
              <a:spcAft>
                <a:spcPts val="0"/>
              </a:spcAft>
              <a:defRPr/>
            </a:pPr>
            <a:r>
              <a:rPr lang="en-US" sz="900" baseline="30000" dirty="0">
                <a:solidFill>
                  <a:prstClr val="black">
                    <a:lumMod val="65000"/>
                    <a:lumOff val="35000"/>
                  </a:prstClr>
                </a:solidFill>
                <a:latin typeface="Arial Narrow"/>
                <a:cs typeface="Arial" panose="020B0604020202020204" pitchFamily="34" charset="0"/>
              </a:rPr>
              <a:t>4</a:t>
            </a:r>
            <a:r>
              <a:rPr lang="ru-RU" sz="900" dirty="0">
                <a:solidFill>
                  <a:prstClr val="black">
                    <a:lumMod val="65000"/>
                    <a:lumOff val="35000"/>
                  </a:prstClr>
                </a:solidFill>
                <a:latin typeface="Arial Narrow"/>
                <a:cs typeface="Arial" panose="020B0604020202020204" pitchFamily="34" charset="0"/>
              </a:rPr>
              <a:t> EBITDA, </a:t>
            </a:r>
            <a:r>
              <a:rPr lang="en-US" sz="900" dirty="0">
                <a:solidFill>
                  <a:prstClr val="black">
                    <a:lumMod val="65000"/>
                    <a:lumOff val="35000"/>
                  </a:prstClr>
                </a:solidFill>
                <a:latin typeface="Arial Narrow"/>
                <a:cs typeface="Arial" panose="020B0604020202020204" pitchFamily="34" charset="0"/>
              </a:rPr>
              <a:t>adj</a:t>
            </a:r>
            <a:r>
              <a:rPr lang="ru-RU" sz="900" dirty="0">
                <a:solidFill>
                  <a:prstClr val="black">
                    <a:lumMod val="65000"/>
                    <a:lumOff val="35000"/>
                  </a:prstClr>
                </a:solidFill>
                <a:latin typeface="Arial Narrow"/>
                <a:cs typeface="Arial" panose="020B0604020202020204" pitchFamily="34" charset="0"/>
              </a:rPr>
              <a:t>. </a:t>
            </a:r>
            <a:r>
              <a:rPr lang="en-US" sz="900" dirty="0">
                <a:solidFill>
                  <a:prstClr val="black">
                    <a:lumMod val="65000"/>
                    <a:lumOff val="35000"/>
                  </a:prstClr>
                </a:solidFill>
                <a:latin typeface="Arial Narrow"/>
                <a:cs typeface="Arial" panose="020B0604020202020204" pitchFamily="34" charset="0"/>
              </a:rPr>
              <a:t>= </a:t>
            </a:r>
            <a:r>
              <a:rPr lang="en-US" sz="900" dirty="0">
                <a:solidFill>
                  <a:schemeClr val="tx1">
                    <a:lumMod val="65000"/>
                    <a:lumOff val="35000"/>
                  </a:schemeClr>
                </a:solidFill>
                <a:latin typeface="+mn-lt"/>
              </a:rPr>
              <a:t>Operating profit + Depreciation and Amortization </a:t>
            </a:r>
            <a:r>
              <a:rPr lang="ru-RU" sz="900" dirty="0">
                <a:solidFill>
                  <a:schemeClr val="tx1">
                    <a:lumMod val="65000"/>
                    <a:lumOff val="35000"/>
                  </a:schemeClr>
                </a:solidFill>
                <a:latin typeface="+mn-lt"/>
              </a:rPr>
              <a:t>+ </a:t>
            </a:r>
            <a:r>
              <a:rPr lang="en-US" sz="900" dirty="0">
                <a:solidFill>
                  <a:schemeClr val="tx1">
                    <a:lumMod val="65000"/>
                    <a:lumOff val="35000"/>
                  </a:schemeClr>
                </a:solidFill>
                <a:latin typeface="+mn-lt"/>
              </a:rPr>
              <a:t>Impairment Loss (Reserve Accrual) for Non-financial Assets - Income from Impairment Loss Reversal (Reserve) for Non-financial Assets + Income from Impairment Loss Reversal (Reserve) for Advance Payments - Impairment Loss (Reserve Accrual) for Advance Payments </a:t>
            </a:r>
            <a:endParaRPr lang="ru-RU" sz="900" dirty="0">
              <a:solidFill>
                <a:schemeClr val="tx1">
                  <a:lumMod val="65000"/>
                  <a:lumOff val="35000"/>
                </a:schemeClr>
              </a:solidFill>
              <a:latin typeface="+mn-lt"/>
            </a:endParaRPr>
          </a:p>
        </p:txBody>
      </p:sp>
      <p:graphicFrame>
        <p:nvGraphicFramePr>
          <p:cNvPr id="10" name="Group 84"/>
          <p:cNvGraphicFramePr>
            <a:graphicFrameLocks noGrp="1"/>
          </p:cNvGraphicFramePr>
          <p:nvPr>
            <p:extLst>
              <p:ext uri="{D42A27DB-BD31-4B8C-83A1-F6EECF244321}">
                <p14:modId xmlns:p14="http://schemas.microsoft.com/office/powerpoint/2010/main" val="1836703699"/>
              </p:ext>
            </p:extLst>
          </p:nvPr>
        </p:nvGraphicFramePr>
        <p:xfrm>
          <a:off x="4343400" y="1833564"/>
          <a:ext cx="4724400" cy="3881440"/>
        </p:xfrm>
        <a:graphic>
          <a:graphicData uri="http://schemas.openxmlformats.org/drawingml/2006/table">
            <a:tbl>
              <a:tblPr/>
              <a:tblGrid>
                <a:gridCol w="2549675">
                  <a:extLst>
                    <a:ext uri="{9D8B030D-6E8A-4147-A177-3AD203B41FA5}">
                      <a16:colId xmlns:a16="http://schemas.microsoft.com/office/drawing/2014/main" val="20000"/>
                    </a:ext>
                  </a:extLst>
                </a:gridCol>
                <a:gridCol w="749905">
                  <a:extLst>
                    <a:ext uri="{9D8B030D-6E8A-4147-A177-3AD203B41FA5}">
                      <a16:colId xmlns:a16="http://schemas.microsoft.com/office/drawing/2014/main" val="20001"/>
                    </a:ext>
                  </a:extLst>
                </a:gridCol>
                <a:gridCol w="784224">
                  <a:extLst>
                    <a:ext uri="{9D8B030D-6E8A-4147-A177-3AD203B41FA5}">
                      <a16:colId xmlns:a16="http://schemas.microsoft.com/office/drawing/2014/main" val="20002"/>
                    </a:ext>
                  </a:extLst>
                </a:gridCol>
                <a:gridCol w="640596">
                  <a:extLst>
                    <a:ext uri="{9D8B030D-6E8A-4147-A177-3AD203B41FA5}">
                      <a16:colId xmlns:a16="http://schemas.microsoft.com/office/drawing/2014/main" val="20003"/>
                    </a:ext>
                  </a:extLst>
                </a:gridCol>
              </a:tblGrid>
              <a:tr h="50909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mn-lt"/>
                          <a:cs typeface="Arial" charset="0"/>
                        </a:rPr>
                        <a:t>  </a:t>
                      </a:r>
                      <a:r>
                        <a:rPr kumimoji="0" lang="ru-RU" sz="1400" b="0" i="0" u="none" strike="noStrike" cap="none" normalizeH="0" baseline="0" dirty="0">
                          <a:ln>
                            <a:noFill/>
                          </a:ln>
                          <a:solidFill>
                            <a:schemeClr val="accent1"/>
                          </a:solidFill>
                          <a:effectLst/>
                          <a:latin typeface="+mn-lt"/>
                          <a:cs typeface="Arial" charset="0"/>
                        </a:rPr>
                        <a:t> </a:t>
                      </a:r>
                      <a:endParaRPr kumimoji="0" lang="ru-RU" sz="1400" b="1" i="0" u="none" strike="noStrike" cap="none" normalizeH="0" baseline="0" dirty="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kern="1200" cap="none" normalizeH="0" baseline="0" dirty="0">
                          <a:ln>
                            <a:noFill/>
                          </a:ln>
                          <a:solidFill>
                            <a:srgbClr val="0079C2"/>
                          </a:solidFill>
                          <a:effectLst/>
                          <a:latin typeface="Arial Narrow" pitchFamily="34" charset="0"/>
                          <a:ea typeface="+mn-ea"/>
                          <a:cs typeface="Arial" charset="0"/>
                        </a:rPr>
                        <a:t>3М 2020</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kern="1200" cap="none" normalizeH="0" baseline="0" dirty="0">
                          <a:ln>
                            <a:noFill/>
                          </a:ln>
                          <a:solidFill>
                            <a:srgbClr val="0079C2"/>
                          </a:solidFill>
                          <a:effectLst/>
                          <a:latin typeface="Arial Narrow" pitchFamily="34" charset="0"/>
                          <a:ea typeface="+mn-ea"/>
                          <a:cs typeface="Arial" charset="0"/>
                        </a:rPr>
                        <a:t>3М 2021</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200" b="1" i="0" u="none" strike="noStrike" cap="none" normalizeH="0" baseline="0" dirty="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283547">
                <a:tc>
                  <a:txBody>
                    <a:bodyPr/>
                    <a:lstStyle/>
                    <a:p>
                      <a:pPr algn="l" rtl="0" fontAlgn="ctr"/>
                      <a:r>
                        <a:rPr lang="en-US" sz="1400" b="1" i="0" u="none" strike="noStrike" dirty="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34</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350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36</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861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+7</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9093">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(23</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836)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(27</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520)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+15</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3547">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(16</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700)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(18</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340)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+9</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3547">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(7</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136)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(9</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180)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+28</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0839">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rgbClr val="002060"/>
                          </a:solidFill>
                          <a:effectLst/>
                          <a:latin typeface="Arial Narrow" pitchFamily="34" charset="0"/>
                          <a:ea typeface="+mn-ea"/>
                          <a:cs typeface="Arial" charset="0"/>
                        </a:rPr>
                        <a:t>Impairment Loss Reversal on Financial Assets</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74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133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+79</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5714">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Operating Profit</a:t>
                      </a:r>
                      <a:endParaRPr kumimoji="0" lang="ru-RU" sz="1400" b="0"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10</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588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9</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474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-10</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354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3366"/>
                          </a:solidFill>
                          <a:effectLst/>
                          <a:latin typeface="Arial Narrow" pitchFamily="34" charset="0"/>
                          <a:cs typeface="Arial" charset="0"/>
                        </a:rPr>
                        <a:t>EBITDA</a:t>
                      </a:r>
                      <a:r>
                        <a:rPr kumimoji="0" lang="en-US" sz="1400" b="1" i="0" u="none" strike="noStrike" cap="none" normalizeH="0" baseline="30000" dirty="0">
                          <a:ln>
                            <a:noFill/>
                          </a:ln>
                          <a:solidFill>
                            <a:srgbClr val="003366"/>
                          </a:solidFill>
                          <a:effectLst/>
                          <a:latin typeface="Arial Narrow" pitchFamily="34" charset="0"/>
                          <a:cs typeface="Arial" charset="0"/>
                        </a:rPr>
                        <a:t>3</a:t>
                      </a:r>
                      <a:endParaRPr kumimoji="0" lang="en-US" sz="1400" b="1"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13</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976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12</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997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-7</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3547">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003366"/>
                          </a:solidFill>
                          <a:effectLst/>
                          <a:latin typeface="Arial Narrow" pitchFamily="34" charset="0"/>
                          <a:cs typeface="Arial" charset="0"/>
                        </a:rPr>
                        <a:t>EBITDA, adj.</a:t>
                      </a:r>
                      <a:r>
                        <a:rPr kumimoji="0" lang="en-US" sz="1400" b="1" i="0" u="none" strike="noStrike" cap="none" normalizeH="0" baseline="30000" dirty="0">
                          <a:ln>
                            <a:noFill/>
                          </a:ln>
                          <a:solidFill>
                            <a:srgbClr val="003366"/>
                          </a:solidFill>
                          <a:effectLst/>
                          <a:latin typeface="Arial Narrow" pitchFamily="34" charset="0"/>
                          <a:cs typeface="Arial" charset="0"/>
                        </a:rPr>
                        <a:t>4</a:t>
                      </a:r>
                      <a:endParaRPr kumimoji="0" lang="en-US" sz="1400" b="1"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13</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978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12</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997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-7</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4027206"/>
                  </a:ext>
                </a:extLst>
              </a:tr>
              <a:tr h="488966">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Profit / </a:t>
                      </a:r>
                      <a:r>
                        <a:rPr kumimoji="0" lang="en-US" sz="1400" b="0" i="0" u="none" strike="noStrike" cap="none" normalizeH="0" baseline="0" dirty="0">
                          <a:ln>
                            <a:noFill/>
                          </a:ln>
                          <a:solidFill>
                            <a:srgbClr val="003366"/>
                          </a:solidFill>
                          <a:effectLst/>
                          <a:latin typeface="+mn-lt"/>
                          <a:cs typeface="Arial" charset="0"/>
                        </a:rPr>
                        <a:t>Comprehensive Income </a:t>
                      </a:r>
                    </a:p>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7</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937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7</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143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-10</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31334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a:extLst>
              <a:ext uri="{FF2B5EF4-FFF2-40B4-BE49-F238E27FC236}">
                <a16:creationId xmlns:a16="http://schemas.microsoft.com/office/drawing/2014/main" id="{0174CF25-2023-4488-B604-A879FA3C15FD}"/>
              </a:ext>
            </a:extLst>
          </p:cNvPr>
          <p:cNvPicPr>
            <a:picLocks noChangeAspect="1"/>
          </p:cNvPicPr>
          <p:nvPr/>
        </p:nvPicPr>
        <p:blipFill>
          <a:blip r:embed="rId2"/>
          <a:stretch>
            <a:fillRect/>
          </a:stretch>
        </p:blipFill>
        <p:spPr>
          <a:xfrm>
            <a:off x="-217169" y="1552765"/>
            <a:ext cx="4445508" cy="1594104"/>
          </a:xfrm>
          <a:prstGeom prst="rect">
            <a:avLst/>
          </a:prstGeom>
        </p:spPr>
      </p:pic>
      <p:pic>
        <p:nvPicPr>
          <p:cNvPr id="12" name="Рисунок 11">
            <a:extLst>
              <a:ext uri="{FF2B5EF4-FFF2-40B4-BE49-F238E27FC236}">
                <a16:creationId xmlns:a16="http://schemas.microsoft.com/office/drawing/2014/main" id="{BF67D92B-C4AF-41FA-B75D-84CCB81FDD8A}"/>
              </a:ext>
            </a:extLst>
          </p:cNvPr>
          <p:cNvPicPr>
            <a:picLocks noChangeAspect="1"/>
          </p:cNvPicPr>
          <p:nvPr/>
        </p:nvPicPr>
        <p:blipFill>
          <a:blip r:embed="rId3"/>
          <a:stretch>
            <a:fillRect/>
          </a:stretch>
        </p:blipFill>
        <p:spPr>
          <a:xfrm>
            <a:off x="4678958" y="4242595"/>
            <a:ext cx="4703064" cy="1648968"/>
          </a:xfrm>
          <a:prstGeom prst="rect">
            <a:avLst/>
          </a:prstGeom>
        </p:spPr>
      </p:pic>
      <p:pic>
        <p:nvPicPr>
          <p:cNvPr id="2" name="Рисунок 1">
            <a:extLst>
              <a:ext uri="{FF2B5EF4-FFF2-40B4-BE49-F238E27FC236}">
                <a16:creationId xmlns:a16="http://schemas.microsoft.com/office/drawing/2014/main" id="{FA860D9F-9DE7-4B8D-97D7-7A0C1B29B3A0}"/>
              </a:ext>
            </a:extLst>
          </p:cNvPr>
          <p:cNvPicPr>
            <a:picLocks noChangeAspect="1"/>
          </p:cNvPicPr>
          <p:nvPr/>
        </p:nvPicPr>
        <p:blipFill>
          <a:blip r:embed="rId4"/>
          <a:stretch>
            <a:fillRect/>
          </a:stretch>
        </p:blipFill>
        <p:spPr>
          <a:xfrm>
            <a:off x="-456917" y="4226501"/>
            <a:ext cx="4460748" cy="1685544"/>
          </a:xfrm>
          <a:prstGeom prst="rect">
            <a:avLst/>
          </a:prstGeom>
        </p:spPr>
      </p:pic>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2021 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Revenue Structure,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871953277"/>
              </p:ext>
            </p:extLst>
          </p:nvPr>
        </p:nvGraphicFramePr>
        <p:xfrm>
          <a:off x="4876800" y="1541463"/>
          <a:ext cx="4114800" cy="1782762"/>
        </p:xfrm>
        <a:graphic>
          <a:graphicData uri="http://schemas.openxmlformats.org/drawingml/2006/table">
            <a:tbl>
              <a:tblPr/>
              <a:tblGrid>
                <a:gridCol w="3169920">
                  <a:extLst>
                    <a:ext uri="{9D8B030D-6E8A-4147-A177-3AD203B41FA5}">
                      <a16:colId xmlns:a16="http://schemas.microsoft.com/office/drawing/2014/main" val="20000"/>
                    </a:ext>
                  </a:extLst>
                </a:gridCol>
                <a:gridCol w="944880">
                  <a:extLst>
                    <a:ext uri="{9D8B030D-6E8A-4147-A177-3AD203B41FA5}">
                      <a16:colId xmlns:a16="http://schemas.microsoft.com/office/drawing/2014/main" val="20001"/>
                    </a:ext>
                  </a:extLst>
                </a:gridCol>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dirty="0">
                          <a:ln>
                            <a:noFill/>
                          </a:ln>
                          <a:solidFill>
                            <a:srgbClr val="0079C2"/>
                          </a:solidFill>
                          <a:effectLst/>
                          <a:latin typeface="Arial Narrow" pitchFamily="34" charset="0"/>
                          <a:cs typeface="Arial" charset="0"/>
                        </a:rPr>
                        <a:t>3</a:t>
                      </a:r>
                      <a:r>
                        <a:rPr kumimoji="0" lang="en-US" sz="1100" b="1" i="0" u="none" strike="noStrike" cap="none" normalizeH="0" baseline="0" dirty="0">
                          <a:ln>
                            <a:noFill/>
                          </a:ln>
                          <a:solidFill>
                            <a:srgbClr val="0079C2"/>
                          </a:solidFill>
                          <a:effectLst/>
                          <a:latin typeface="Arial Narrow" pitchFamily="34" charset="0"/>
                          <a:cs typeface="Arial" charset="0"/>
                        </a:rPr>
                        <a:t>M</a:t>
                      </a:r>
                      <a:r>
                        <a:rPr kumimoji="0" lang="ru-RU" sz="1100" b="1" i="0" u="none" strike="noStrike" cap="none" normalizeH="0" baseline="0" dirty="0">
                          <a:ln>
                            <a:noFill/>
                          </a:ln>
                          <a:solidFill>
                            <a:srgbClr val="0079C2"/>
                          </a:solidFill>
                          <a:effectLst/>
                          <a:latin typeface="Arial Narrow" pitchFamily="34" charset="0"/>
                          <a:cs typeface="Arial" charset="0"/>
                        </a:rPr>
                        <a:t> 2021</a:t>
                      </a: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electricity price at the free market,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dirty="0">
                          <a:effectLst/>
                          <a:latin typeface="+mn-lt"/>
                          <a:ea typeface="Calibri" panose="020F0502020204030204" pitchFamily="34" charset="0"/>
                        </a:rPr>
                        <a:t> 1</a:t>
                      </a:r>
                      <a:r>
                        <a:rPr lang="en-US" sz="1100" dirty="0">
                          <a:effectLst/>
                          <a:latin typeface="+mn-lt"/>
                          <a:ea typeface="Calibri" panose="020F0502020204030204" pitchFamily="34" charset="0"/>
                        </a:rPr>
                        <a:t>,</a:t>
                      </a:r>
                      <a:r>
                        <a:rPr lang="ru-RU" sz="1100" dirty="0">
                          <a:effectLst/>
                          <a:latin typeface="+mn-lt"/>
                          <a:ea typeface="Calibri" panose="020F0502020204030204" pitchFamily="34" charset="0"/>
                        </a:rPr>
                        <a:t>380</a:t>
                      </a:r>
                      <a:r>
                        <a:rPr lang="en-US" sz="1100" dirty="0">
                          <a:effectLst/>
                          <a:latin typeface="+mn-lt"/>
                          <a:ea typeface="Calibri" panose="020F0502020204030204" pitchFamily="34" charset="0"/>
                        </a:rPr>
                        <a:t>.</a:t>
                      </a:r>
                      <a:r>
                        <a:rPr lang="ru-RU" sz="1100" dirty="0">
                          <a:effectLst/>
                          <a:latin typeface="+mn-lt"/>
                          <a:ea typeface="Calibri" panose="020F0502020204030204" pitchFamily="34" charset="0"/>
                        </a:rPr>
                        <a:t>72 </a:t>
                      </a:r>
                    </a:p>
                  </a:txBody>
                  <a:tcPr marL="68580" marR="6858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heat tariff,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100" kern="1200" dirty="0">
                          <a:solidFill>
                            <a:schemeClr val="tx1"/>
                          </a:solidFill>
                          <a:effectLst/>
                          <a:latin typeface="+mn-lt"/>
                          <a:ea typeface="+mn-ea"/>
                          <a:cs typeface="+mn-cs"/>
                        </a:rPr>
                        <a:t>879</a:t>
                      </a:r>
                      <a:r>
                        <a:rPr lang="en-US" sz="1100" kern="1200" dirty="0">
                          <a:solidFill>
                            <a:schemeClr val="tx1"/>
                          </a:solidFill>
                          <a:effectLst/>
                          <a:latin typeface="+mn-lt"/>
                          <a:ea typeface="+mn-ea"/>
                          <a:cs typeface="+mn-cs"/>
                        </a:rPr>
                        <a:t>.</a:t>
                      </a:r>
                      <a:r>
                        <a:rPr lang="ru-RU" sz="1100" kern="1200" dirty="0">
                          <a:solidFill>
                            <a:schemeClr val="tx1"/>
                          </a:solidFill>
                          <a:effectLst/>
                          <a:latin typeface="+mn-lt"/>
                          <a:ea typeface="+mn-ea"/>
                          <a:cs typeface="+mn-cs"/>
                        </a:rPr>
                        <a:t>36</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ru-RU" sz="1100" kern="1200" dirty="0">
                          <a:solidFill>
                            <a:schemeClr val="tx1"/>
                          </a:solidFill>
                          <a:effectLst/>
                          <a:latin typeface="+mn-lt"/>
                          <a:ea typeface="Calibri" panose="020F0502020204030204" pitchFamily="34" charset="0"/>
                          <a:cs typeface="+mn-cs"/>
                        </a:rPr>
                        <a:t>1</a:t>
                      </a:r>
                      <a:r>
                        <a:rPr lang="en-US" sz="1100" kern="1200" dirty="0">
                          <a:solidFill>
                            <a:schemeClr val="tx1"/>
                          </a:solidFill>
                          <a:effectLst/>
                          <a:latin typeface="+mn-lt"/>
                          <a:ea typeface="Calibri" panose="020F0502020204030204" pitchFamily="34" charset="0"/>
                          <a:cs typeface="+mn-cs"/>
                        </a:rPr>
                        <a:t>,</a:t>
                      </a:r>
                      <a:r>
                        <a:rPr lang="ru-RU" sz="1100" kern="1200" dirty="0">
                          <a:solidFill>
                            <a:schemeClr val="tx1"/>
                          </a:solidFill>
                          <a:effectLst/>
                          <a:latin typeface="+mn-lt"/>
                          <a:ea typeface="Calibri" panose="020F0502020204030204" pitchFamily="34" charset="0"/>
                          <a:cs typeface="+mn-cs"/>
                        </a:rPr>
                        <a:t>257</a:t>
                      </a:r>
                      <a:r>
                        <a:rPr lang="en-US" sz="1100" kern="1200" dirty="0">
                          <a:solidFill>
                            <a:schemeClr val="tx1"/>
                          </a:solidFill>
                          <a:effectLst/>
                          <a:latin typeface="+mn-lt"/>
                          <a:ea typeface="Calibri" panose="020F0502020204030204" pitchFamily="34" charset="0"/>
                          <a:cs typeface="+mn-cs"/>
                        </a:rPr>
                        <a:t>,</a:t>
                      </a:r>
                      <a:r>
                        <a:rPr lang="ru-RU" sz="1100" kern="1200" dirty="0">
                          <a:solidFill>
                            <a:schemeClr val="tx1"/>
                          </a:solidFill>
                          <a:effectLst/>
                          <a:latin typeface="+mn-lt"/>
                          <a:ea typeface="Calibri" panose="020F0502020204030204" pitchFamily="34" charset="0"/>
                          <a:cs typeface="+mn-cs"/>
                        </a:rPr>
                        <a:t>229</a:t>
                      </a:r>
                      <a:r>
                        <a:rPr lang="en-US" sz="1100" kern="1200" dirty="0">
                          <a:solidFill>
                            <a:schemeClr val="tx1"/>
                          </a:solidFill>
                          <a:effectLst/>
                          <a:latin typeface="+mn-lt"/>
                          <a:ea typeface="Calibri" panose="020F0502020204030204" pitchFamily="34" charset="0"/>
                          <a:cs typeface="+mn-cs"/>
                        </a:rPr>
                        <a:t>.</a:t>
                      </a:r>
                      <a:r>
                        <a:rPr lang="ru-RU" sz="1100" kern="1200" dirty="0">
                          <a:solidFill>
                            <a:schemeClr val="tx1"/>
                          </a:solidFill>
                          <a:effectLst/>
                          <a:latin typeface="+mn-lt"/>
                          <a:ea typeface="Calibri" panose="020F0502020204030204" pitchFamily="34" charset="0"/>
                          <a:cs typeface="+mn-cs"/>
                        </a:rPr>
                        <a:t>67</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ru-RU" sz="1100" kern="1200" dirty="0">
                          <a:solidFill>
                            <a:schemeClr val="tx1"/>
                          </a:solidFill>
                          <a:effectLst/>
                          <a:latin typeface="+mn-lt"/>
                          <a:ea typeface="Calibri" panose="020F0502020204030204" pitchFamily="34" charset="0"/>
                          <a:cs typeface="+mn-cs"/>
                        </a:rPr>
                        <a:t>151</a:t>
                      </a:r>
                      <a:r>
                        <a:rPr lang="en-US" sz="1100" kern="1200" dirty="0">
                          <a:solidFill>
                            <a:schemeClr val="tx1"/>
                          </a:solidFill>
                          <a:effectLst/>
                          <a:latin typeface="+mn-lt"/>
                          <a:ea typeface="Calibri" panose="020F0502020204030204" pitchFamily="34" charset="0"/>
                          <a:cs typeface="+mn-cs"/>
                        </a:rPr>
                        <a:t>,</a:t>
                      </a:r>
                      <a:r>
                        <a:rPr lang="ru-RU" sz="1100" kern="1200" dirty="0">
                          <a:solidFill>
                            <a:schemeClr val="tx1"/>
                          </a:solidFill>
                          <a:effectLst/>
                          <a:latin typeface="+mn-lt"/>
                          <a:ea typeface="Calibri" panose="020F0502020204030204" pitchFamily="34" charset="0"/>
                          <a:cs typeface="+mn-cs"/>
                        </a:rPr>
                        <a:t>790</a:t>
                      </a:r>
                      <a:r>
                        <a:rPr lang="en-US" sz="1100" kern="1200" dirty="0">
                          <a:solidFill>
                            <a:schemeClr val="tx1"/>
                          </a:solidFill>
                          <a:effectLst/>
                          <a:latin typeface="+mn-lt"/>
                          <a:ea typeface="Calibri" panose="020F0502020204030204" pitchFamily="34" charset="0"/>
                          <a:cs typeface="+mn-cs"/>
                        </a:rPr>
                        <a:t>.</a:t>
                      </a:r>
                      <a:r>
                        <a:rPr lang="ru-RU" sz="1100" kern="1200" dirty="0">
                          <a:solidFill>
                            <a:schemeClr val="tx1"/>
                          </a:solidFill>
                          <a:effectLst/>
                          <a:latin typeface="+mn-lt"/>
                          <a:ea typeface="Calibri" panose="020F0502020204030204" pitchFamily="34" charset="0"/>
                          <a:cs typeface="+mn-cs"/>
                        </a:rPr>
                        <a:t>27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3M </a:t>
            </a:r>
            <a:r>
              <a:rPr lang="ru-RU" altLang="ru-RU" sz="1600" b="1" dirty="0">
                <a:solidFill>
                  <a:srgbClr val="0079C2"/>
                </a:solidFill>
              </a:rPr>
              <a:t>202</a:t>
            </a:r>
            <a:r>
              <a:rPr lang="en-US" altLang="ru-RU" sz="1600" b="1" dirty="0">
                <a:solidFill>
                  <a:srgbClr val="0079C2"/>
                </a:solidFill>
              </a:rPr>
              <a:t>1 </a:t>
            </a:r>
            <a:r>
              <a:rPr lang="ru-RU" altLang="ru-RU" sz="1600" b="1" baseline="30000" dirty="0">
                <a:solidFill>
                  <a:srgbClr val="0079C2"/>
                </a:solidFill>
              </a:rPr>
              <a:t>1</a:t>
            </a: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3M </a:t>
            </a:r>
            <a:r>
              <a:rPr lang="ru-RU" altLang="ru-RU" sz="1600" b="1" dirty="0">
                <a:solidFill>
                  <a:srgbClr val="0079C2"/>
                </a:solidFill>
              </a:rPr>
              <a:t>202</a:t>
            </a:r>
            <a:r>
              <a:rPr lang="en-US" altLang="ru-RU" sz="1600" b="1" dirty="0">
                <a:solidFill>
                  <a:srgbClr val="0079C2"/>
                </a:solidFill>
              </a:rPr>
              <a:t>1</a:t>
            </a:r>
            <a:r>
              <a:rPr lang="ru-RU" altLang="ru-RU" sz="1600" b="1" baseline="30000" dirty="0">
                <a:solidFill>
                  <a:srgbClr val="0079C2"/>
                </a:solidFill>
              </a:rPr>
              <a:t>1</a:t>
            </a:r>
          </a:p>
        </p:txBody>
      </p:sp>
    </p:spTree>
    <p:extLst>
      <p:ext uri="{BB962C8B-B14F-4D97-AF65-F5344CB8AC3E}">
        <p14:creationId xmlns:p14="http://schemas.microsoft.com/office/powerpoint/2010/main" val="86723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Рисунок 19">
            <a:extLst>
              <a:ext uri="{FF2B5EF4-FFF2-40B4-BE49-F238E27FC236}">
                <a16:creationId xmlns:a16="http://schemas.microsoft.com/office/drawing/2014/main" id="{0C71E060-479B-46F2-9C1F-C15907C5A904}"/>
              </a:ext>
            </a:extLst>
          </p:cNvPr>
          <p:cNvPicPr>
            <a:picLocks noChangeAspect="1"/>
          </p:cNvPicPr>
          <p:nvPr/>
        </p:nvPicPr>
        <p:blipFill>
          <a:blip r:embed="rId2"/>
          <a:stretch>
            <a:fillRect/>
          </a:stretch>
        </p:blipFill>
        <p:spPr>
          <a:xfrm>
            <a:off x="5599966" y="4030331"/>
            <a:ext cx="3361944" cy="2237232"/>
          </a:xfrm>
          <a:prstGeom prst="rect">
            <a:avLst/>
          </a:prstGeom>
        </p:spPr>
      </p:pic>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2021 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352877718"/>
              </p:ext>
            </p:extLst>
          </p:nvPr>
        </p:nvGraphicFramePr>
        <p:xfrm>
          <a:off x="4876800" y="1508125"/>
          <a:ext cx="4114801" cy="1225776"/>
        </p:xfrm>
        <a:graphic>
          <a:graphicData uri="http://schemas.openxmlformats.org/drawingml/2006/table">
            <a:tbl>
              <a:tblPr/>
              <a:tblGrid>
                <a:gridCol w="2053503">
                  <a:extLst>
                    <a:ext uri="{9D8B030D-6E8A-4147-A177-3AD203B41FA5}">
                      <a16:colId xmlns:a16="http://schemas.microsoft.com/office/drawing/2014/main" val="20000"/>
                    </a:ext>
                  </a:extLst>
                </a:gridCol>
                <a:gridCol w="765897">
                  <a:extLst>
                    <a:ext uri="{9D8B030D-6E8A-4147-A177-3AD203B41FA5}">
                      <a16:colId xmlns:a16="http://schemas.microsoft.com/office/drawing/2014/main" val="20001"/>
                    </a:ext>
                  </a:extLst>
                </a:gridCol>
                <a:gridCol w="762001">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tblGrid>
              <a:tr h="222591">
                <a:tc>
                  <a:txBody>
                    <a:bodyPr/>
                    <a:lstStyle/>
                    <a:p>
                      <a:pPr algn="l" rtl="0" fontAlgn="ctr"/>
                      <a:endParaRPr lang="ru-RU" sz="1100" b="1" i="0" u="none" strike="noStrike" dirty="0">
                        <a:solidFill>
                          <a:schemeClr val="tx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ru-RU" sz="1100" b="1" i="0" u="none" strike="noStrike" kern="1200" dirty="0">
                          <a:solidFill>
                            <a:srgbClr val="0079C2"/>
                          </a:solidFill>
                          <a:latin typeface="+mn-lt"/>
                          <a:ea typeface="+mn-ea"/>
                          <a:cs typeface="+mn-cs"/>
                        </a:rPr>
                        <a:t>3М 2020</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ru-RU" sz="1100" b="1" i="0" u="none" strike="noStrike" kern="1200" dirty="0">
                          <a:solidFill>
                            <a:srgbClr val="0079C2"/>
                          </a:solidFill>
                          <a:latin typeface="+mn-lt"/>
                          <a:ea typeface="+mn-ea"/>
                          <a:cs typeface="+mn-cs"/>
                        </a:rPr>
                        <a:t>3М 2021</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Fuel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14</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720 </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15</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880 </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+7</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9%</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Capacity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1</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980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2</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460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+24</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2%</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2591">
                <a:tc>
                  <a:txBody>
                    <a:bodyPr/>
                    <a:lstStyle/>
                    <a:p>
                      <a:pPr algn="l" rtl="0" fontAlgn="ctr"/>
                      <a:r>
                        <a:rPr lang="en-US" sz="1100" b="1" i="0" u="none" strike="noStrike" dirty="0">
                          <a:solidFill>
                            <a:schemeClr val="tx1"/>
                          </a:solidFill>
                          <a:effectLst/>
                          <a:latin typeface="Arial Narrow" panose="020B0606020202030204" pitchFamily="34" charset="0"/>
                        </a:rPr>
                        <a:t>Total</a:t>
                      </a:r>
                      <a:r>
                        <a:rPr lang="en-US" sz="1100" b="1" i="0" u="none" strike="noStrike" baseline="0" dirty="0">
                          <a:solidFill>
                            <a:schemeClr val="tx1"/>
                          </a:solidFill>
                          <a:effectLst/>
                          <a:latin typeface="Arial Narrow" panose="020B0606020202030204" pitchFamily="34" charset="0"/>
                        </a:rPr>
                        <a:t> Variable Costs</a:t>
                      </a:r>
                      <a:endParaRPr lang="ru-RU" sz="1100" b="1" i="0" u="none" strike="noStrike" dirty="0">
                        <a:solidFill>
                          <a:schemeClr val="tx1"/>
                        </a:solidFill>
                        <a:effectLst/>
                        <a:latin typeface="Arial Narrow" panose="020B0606020202030204" pitchFamily="34"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0" i="0" u="none" strike="noStrike" dirty="0">
                          <a:solidFill>
                            <a:srgbClr val="000000"/>
                          </a:solidFill>
                          <a:effectLst/>
                          <a:latin typeface="Arial Narrow" panose="020B0606020202030204" pitchFamily="34" charset="0"/>
                        </a:rPr>
                        <a:t>16</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700</a:t>
                      </a:r>
                    </a:p>
                  </a:txBody>
                  <a:tcPr marL="9525" marR="9525" marT="9525"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0" i="0" u="none" strike="noStrike" dirty="0">
                          <a:solidFill>
                            <a:srgbClr val="000000"/>
                          </a:solidFill>
                          <a:effectLst/>
                          <a:latin typeface="Arial Narrow" panose="020B0606020202030204" pitchFamily="34" charset="0"/>
                        </a:rPr>
                        <a:t>18</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340</a:t>
                      </a:r>
                    </a:p>
                  </a:txBody>
                  <a:tcPr marL="9525" marR="9525" marT="9525"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+9</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8%</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Fuel Consumption, thous. t</a:t>
            </a:r>
            <a:r>
              <a:rPr lang="ru-RU" altLang="ru-RU" sz="1600" b="1" baseline="30000">
                <a:solidFill>
                  <a:srgbClr val="0079C2"/>
                </a:solidFill>
              </a:rPr>
              <a:t>1</a:t>
            </a:r>
            <a:endParaRPr lang="en-US" altLang="ru-RU" sz="1600" b="1" baseline="30000">
              <a:solidFill>
                <a:srgbClr val="0079C2"/>
              </a:solidFill>
            </a:endParaRPr>
          </a:p>
        </p:txBody>
      </p:sp>
      <p:sp>
        <p:nvSpPr>
          <p:cNvPr id="11" name="Rectangle 8"/>
          <p:cNvSpPr>
            <a:spLocks noChangeArrowheads="1"/>
          </p:cNvSpPr>
          <p:nvPr/>
        </p:nvSpPr>
        <p:spPr bwMode="auto">
          <a:xfrm>
            <a:off x="171450" y="1470025"/>
            <a:ext cx="3640609" cy="146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Increase of fuel expenses resulted from generating equipment load rescheduling among stations.</a:t>
            </a:r>
          </a:p>
          <a:p>
            <a:pPr>
              <a:spcBef>
                <a:spcPts val="300"/>
              </a:spcBef>
              <a:spcAft>
                <a:spcPts val="300"/>
              </a:spcAft>
              <a:buClr>
                <a:schemeClr val="tx2"/>
              </a:buClr>
              <a:buFont typeface="Arial Narrow" panose="020B0606020202030204" pitchFamily="34" charset="0"/>
              <a:buChar char="–"/>
            </a:pPr>
            <a:r>
              <a:rPr lang="en-US" altLang="ru-RU" sz="1200" dirty="0">
                <a:solidFill>
                  <a:schemeClr val="tx1"/>
                </a:solidFill>
                <a:ea typeface="Calibri" panose="020F0502020204030204" pitchFamily="34" charset="0"/>
                <a:cs typeface="Times New Roman" panose="02020603050405020304" pitchFamily="18" charset="0"/>
              </a:rPr>
              <a:t>Purchased capacity and electricity </a:t>
            </a:r>
            <a:r>
              <a:rPr lang="en-US" altLang="ru-RU" sz="1200" dirty="0">
                <a:solidFill>
                  <a:schemeClr val="tx1"/>
                </a:solidFill>
              </a:rPr>
              <a:t>expenses growth </a:t>
            </a:r>
            <a:r>
              <a:rPr lang="en-US" altLang="ru-RU" sz="1200" dirty="0">
                <a:solidFill>
                  <a:schemeClr val="tx1"/>
                </a:solidFill>
                <a:cs typeface="Calibri" panose="020F0502020204030204" pitchFamily="34" charset="0"/>
              </a:rPr>
              <a:t>was due to increased purchase volume and prices at the wholesale market, in order to comply with regulated contracts, along with </a:t>
            </a:r>
            <a:r>
              <a:rPr lang="en-US" altLang="ru-RU" sz="1200" dirty="0">
                <a:solidFill>
                  <a:schemeClr val="tx1"/>
                </a:solidFill>
              </a:rPr>
              <a:t>generating equipment load rescheduling among stations.</a:t>
            </a:r>
          </a:p>
        </p:txBody>
      </p:sp>
      <p:cxnSp>
        <p:nvCxnSpPr>
          <p:cNvPr id="12" name="Straight Arrow Connector 13"/>
          <p:cNvCxnSpPr>
            <a:cxnSpLocks/>
          </p:cNvCxnSpPr>
          <p:nvPr/>
        </p:nvCxnSpPr>
        <p:spPr>
          <a:xfrm flipV="1">
            <a:off x="2260600" y="4419600"/>
            <a:ext cx="825500" cy="1397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2830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+7.9%</a:t>
            </a: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pic>
        <p:nvPicPr>
          <p:cNvPr id="17" name="Рисунок 16">
            <a:extLst>
              <a:ext uri="{FF2B5EF4-FFF2-40B4-BE49-F238E27FC236}">
                <a16:creationId xmlns:a16="http://schemas.microsoft.com/office/drawing/2014/main" id="{911BBC0D-2E90-4A95-B86C-544E2817370F}"/>
              </a:ext>
            </a:extLst>
          </p:cNvPr>
          <p:cNvPicPr>
            <a:picLocks noChangeAspect="1"/>
          </p:cNvPicPr>
          <p:nvPr/>
        </p:nvPicPr>
        <p:blipFill>
          <a:blip r:embed="rId3"/>
          <a:stretch>
            <a:fillRect/>
          </a:stretch>
        </p:blipFill>
        <p:spPr>
          <a:xfrm>
            <a:off x="935990" y="4340889"/>
            <a:ext cx="3360420" cy="1626108"/>
          </a:xfrm>
          <a:prstGeom prst="rect">
            <a:avLst/>
          </a:prstGeom>
        </p:spPr>
      </p:pic>
    </p:spTree>
    <p:extLst>
      <p:ext uri="{BB962C8B-B14F-4D97-AF65-F5344CB8AC3E}">
        <p14:creationId xmlns:p14="http://schemas.microsoft.com/office/powerpoint/2010/main" val="347492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Fixed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2021 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9751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Total Fixed Costs, </a:t>
            </a:r>
            <a:r>
              <a:rPr lang="en-US" altLang="ru-RU" sz="1600" b="1" dirty="0" err="1">
                <a:solidFill>
                  <a:srgbClr val="0079C2"/>
                </a:solidFill>
              </a:rPr>
              <a:t>mn</a:t>
            </a:r>
            <a:r>
              <a:rPr lang="en-US" altLang="ru-RU" sz="1600" b="1" dirty="0">
                <a:solidFill>
                  <a:srgbClr val="0079C2"/>
                </a:solidFill>
              </a:rPr>
              <a:t>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10" name="Rectangle 7"/>
          <p:cNvSpPr>
            <a:spLocks noChangeArrowheads="1"/>
          </p:cNvSpPr>
          <p:nvPr/>
        </p:nvSpPr>
        <p:spPr bwMode="auto">
          <a:xfrm>
            <a:off x="257175" y="1612900"/>
            <a:ext cx="3752850" cy="2108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ru-RU" altLang="ru-RU" sz="1400" dirty="0">
                <a:solidFill>
                  <a:schemeClr val="tx1"/>
                </a:solidFill>
              </a:rPr>
              <a:t>F</a:t>
            </a:r>
            <a:r>
              <a:rPr lang="en-US" altLang="ru-RU" sz="1400" dirty="0" err="1">
                <a:solidFill>
                  <a:schemeClr val="tx1"/>
                </a:solidFill>
              </a:rPr>
              <a:t>ixed</a:t>
            </a:r>
            <a:r>
              <a:rPr lang="en-US" altLang="ru-RU" sz="1400" dirty="0">
                <a:solidFill>
                  <a:schemeClr val="tx1"/>
                </a:solidFill>
              </a:rPr>
              <a:t> costs increase was dew to </a:t>
            </a:r>
            <a:r>
              <a:rPr lang="ru-RU" altLang="ru-RU" sz="1400" dirty="0" err="1">
                <a:solidFill>
                  <a:schemeClr val="tx1"/>
                </a:solidFill>
              </a:rPr>
              <a:t>income</a:t>
            </a:r>
            <a:r>
              <a:rPr lang="ru-RU" altLang="ru-RU" sz="1400" dirty="0">
                <a:solidFill>
                  <a:schemeClr val="tx1"/>
                </a:solidFill>
              </a:rPr>
              <a:t> </a:t>
            </a:r>
            <a:r>
              <a:rPr lang="ru-RU" altLang="ru-RU" sz="1400" dirty="0" err="1">
                <a:solidFill>
                  <a:schemeClr val="tx1"/>
                </a:solidFill>
              </a:rPr>
              <a:t>from</a:t>
            </a:r>
            <a:r>
              <a:rPr lang="ru-RU" altLang="ru-RU" sz="1400" dirty="0">
                <a:solidFill>
                  <a:schemeClr val="tx1"/>
                </a:solidFill>
              </a:rPr>
              <a:t> PP&amp;E </a:t>
            </a:r>
            <a:r>
              <a:rPr lang="ru-RU" altLang="ru-RU" sz="1400" dirty="0" err="1">
                <a:solidFill>
                  <a:schemeClr val="tx1"/>
                </a:solidFill>
              </a:rPr>
              <a:t>and</a:t>
            </a:r>
            <a:r>
              <a:rPr lang="ru-RU" altLang="ru-RU" sz="1400" dirty="0">
                <a:solidFill>
                  <a:schemeClr val="tx1"/>
                </a:solidFill>
              </a:rPr>
              <a:t> </a:t>
            </a:r>
            <a:r>
              <a:rPr lang="ru-RU" altLang="ru-RU" sz="1400" dirty="0" err="1">
                <a:solidFill>
                  <a:schemeClr val="tx1"/>
                </a:solidFill>
              </a:rPr>
              <a:t>other</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sale</a:t>
            </a:r>
            <a:r>
              <a:rPr lang="ru-RU" altLang="ru-RU" sz="1400" dirty="0">
                <a:solidFill>
                  <a:schemeClr val="tx1"/>
                </a:solidFill>
              </a:rPr>
              <a:t>, </a:t>
            </a:r>
            <a:r>
              <a:rPr lang="ru-RU" altLang="ru-RU" sz="1400" dirty="0" err="1">
                <a:solidFill>
                  <a:schemeClr val="tx1"/>
                </a:solidFill>
              </a:rPr>
              <a:t>including</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at</a:t>
            </a:r>
            <a:r>
              <a:rPr lang="ru-RU" altLang="ru-RU" sz="1400" dirty="0">
                <a:solidFill>
                  <a:schemeClr val="tx1"/>
                </a:solidFill>
              </a:rPr>
              <a:t> </a:t>
            </a:r>
            <a:r>
              <a:rPr lang="ru-RU" altLang="ru-RU" sz="1400" dirty="0" err="1">
                <a:solidFill>
                  <a:schemeClr val="tx1"/>
                </a:solidFill>
              </a:rPr>
              <a:t>Krasnoyarskaya</a:t>
            </a:r>
            <a:r>
              <a:rPr lang="ru-RU" altLang="ru-RU" sz="1400" dirty="0">
                <a:solidFill>
                  <a:schemeClr val="tx1"/>
                </a:solidFill>
              </a:rPr>
              <a:t> station-2</a:t>
            </a:r>
            <a:r>
              <a:rPr lang="en-US" altLang="ru-RU" sz="1400" dirty="0">
                <a:solidFill>
                  <a:schemeClr val="tx1"/>
                </a:solidFill>
              </a:rPr>
              <a:t>, in 1Q 2020.</a:t>
            </a: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Rent expenses decreased on the account of </a:t>
            </a:r>
            <a:r>
              <a:rPr lang="en-US" altLang="ru-RU" sz="1400" dirty="0" err="1">
                <a:solidFill>
                  <a:schemeClr val="tx1"/>
                </a:solidFill>
              </a:rPr>
              <a:t>Adlerskaya</a:t>
            </a:r>
            <a:r>
              <a:rPr lang="en-US" altLang="ru-RU" sz="1400" dirty="0">
                <a:solidFill>
                  <a:schemeClr val="tx1"/>
                </a:solidFill>
              </a:rPr>
              <a:t> TPS rent termination, following its acquisition in December, 2020.</a:t>
            </a:r>
          </a:p>
          <a:p>
            <a:pPr>
              <a:lnSpc>
                <a:spcPct val="90000"/>
              </a:lnSpc>
              <a:spcBef>
                <a:spcPts val="100"/>
              </a:spcBef>
              <a:spcAft>
                <a:spcPts val="100"/>
              </a:spcAft>
              <a:buClr>
                <a:schemeClr val="tx2"/>
              </a:buClr>
              <a:buFont typeface="Arial Narrow" panose="020B0606020202030204" pitchFamily="34" charset="0"/>
              <a:buChar char="–"/>
            </a:pPr>
            <a:r>
              <a:rPr lang="ru-RU" sz="1400" kern="1200" dirty="0" err="1">
                <a:solidFill>
                  <a:schemeClr val="tx1"/>
                </a:solidFill>
                <a:effectLst/>
                <a:latin typeface="+mn-lt"/>
                <a:ea typeface="Calibri" panose="020F0502020204030204" pitchFamily="34" charset="0"/>
                <a:cs typeface="Times New Roman" panose="02020603050405020304" pitchFamily="18" charset="0"/>
              </a:rPr>
              <a:t>Taxes</a:t>
            </a:r>
            <a:r>
              <a:rPr lang="ru-RU" sz="1400" kern="1200" dirty="0">
                <a:solidFill>
                  <a:schemeClr val="tx1"/>
                </a:solidFill>
                <a:effectLst/>
                <a:latin typeface="+mn-lt"/>
                <a:ea typeface="Calibri" panose="020F0502020204030204" pitchFamily="34" charset="0"/>
                <a:cs typeface="Times New Roman" panose="02020603050405020304" pitchFamily="18" charset="0"/>
              </a:rPr>
              <a:t>,</a:t>
            </a:r>
            <a:r>
              <a:rPr lang="ru-RU" sz="1400" kern="1200" baseline="0" dirty="0">
                <a:solidFill>
                  <a:schemeClr val="tx1"/>
                </a:solidFill>
                <a:effectLst/>
                <a:latin typeface="+mn-lt"/>
                <a:ea typeface="Calibri" panose="020F0502020204030204" pitchFamily="34" charset="0"/>
                <a:cs typeface="Times New Roman" panose="02020603050405020304" pitchFamily="18" charset="0"/>
              </a:rPr>
              <a:t> </a:t>
            </a:r>
            <a:r>
              <a:rPr lang="en-US" sz="1400" kern="1200" baseline="0" dirty="0">
                <a:solidFill>
                  <a:schemeClr val="tx1"/>
                </a:solidFill>
                <a:effectLst/>
                <a:latin typeface="+mn-lt"/>
                <a:ea typeface="Calibri" panose="020F0502020204030204" pitchFamily="34" charset="0"/>
                <a:cs typeface="Times New Roman" panose="02020603050405020304" pitchFamily="18" charset="0"/>
              </a:rPr>
              <a:t>o</a:t>
            </a:r>
            <a:r>
              <a:rPr lang="ru-RU" sz="1400" kern="1200" baseline="0" dirty="0" err="1">
                <a:solidFill>
                  <a:schemeClr val="tx1"/>
                </a:solidFill>
                <a:effectLst/>
                <a:latin typeface="+mn-lt"/>
                <a:ea typeface="Calibri" panose="020F0502020204030204" pitchFamily="34" charset="0"/>
                <a:cs typeface="Times New Roman" panose="02020603050405020304" pitchFamily="18" charset="0"/>
              </a:rPr>
              <a:t>ther</a:t>
            </a:r>
            <a:r>
              <a:rPr lang="ru-RU" sz="14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400" kern="1200" baseline="0" dirty="0" err="1">
                <a:solidFill>
                  <a:schemeClr val="tx1"/>
                </a:solidFill>
                <a:effectLst/>
                <a:latin typeface="+mn-lt"/>
                <a:ea typeface="Calibri" panose="020F0502020204030204" pitchFamily="34" charset="0"/>
                <a:cs typeface="Times New Roman" panose="02020603050405020304" pitchFamily="18" charset="0"/>
              </a:rPr>
              <a:t>than</a:t>
            </a:r>
            <a:r>
              <a:rPr lang="ru-RU" sz="1400" kern="1200" baseline="0" dirty="0">
                <a:solidFill>
                  <a:schemeClr val="tx1"/>
                </a:solidFill>
                <a:effectLst/>
                <a:latin typeface="+mn-lt"/>
                <a:ea typeface="Calibri" panose="020F0502020204030204" pitchFamily="34" charset="0"/>
                <a:cs typeface="Times New Roman" panose="02020603050405020304" pitchFamily="18" charset="0"/>
              </a:rPr>
              <a:t> </a:t>
            </a:r>
            <a:r>
              <a:rPr lang="en-US" sz="1400" kern="1200" baseline="0" dirty="0" err="1">
                <a:solidFill>
                  <a:schemeClr val="tx1"/>
                </a:solidFill>
                <a:effectLst/>
                <a:latin typeface="+mn-lt"/>
                <a:ea typeface="Calibri" panose="020F0502020204030204" pitchFamily="34" charset="0"/>
                <a:cs typeface="Times New Roman" panose="02020603050405020304" pitchFamily="18" charset="0"/>
              </a:rPr>
              <a:t>i</a:t>
            </a:r>
            <a:r>
              <a:rPr lang="ru-RU" sz="1400" kern="1200" baseline="0" dirty="0" err="1">
                <a:solidFill>
                  <a:schemeClr val="tx1"/>
                </a:solidFill>
                <a:effectLst/>
                <a:latin typeface="+mn-lt"/>
                <a:ea typeface="Calibri" panose="020F0502020204030204" pitchFamily="34" charset="0"/>
                <a:cs typeface="Times New Roman" panose="02020603050405020304" pitchFamily="18" charset="0"/>
              </a:rPr>
              <a:t>ncome</a:t>
            </a:r>
            <a:r>
              <a:rPr lang="ru-RU" sz="1400" kern="1200" baseline="0" dirty="0">
                <a:solidFill>
                  <a:schemeClr val="tx1"/>
                </a:solidFill>
                <a:effectLst/>
                <a:latin typeface="+mn-lt"/>
                <a:ea typeface="Calibri" panose="020F0502020204030204" pitchFamily="34" charset="0"/>
                <a:cs typeface="Times New Roman" panose="02020603050405020304" pitchFamily="18" charset="0"/>
              </a:rPr>
              <a:t> </a:t>
            </a:r>
            <a:r>
              <a:rPr lang="en-US" sz="1400" kern="1200" baseline="0" dirty="0">
                <a:solidFill>
                  <a:schemeClr val="tx1"/>
                </a:solidFill>
                <a:effectLst/>
                <a:latin typeface="+mn-lt"/>
                <a:ea typeface="Calibri" panose="020F0502020204030204" pitchFamily="34" charset="0"/>
                <a:cs typeface="Times New Roman" panose="02020603050405020304" pitchFamily="18" charset="0"/>
              </a:rPr>
              <a:t>t</a:t>
            </a:r>
            <a:r>
              <a:rPr lang="ru-RU" sz="1400" kern="1200" baseline="0" dirty="0" err="1">
                <a:solidFill>
                  <a:schemeClr val="tx1"/>
                </a:solidFill>
                <a:effectLst/>
                <a:latin typeface="+mn-lt"/>
                <a:ea typeface="Calibri" panose="020F0502020204030204" pitchFamily="34" charset="0"/>
                <a:cs typeface="Times New Roman" panose="02020603050405020304" pitchFamily="18" charset="0"/>
              </a:rPr>
              <a:t>ax</a:t>
            </a:r>
            <a:r>
              <a:rPr lang="en-US" sz="1400" kern="1200" baseline="0" dirty="0">
                <a:solidFill>
                  <a:schemeClr val="tx1"/>
                </a:solidFill>
                <a:effectLst/>
                <a:latin typeface="+mn-lt"/>
                <a:ea typeface="Calibri" panose="020F0502020204030204" pitchFamily="34" charset="0"/>
                <a:cs typeface="Times New Roman" panose="02020603050405020304" pitchFamily="18" charset="0"/>
              </a:rPr>
              <a:t> decrease resulted from indication of income from property tax benefit for previous periods in 1Q 2021.</a:t>
            </a:r>
            <a:endParaRPr lang="ru-RU" sz="1400" kern="1200" dirty="0">
              <a:solidFill>
                <a:schemeClr val="tx1"/>
              </a:solidFill>
              <a:effectLst/>
              <a:latin typeface="+mn-lt"/>
              <a:ea typeface="Calibri" panose="020F0502020204030204" pitchFamily="34" charset="0"/>
              <a:cs typeface="Times New Roman" panose="02020603050405020304" pitchFamily="18" charset="0"/>
            </a:endParaRPr>
          </a:p>
          <a:p>
            <a:pPr eaLnBrk="1" hangingPunct="1">
              <a:lnSpc>
                <a:spcPct val="90000"/>
              </a:lnSpc>
              <a:spcBef>
                <a:spcPts val="100"/>
              </a:spcBef>
              <a:spcAft>
                <a:spcPts val="100"/>
              </a:spcAft>
              <a:buClr>
                <a:schemeClr val="tx2"/>
              </a:buClr>
              <a:buFont typeface="Arial Narrow" panose="020B0606020202030204" pitchFamily="34" charset="0"/>
              <a:buChar char="–"/>
            </a:pPr>
            <a:endParaRPr lang="en-US" altLang="ru-RU" sz="1400" dirty="0">
              <a:solidFill>
                <a:schemeClr val="tx1"/>
              </a:solidFill>
            </a:endParaRPr>
          </a:p>
        </p:txBody>
      </p:sp>
      <p:graphicFrame>
        <p:nvGraphicFramePr>
          <p:cNvPr id="11" name="Таблица 20"/>
          <p:cNvGraphicFramePr>
            <a:graphicFrameLocks noGrp="1"/>
          </p:cNvGraphicFramePr>
          <p:nvPr>
            <p:extLst>
              <p:ext uri="{D42A27DB-BD31-4B8C-83A1-F6EECF244321}">
                <p14:modId xmlns:p14="http://schemas.microsoft.com/office/powerpoint/2010/main" val="2714368021"/>
              </p:ext>
            </p:extLst>
          </p:nvPr>
        </p:nvGraphicFramePr>
        <p:xfrm>
          <a:off x="4876800" y="1557337"/>
          <a:ext cx="4191000" cy="4702786"/>
        </p:xfrm>
        <a:graphic>
          <a:graphicData uri="http://schemas.openxmlformats.org/drawingml/2006/table">
            <a:tbl>
              <a:tblPr/>
              <a:tblGrid>
                <a:gridCol w="2053503">
                  <a:extLst>
                    <a:ext uri="{9D8B030D-6E8A-4147-A177-3AD203B41FA5}">
                      <a16:colId xmlns:a16="http://schemas.microsoft.com/office/drawing/2014/main" val="20000"/>
                    </a:ext>
                  </a:extLst>
                </a:gridCol>
                <a:gridCol w="763949">
                  <a:extLst>
                    <a:ext uri="{9D8B030D-6E8A-4147-A177-3AD203B41FA5}">
                      <a16:colId xmlns:a16="http://schemas.microsoft.com/office/drawing/2014/main" val="20001"/>
                    </a:ext>
                  </a:extLst>
                </a:gridCol>
                <a:gridCol w="763949">
                  <a:extLst>
                    <a:ext uri="{9D8B030D-6E8A-4147-A177-3AD203B41FA5}">
                      <a16:colId xmlns:a16="http://schemas.microsoft.com/office/drawing/2014/main" val="20002"/>
                    </a:ext>
                  </a:extLst>
                </a:gridCol>
                <a:gridCol w="609599">
                  <a:extLst>
                    <a:ext uri="{9D8B030D-6E8A-4147-A177-3AD203B41FA5}">
                      <a16:colId xmlns:a16="http://schemas.microsoft.com/office/drawing/2014/main" val="20003"/>
                    </a:ext>
                  </a:extLst>
                </a:gridCol>
              </a:tblGrid>
              <a:tr h="417699">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ru-RU" sz="1100" b="1" i="0" u="none" strike="noStrike" kern="1200" dirty="0">
                          <a:solidFill>
                            <a:srgbClr val="0079C2"/>
                          </a:solidFill>
                          <a:latin typeface="+mn-lt"/>
                          <a:ea typeface="+mn-ea"/>
                          <a:cs typeface="+mn-cs"/>
                        </a:rPr>
                        <a:t>3М 2020</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ru-RU" sz="1100" b="1" i="0" u="none" strike="noStrike" kern="1200" dirty="0">
                          <a:solidFill>
                            <a:srgbClr val="0079C2"/>
                          </a:solidFill>
                          <a:latin typeface="+mn-lt"/>
                          <a:ea typeface="+mn-ea"/>
                          <a:cs typeface="+mn-cs"/>
                        </a:rPr>
                        <a:t>3М 2021</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417421">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2</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411 </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2</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205 </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-8</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5%</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89065">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Repairs</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Maintainance</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695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693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-0</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3%</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394">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 Market Administration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a:solidFill>
                            <a:srgbClr val="000000"/>
                          </a:solidFill>
                          <a:effectLst/>
                          <a:latin typeface="Arial" panose="020B0604020202020204" pitchFamily="34" charset="0"/>
                        </a:rPr>
                        <a:t>                   554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                   546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4%</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742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Taxes</a:t>
                      </a:r>
                      <a:r>
                        <a:rPr lang="ru-RU"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Other</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than</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Income</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Tax</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718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344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-52</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1%</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742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Rent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1</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254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575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-54</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1%</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962102">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Loss (</a:t>
                      </a:r>
                      <a:r>
                        <a:rPr lang="ru-RU" sz="1100" kern="1200" dirty="0" err="1">
                          <a:solidFill>
                            <a:schemeClr val="tx1"/>
                          </a:solidFill>
                          <a:effectLst/>
                          <a:latin typeface="+mn-lt"/>
                          <a:ea typeface="Calibri" panose="020F0502020204030204" pitchFamily="34" charset="0"/>
                          <a:cs typeface="Times New Roman" panose="02020603050405020304" pitchFamily="18" charset="0"/>
                        </a:rPr>
                        <a:t>Income</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from</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PP&amp;E</a:t>
                      </a:r>
                      <a:r>
                        <a:rPr lang="en-US" sz="1100" kern="1200" baseline="0" dirty="0">
                          <a:solidFill>
                            <a:schemeClr val="tx1"/>
                          </a:solidFill>
                          <a:effectLst/>
                          <a:latin typeface="+mn-lt"/>
                          <a:ea typeface="Calibri" panose="020F0502020204030204" pitchFamily="34" charset="0"/>
                          <a:cs typeface="Times New Roman" panose="02020603050405020304" pitchFamily="18" charset="0"/>
                        </a:rPr>
                        <a:t>, Other Non-current Assets and Available for Sale Assets</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Disposal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(3</a:t>
                      </a:r>
                      <a:r>
                        <a:rPr lang="en-US" sz="1000" b="0" i="0" u="none" strike="noStrike" dirty="0">
                          <a:solidFill>
                            <a:srgbClr val="000000"/>
                          </a:solidFill>
                          <a:effectLst/>
                          <a:latin typeface="Arial" panose="020B0604020202020204" pitchFamily="34" charset="0"/>
                        </a:rPr>
                        <a:t>,</a:t>
                      </a:r>
                      <a:r>
                        <a:rPr lang="ru-RU" sz="1000" b="0" i="0" u="none" strike="noStrike" dirty="0">
                          <a:solidFill>
                            <a:srgbClr val="000000"/>
                          </a:solidFill>
                          <a:effectLst/>
                          <a:latin typeface="Arial" panose="020B0604020202020204" pitchFamily="34" charset="0"/>
                        </a:rPr>
                        <a:t>770)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Arial" panose="020B0604020202020204" pitchFamily="34" charset="0"/>
                        </a:rPr>
                        <a:t>(33)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-99</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1%</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742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Calibri" panose="020F0502020204030204" pitchFamily="34" charset="0"/>
                          <a:cs typeface="Times New Roman" panose="02020603050405020304" pitchFamily="18" charset="0"/>
                        </a:rPr>
                        <a:t>Depreciation and Amortization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kern="1200" dirty="0">
                          <a:solidFill>
                            <a:schemeClr val="tx1"/>
                          </a:solidFill>
                          <a:effectLst/>
                          <a:latin typeface="+mn-lt"/>
                          <a:ea typeface="+mn-ea"/>
                          <a:cs typeface="Times New Roman" panose="02020603050405020304" pitchFamily="18" charset="0"/>
                        </a:rPr>
                        <a:t>3</a:t>
                      </a:r>
                      <a:r>
                        <a:rPr lang="en-US" sz="1100" kern="1200" dirty="0">
                          <a:solidFill>
                            <a:schemeClr val="tx1"/>
                          </a:solidFill>
                          <a:effectLst/>
                          <a:latin typeface="+mn-lt"/>
                          <a:ea typeface="+mn-ea"/>
                          <a:cs typeface="Times New Roman" panose="02020603050405020304" pitchFamily="18" charset="0"/>
                        </a:rPr>
                        <a:t>,</a:t>
                      </a:r>
                      <a:r>
                        <a:rPr lang="ru-RU" sz="1100" kern="1200" dirty="0">
                          <a:solidFill>
                            <a:schemeClr val="tx1"/>
                          </a:solidFill>
                          <a:effectLst/>
                          <a:latin typeface="+mn-lt"/>
                          <a:ea typeface="+mn-ea"/>
                          <a:cs typeface="Times New Roman" panose="02020603050405020304" pitchFamily="18" charset="0"/>
                        </a:rPr>
                        <a:t>388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kern="1200" dirty="0">
                          <a:solidFill>
                            <a:schemeClr val="tx1"/>
                          </a:solidFill>
                          <a:effectLst/>
                          <a:latin typeface="+mn-lt"/>
                          <a:ea typeface="+mn-ea"/>
                          <a:cs typeface="Times New Roman" panose="02020603050405020304" pitchFamily="18" charset="0"/>
                        </a:rPr>
                        <a:t>3</a:t>
                      </a:r>
                      <a:r>
                        <a:rPr lang="en-US" sz="1100" kern="1200" dirty="0">
                          <a:solidFill>
                            <a:schemeClr val="tx1"/>
                          </a:solidFill>
                          <a:effectLst/>
                          <a:latin typeface="+mn-lt"/>
                          <a:ea typeface="+mn-ea"/>
                          <a:cs typeface="Times New Roman" panose="02020603050405020304" pitchFamily="18" charset="0"/>
                        </a:rPr>
                        <a:t>,</a:t>
                      </a:r>
                      <a:r>
                        <a:rPr lang="ru-RU" sz="1100" kern="1200" dirty="0">
                          <a:solidFill>
                            <a:schemeClr val="tx1"/>
                          </a:solidFill>
                          <a:effectLst/>
                          <a:latin typeface="+mn-lt"/>
                          <a:ea typeface="+mn-ea"/>
                          <a:cs typeface="Times New Roman" panose="02020603050405020304" pitchFamily="18" charset="0"/>
                        </a:rPr>
                        <a:t>523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l"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+4</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0%</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7210820"/>
                  </a:ext>
                </a:extLst>
              </a:tr>
              <a:tr h="41742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886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1</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327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Arial" panose="020B0604020202020204" pitchFamily="34" charset="0"/>
                          <a:ea typeface="+mn-ea"/>
                          <a:cs typeface="+mn-cs"/>
                        </a:rPr>
                        <a:t>-29</a:t>
                      </a:r>
                      <a:r>
                        <a:rPr lang="en-US" sz="1000" b="0" i="0" u="none" strike="noStrike" kern="1200" dirty="0">
                          <a:solidFill>
                            <a:srgbClr val="000000"/>
                          </a:solidFill>
                          <a:effectLst/>
                          <a:latin typeface="Arial" panose="020B0604020202020204" pitchFamily="34" charset="0"/>
                          <a:ea typeface="+mn-ea"/>
                          <a:cs typeface="+mn-cs"/>
                        </a:rPr>
                        <a:t>.</a:t>
                      </a:r>
                      <a:r>
                        <a:rPr lang="ru-RU" sz="1000" b="0" i="0" u="none" strike="noStrike" kern="1200" dirty="0">
                          <a:solidFill>
                            <a:srgbClr val="000000"/>
                          </a:solidFill>
                          <a:effectLst/>
                          <a:latin typeface="Arial" panose="020B0604020202020204" pitchFamily="34" charset="0"/>
                          <a:ea typeface="+mn-ea"/>
                          <a:cs typeface="+mn-cs"/>
                        </a:rPr>
                        <a:t>6%</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17421">
                <a:tc>
                  <a:txBody>
                    <a:bodyPr/>
                    <a:lstStyle/>
                    <a:p>
                      <a:pPr algn="l" rtl="0" fontAlgn="ctr"/>
                      <a:r>
                        <a:rPr lang="en-US" sz="1100" b="1" kern="1200" dirty="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1" i="0" u="none" strike="noStrike" kern="1200" dirty="0">
                          <a:solidFill>
                            <a:srgbClr val="000000"/>
                          </a:solidFill>
                          <a:effectLst/>
                          <a:latin typeface="Arial" panose="020B0604020202020204" pitchFamily="34" charset="0"/>
                          <a:ea typeface="+mn-ea"/>
                          <a:cs typeface="+mn-cs"/>
                        </a:rPr>
                        <a:t>7</a:t>
                      </a:r>
                      <a:r>
                        <a:rPr lang="en-US" sz="1000" b="1" i="0" u="none" strike="noStrike" kern="1200" dirty="0">
                          <a:solidFill>
                            <a:srgbClr val="000000"/>
                          </a:solidFill>
                          <a:effectLst/>
                          <a:latin typeface="Arial" panose="020B0604020202020204" pitchFamily="34" charset="0"/>
                          <a:ea typeface="+mn-ea"/>
                          <a:cs typeface="+mn-cs"/>
                        </a:rPr>
                        <a:t>,</a:t>
                      </a:r>
                      <a:r>
                        <a:rPr lang="ru-RU" sz="1000" b="1" i="0" u="none" strike="noStrike" kern="1200" dirty="0">
                          <a:solidFill>
                            <a:srgbClr val="000000"/>
                          </a:solidFill>
                          <a:effectLst/>
                          <a:latin typeface="Arial" panose="020B0604020202020204" pitchFamily="34" charset="0"/>
                          <a:ea typeface="+mn-ea"/>
                          <a:cs typeface="+mn-cs"/>
                        </a:rPr>
                        <a:t>136</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1" i="0" u="none" strike="noStrike" kern="1200" dirty="0">
                          <a:solidFill>
                            <a:srgbClr val="000000"/>
                          </a:solidFill>
                          <a:effectLst/>
                          <a:latin typeface="Arial" panose="020B0604020202020204" pitchFamily="34" charset="0"/>
                          <a:ea typeface="+mn-ea"/>
                          <a:cs typeface="+mn-cs"/>
                        </a:rPr>
                        <a:t>9</a:t>
                      </a:r>
                      <a:r>
                        <a:rPr lang="en-US" sz="1000" b="1" i="0" u="none" strike="noStrike" kern="1200" dirty="0">
                          <a:solidFill>
                            <a:srgbClr val="000000"/>
                          </a:solidFill>
                          <a:effectLst/>
                          <a:latin typeface="Arial" panose="020B0604020202020204" pitchFamily="34" charset="0"/>
                          <a:ea typeface="+mn-ea"/>
                          <a:cs typeface="+mn-cs"/>
                        </a:rPr>
                        <a:t>,</a:t>
                      </a:r>
                      <a:r>
                        <a:rPr lang="ru-RU" sz="1000" b="1" i="0" u="none" strike="noStrike" kern="1200" dirty="0">
                          <a:solidFill>
                            <a:srgbClr val="000000"/>
                          </a:solidFill>
                          <a:effectLst/>
                          <a:latin typeface="Arial" panose="020B0604020202020204" pitchFamily="34" charset="0"/>
                          <a:ea typeface="+mn-ea"/>
                          <a:cs typeface="+mn-cs"/>
                        </a:rPr>
                        <a:t>180</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1" i="0" u="none" strike="noStrike" kern="1200" dirty="0">
                          <a:solidFill>
                            <a:srgbClr val="000000"/>
                          </a:solidFill>
                          <a:effectLst/>
                          <a:latin typeface="Arial" panose="020B0604020202020204" pitchFamily="34" charset="0"/>
                          <a:ea typeface="+mn-ea"/>
                          <a:cs typeface="+mn-cs"/>
                        </a:rPr>
                        <a:t>+28</a:t>
                      </a:r>
                      <a:r>
                        <a:rPr lang="en-US" sz="1000" b="1" i="0" u="none" strike="noStrike" kern="1200" dirty="0">
                          <a:solidFill>
                            <a:srgbClr val="000000"/>
                          </a:solidFill>
                          <a:effectLst/>
                          <a:latin typeface="Arial" panose="020B0604020202020204" pitchFamily="34" charset="0"/>
                          <a:ea typeface="+mn-ea"/>
                          <a:cs typeface="+mn-cs"/>
                        </a:rPr>
                        <a:t>.</a:t>
                      </a:r>
                      <a:r>
                        <a:rPr lang="ru-RU" sz="1000" b="1" i="0" u="none" strike="noStrike" kern="1200" dirty="0">
                          <a:solidFill>
                            <a:srgbClr val="000000"/>
                          </a:solidFill>
                          <a:effectLst/>
                          <a:latin typeface="Arial" panose="020B0604020202020204" pitchFamily="34" charset="0"/>
                          <a:ea typeface="+mn-ea"/>
                          <a:cs typeface="+mn-cs"/>
                        </a:rPr>
                        <a:t>6%</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cxnSp>
        <p:nvCxnSpPr>
          <p:cNvPr id="12" name="Straight Arrow Connector 13"/>
          <p:cNvCxnSpPr>
            <a:cxnSpLocks/>
          </p:cNvCxnSpPr>
          <p:nvPr/>
        </p:nvCxnSpPr>
        <p:spPr>
          <a:xfrm flipV="1">
            <a:off x="2162175" y="4495800"/>
            <a:ext cx="1095375" cy="27781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57463" y="440848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a:solidFill>
                  <a:srgbClr val="0079C2"/>
                </a:solidFill>
              </a:rPr>
              <a:t>+28.6</a:t>
            </a:r>
            <a:r>
              <a:rPr lang="ru-RU" sz="1050" spc="-30" dirty="0">
                <a:solidFill>
                  <a:srgbClr val="0079C2"/>
                </a:solidFill>
              </a:rPr>
              <a:t>%</a:t>
            </a:r>
          </a:p>
        </p:txBody>
      </p:sp>
      <p:pic>
        <p:nvPicPr>
          <p:cNvPr id="15" name="Рисунок 14">
            <a:extLst>
              <a:ext uri="{FF2B5EF4-FFF2-40B4-BE49-F238E27FC236}">
                <a16:creationId xmlns:a16="http://schemas.microsoft.com/office/drawing/2014/main" id="{5B0A9EAD-C53F-4452-A88C-995DE788C259}"/>
              </a:ext>
            </a:extLst>
          </p:cNvPr>
          <p:cNvPicPr>
            <a:picLocks noChangeAspect="1"/>
          </p:cNvPicPr>
          <p:nvPr/>
        </p:nvPicPr>
        <p:blipFill>
          <a:blip r:embed="rId2"/>
          <a:stretch>
            <a:fillRect/>
          </a:stretch>
        </p:blipFill>
        <p:spPr>
          <a:xfrm>
            <a:off x="1029652" y="4399367"/>
            <a:ext cx="3360420" cy="1738884"/>
          </a:xfrm>
          <a:prstGeom prst="rect">
            <a:avLst/>
          </a:prstGeom>
        </p:spPr>
      </p:pic>
    </p:spTree>
    <p:extLst>
      <p:ext uri="{BB962C8B-B14F-4D97-AF65-F5344CB8AC3E}">
        <p14:creationId xmlns:p14="http://schemas.microsoft.com/office/powerpoint/2010/main" val="207745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2021 IFRS Results</a:t>
            </a:r>
            <a:endParaRPr lang="ru-RU" altLang="ru-RU" dirty="0"/>
          </a:p>
        </p:txBody>
      </p:sp>
      <p:sp>
        <p:nvSpPr>
          <p:cNvPr id="5" name="Text Box 103"/>
          <p:cNvSpPr txBox="1">
            <a:spLocks noChangeArrowheads="1"/>
          </p:cNvSpPr>
          <p:nvPr/>
        </p:nvSpPr>
        <p:spPr bwMode="auto">
          <a:xfrm>
            <a:off x="4815114" y="2304953"/>
            <a:ext cx="27433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ru-RU" altLang="ru-RU" sz="1600" b="1" dirty="0" err="1">
                <a:solidFill>
                  <a:srgbClr val="0079C2"/>
                </a:solidFill>
              </a:rPr>
              <a:t>for</a:t>
            </a:r>
            <a:r>
              <a:rPr lang="ru-RU" altLang="ru-RU" sz="1600" b="1" dirty="0">
                <a:solidFill>
                  <a:srgbClr val="0079C2"/>
                </a:solidFill>
              </a:rPr>
              <a:t> </a:t>
            </a:r>
            <a:r>
              <a:rPr lang="en-US" altLang="ru-RU" sz="1600" b="1" dirty="0">
                <a:solidFill>
                  <a:srgbClr val="0079C2"/>
                </a:solidFill>
              </a:rPr>
              <a:t>3M </a:t>
            </a:r>
            <a:r>
              <a:rPr lang="ru-RU" altLang="ru-RU" sz="1600" b="1" dirty="0">
                <a:solidFill>
                  <a:srgbClr val="0079C2"/>
                </a:solidFill>
              </a:rPr>
              <a:t>202</a:t>
            </a:r>
            <a:r>
              <a:rPr lang="en-US" altLang="ru-RU" sz="1600" b="1" dirty="0">
                <a:solidFill>
                  <a:srgbClr val="0079C2"/>
                </a:solidFill>
              </a:rPr>
              <a:t>1,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EBITDA, </a:t>
            </a:r>
            <a:r>
              <a:rPr lang="en-US" altLang="ru-RU" sz="1600" b="1" dirty="0" err="1">
                <a:solidFill>
                  <a:srgbClr val="0079C2"/>
                </a:solidFill>
              </a:rPr>
              <a:t>mn</a:t>
            </a:r>
            <a:r>
              <a:rPr lang="en-US" altLang="ru-RU" sz="1600" b="1" dirty="0">
                <a:solidFill>
                  <a:srgbClr val="0079C2"/>
                </a:solidFill>
              </a:rPr>
              <a:t> RUR</a:t>
            </a:r>
          </a:p>
        </p:txBody>
      </p:sp>
      <p:sp>
        <p:nvSpPr>
          <p:cNvPr id="16" name="Rectangle 4">
            <a:extLst>
              <a:ext uri="{FF2B5EF4-FFF2-40B4-BE49-F238E27FC236}">
                <a16:creationId xmlns:a16="http://schemas.microsoft.com/office/drawing/2014/main" id="{0F085A0F-838E-40BC-9AEB-1E40DE27D746}"/>
              </a:ext>
            </a:extLst>
          </p:cNvPr>
          <p:cNvSpPr/>
          <p:nvPr/>
        </p:nvSpPr>
        <p:spPr>
          <a:xfrm>
            <a:off x="0" y="6140744"/>
            <a:ext cx="9144000" cy="230832"/>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adj. = Revenue - Operating Expenses, incl. Depreciation and Amortization, + Impairment Loss on non-financial assets</a:t>
            </a:r>
          </a:p>
        </p:txBody>
      </p:sp>
      <p:pic>
        <p:nvPicPr>
          <p:cNvPr id="2" name="Рисунок 1">
            <a:extLst>
              <a:ext uri="{FF2B5EF4-FFF2-40B4-BE49-F238E27FC236}">
                <a16:creationId xmlns:a16="http://schemas.microsoft.com/office/drawing/2014/main" id="{41DCADF5-BE50-4E2F-B028-FDFFE94DC3DA}"/>
              </a:ext>
            </a:extLst>
          </p:cNvPr>
          <p:cNvPicPr>
            <a:picLocks noChangeAspect="1"/>
          </p:cNvPicPr>
          <p:nvPr/>
        </p:nvPicPr>
        <p:blipFill>
          <a:blip r:embed="rId2"/>
          <a:stretch>
            <a:fillRect/>
          </a:stretch>
        </p:blipFill>
        <p:spPr>
          <a:xfrm>
            <a:off x="0" y="2914256"/>
            <a:ext cx="3270504" cy="2197608"/>
          </a:xfrm>
          <a:prstGeom prst="rect">
            <a:avLst/>
          </a:prstGeom>
        </p:spPr>
      </p:pic>
      <p:cxnSp>
        <p:nvCxnSpPr>
          <p:cNvPr id="17" name="Straight Arrow Connector 6">
            <a:extLst>
              <a:ext uri="{FF2B5EF4-FFF2-40B4-BE49-F238E27FC236}">
                <a16:creationId xmlns:a16="http://schemas.microsoft.com/office/drawing/2014/main" id="{F53C8680-CD46-4205-A2C4-19DB6A4AFD81}"/>
              </a:ext>
            </a:extLst>
          </p:cNvPr>
          <p:cNvCxnSpPr>
            <a:cxnSpLocks/>
          </p:cNvCxnSpPr>
          <p:nvPr/>
        </p:nvCxnSpPr>
        <p:spPr>
          <a:xfrm>
            <a:off x="1213483" y="3042989"/>
            <a:ext cx="882271" cy="103663"/>
          </a:xfrm>
          <a:prstGeom prst="straightConnector1">
            <a:avLst/>
          </a:prstGeom>
          <a:ln>
            <a:solidFill>
              <a:srgbClr val="0066CC"/>
            </a:solidFill>
            <a:tailEnd type="arrow"/>
          </a:ln>
        </p:spPr>
        <p:style>
          <a:lnRef idx="1">
            <a:schemeClr val="accent1"/>
          </a:lnRef>
          <a:fillRef idx="0">
            <a:schemeClr val="accent1"/>
          </a:fillRef>
          <a:effectRef idx="0">
            <a:schemeClr val="accent1"/>
          </a:effectRef>
          <a:fontRef idx="minor">
            <a:schemeClr val="tx1"/>
          </a:fontRef>
        </p:style>
      </p:cxnSp>
      <p:sp>
        <p:nvSpPr>
          <p:cNvPr id="19" name="Oval 7">
            <a:extLst>
              <a:ext uri="{FF2B5EF4-FFF2-40B4-BE49-F238E27FC236}">
                <a16:creationId xmlns:a16="http://schemas.microsoft.com/office/drawing/2014/main" id="{924A62EA-B6C1-4C1A-958A-AA7E16DFE3B7}"/>
              </a:ext>
            </a:extLst>
          </p:cNvPr>
          <p:cNvSpPr/>
          <p:nvPr/>
        </p:nvSpPr>
        <p:spPr>
          <a:xfrm>
            <a:off x="1426147" y="2863456"/>
            <a:ext cx="439738" cy="462728"/>
          </a:xfrm>
          <a:prstGeom prst="ellipse">
            <a:avLst/>
          </a:prstGeom>
          <a:solidFill>
            <a:schemeClr val="bg1"/>
          </a:solidFill>
          <a:ln w="635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-7</a:t>
            </a:r>
            <a:r>
              <a:rPr lang="en-US" sz="1050" spc="-10" dirty="0">
                <a:solidFill>
                  <a:srgbClr val="0079C2"/>
                </a:solidFill>
              </a:rPr>
              <a:t>.</a:t>
            </a:r>
            <a:r>
              <a:rPr lang="ru-RU" sz="1050" spc="-10" dirty="0">
                <a:solidFill>
                  <a:srgbClr val="0079C2"/>
                </a:solidFill>
              </a:rPr>
              <a:t>0</a:t>
            </a:r>
            <a:r>
              <a:rPr lang="en-US" sz="1050" spc="-10" dirty="0">
                <a:solidFill>
                  <a:srgbClr val="0079C2"/>
                </a:solidFill>
              </a:rPr>
              <a:t>%</a:t>
            </a:r>
          </a:p>
        </p:txBody>
      </p:sp>
      <p:pic>
        <p:nvPicPr>
          <p:cNvPr id="11" name="Рисунок 10">
            <a:extLst>
              <a:ext uri="{FF2B5EF4-FFF2-40B4-BE49-F238E27FC236}">
                <a16:creationId xmlns:a16="http://schemas.microsoft.com/office/drawing/2014/main" id="{91B6CFBF-89E7-422C-81BE-1F5D32F534CD}"/>
              </a:ext>
            </a:extLst>
          </p:cNvPr>
          <p:cNvPicPr>
            <a:picLocks noChangeAspect="1"/>
          </p:cNvPicPr>
          <p:nvPr/>
        </p:nvPicPr>
        <p:blipFill>
          <a:blip r:embed="rId3"/>
          <a:stretch>
            <a:fillRect/>
          </a:stretch>
        </p:blipFill>
        <p:spPr>
          <a:xfrm>
            <a:off x="3185605" y="2521826"/>
            <a:ext cx="5967984" cy="2982468"/>
          </a:xfrm>
          <a:prstGeom prst="rect">
            <a:avLst/>
          </a:prstGeom>
        </p:spPr>
      </p:pic>
    </p:spTree>
    <p:extLst>
      <p:ext uri="{BB962C8B-B14F-4D97-AF65-F5344CB8AC3E}">
        <p14:creationId xmlns:p14="http://schemas.microsoft.com/office/powerpoint/2010/main" val="75218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Рисунок 22">
            <a:extLst>
              <a:ext uri="{FF2B5EF4-FFF2-40B4-BE49-F238E27FC236}">
                <a16:creationId xmlns:a16="http://schemas.microsoft.com/office/drawing/2014/main" id="{F3CB404C-BAFC-45C2-B1AE-F3EEC7D8ECE9}"/>
              </a:ext>
            </a:extLst>
          </p:cNvPr>
          <p:cNvPicPr>
            <a:picLocks noChangeAspect="1"/>
          </p:cNvPicPr>
          <p:nvPr/>
        </p:nvPicPr>
        <p:blipFill>
          <a:blip r:embed="rId2"/>
          <a:stretch>
            <a:fillRect/>
          </a:stretch>
        </p:blipFill>
        <p:spPr>
          <a:xfrm>
            <a:off x="6145019" y="2489659"/>
            <a:ext cx="2744724" cy="3302508"/>
          </a:xfrm>
          <a:prstGeom prst="rect">
            <a:avLst/>
          </a:prstGeom>
        </p:spPr>
      </p:pic>
      <p:pic>
        <p:nvPicPr>
          <p:cNvPr id="17" name="Рисунок 16">
            <a:extLst>
              <a:ext uri="{FF2B5EF4-FFF2-40B4-BE49-F238E27FC236}">
                <a16:creationId xmlns:a16="http://schemas.microsoft.com/office/drawing/2014/main" id="{6E4A087E-950D-47C9-ABDE-41347E291396}"/>
              </a:ext>
            </a:extLst>
          </p:cNvPr>
          <p:cNvPicPr>
            <a:picLocks noChangeAspect="1"/>
          </p:cNvPicPr>
          <p:nvPr/>
        </p:nvPicPr>
        <p:blipFill>
          <a:blip r:embed="rId3"/>
          <a:stretch>
            <a:fillRect/>
          </a:stretch>
        </p:blipFill>
        <p:spPr>
          <a:xfrm>
            <a:off x="123062" y="2608261"/>
            <a:ext cx="2744724" cy="3121152"/>
          </a:xfrm>
          <a:prstGeom prst="rect">
            <a:avLst/>
          </a:prstGeom>
        </p:spPr>
      </p:pic>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2021 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March 31, 20</a:t>
            </a:r>
            <a:r>
              <a:rPr lang="ru-RU" altLang="ru-RU" sz="1600" b="1" dirty="0">
                <a:solidFill>
                  <a:srgbClr val="0079C2"/>
                </a:solidFill>
              </a:rPr>
              <a:t>2</a:t>
            </a:r>
            <a:r>
              <a:rPr lang="en-US" altLang="ru-RU" sz="1600" b="1" dirty="0">
                <a:solidFill>
                  <a:srgbClr val="0079C2"/>
                </a:solidFill>
              </a:rPr>
              <a:t>1,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a:cxnSpLocks/>
          </p:cNvCxnSpPr>
          <p:nvPr/>
        </p:nvCxnSpPr>
        <p:spPr>
          <a:xfrm>
            <a:off x="1164141" y="2777263"/>
            <a:ext cx="679451" cy="5827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254700" y="2470411"/>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4.1</a:t>
            </a:r>
            <a:r>
              <a:rPr lang="ru-RU" sz="1050" spc="-10" dirty="0">
                <a:solidFill>
                  <a:srgbClr val="0079C2"/>
                </a:solidFill>
              </a:rPr>
              <a:t>%</a:t>
            </a:r>
          </a:p>
        </p:txBody>
      </p:sp>
      <p:sp>
        <p:nvSpPr>
          <p:cNvPr id="11" name="Text Box 61"/>
          <p:cNvSpPr txBox="1">
            <a:spLocks noChangeArrowheads="1"/>
          </p:cNvSpPr>
          <p:nvPr/>
        </p:nvSpPr>
        <p:spPr bwMode="auto">
          <a:xfrm>
            <a:off x="0" y="6026150"/>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a:cxnSpLocks/>
            <a:stCxn id="13" idx="6"/>
            <a:endCxn id="14" idx="2"/>
          </p:cNvCxnSpPr>
          <p:nvPr/>
        </p:nvCxnSpPr>
        <p:spPr>
          <a:xfrm>
            <a:off x="7048500" y="2660650"/>
            <a:ext cx="937800" cy="799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2478087"/>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42</a:t>
            </a:r>
            <a:endParaRPr lang="ru-RU" sz="1050" spc="-10" dirty="0">
              <a:solidFill>
                <a:srgbClr val="0079C2"/>
              </a:solidFill>
            </a:endParaRPr>
          </a:p>
        </p:txBody>
      </p:sp>
      <p:sp>
        <p:nvSpPr>
          <p:cNvPr id="14" name="Oval 7"/>
          <p:cNvSpPr/>
          <p:nvPr/>
        </p:nvSpPr>
        <p:spPr>
          <a:xfrm>
            <a:off x="7986300" y="2557995"/>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41</a:t>
            </a:r>
            <a:endParaRPr lang="ru-RU" sz="1050" spc="-10" dirty="0">
              <a:solidFill>
                <a:srgbClr val="0079C2"/>
              </a:solidFill>
            </a:endParaRPr>
          </a:p>
        </p:txBody>
      </p:sp>
      <p:sp>
        <p:nvSpPr>
          <p:cNvPr id="15" name="Text Box 103"/>
          <p:cNvSpPr txBox="1">
            <a:spLocks noChangeArrowheads="1"/>
          </p:cNvSpPr>
          <p:nvPr/>
        </p:nvSpPr>
        <p:spPr bwMode="auto">
          <a:xfrm>
            <a:off x="6929025" y="2070795"/>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rgbClr val="0079C2"/>
                </a:solidFill>
              </a:rPr>
              <a:t>Net Debt</a:t>
            </a:r>
            <a:r>
              <a:rPr lang="ru-RU" altLang="ru-RU" sz="1200" dirty="0">
                <a:solidFill>
                  <a:srgbClr val="0079C2"/>
                </a:solidFill>
              </a:rPr>
              <a:t>/</a:t>
            </a:r>
            <a:r>
              <a:rPr lang="en-US" altLang="ru-RU" sz="1200" dirty="0">
                <a:solidFill>
                  <a:srgbClr val="0079C2"/>
                </a:solidFill>
              </a:rPr>
              <a:t> EBITDA</a:t>
            </a:r>
            <a:endParaRPr lang="ru-RU" altLang="ru-RU" sz="1200" baseline="30000" dirty="0">
              <a:solidFill>
                <a:srgbClr val="0079C2"/>
              </a:solidFill>
            </a:endParaRPr>
          </a:p>
        </p:txBody>
      </p:sp>
      <p:pic>
        <p:nvPicPr>
          <p:cNvPr id="20" name="Рисунок 19">
            <a:extLst>
              <a:ext uri="{FF2B5EF4-FFF2-40B4-BE49-F238E27FC236}">
                <a16:creationId xmlns:a16="http://schemas.microsoft.com/office/drawing/2014/main" id="{F0D82A1C-6A39-420E-9F80-413F484AE7D5}"/>
              </a:ext>
            </a:extLst>
          </p:cNvPr>
          <p:cNvPicPr>
            <a:picLocks noChangeAspect="1"/>
          </p:cNvPicPr>
          <p:nvPr/>
        </p:nvPicPr>
        <p:blipFill>
          <a:blip r:embed="rId4"/>
          <a:stretch>
            <a:fillRect/>
          </a:stretch>
        </p:blipFill>
        <p:spPr>
          <a:xfrm>
            <a:off x="3155093" y="2156221"/>
            <a:ext cx="2827020" cy="3340608"/>
          </a:xfrm>
          <a:prstGeom prst="rect">
            <a:avLst/>
          </a:prstGeom>
        </p:spPr>
      </p:pic>
    </p:spTree>
    <p:extLst>
      <p:ext uri="{BB962C8B-B14F-4D97-AF65-F5344CB8AC3E}">
        <p14:creationId xmlns:p14="http://schemas.microsoft.com/office/powerpoint/2010/main" val="373910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3M 2021 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8</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3755</TotalTime>
  <Words>1244</Words>
  <Application>Microsoft Office PowerPoint</Application>
  <PresentationFormat>Экран (4:3)</PresentationFormat>
  <Paragraphs>202</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8</vt:i4>
      </vt:variant>
      <vt:variant>
        <vt:lpstr>Заголовки слайдов</vt:lpstr>
      </vt:variant>
      <vt:variant>
        <vt:i4>9</vt:i4>
      </vt:variant>
    </vt:vector>
  </HeadingPairs>
  <TitlesOfParts>
    <vt:vector size="20" baseType="lpstr">
      <vt:lpstr>Arial</vt:lpstr>
      <vt:lpstr>Arial Narrow</vt:lpstr>
      <vt:lpstr>Symbol</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Презентация PowerPoint</vt:lpstr>
    </vt:vector>
  </TitlesOfParts>
  <Company>Typo Graphic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Alexander Melnikov</cp:lastModifiedBy>
  <cp:revision>232</cp:revision>
  <cp:lastPrinted>2020-03-06T12:27:47Z</cp:lastPrinted>
  <dcterms:created xsi:type="dcterms:W3CDTF">2009-07-15T11:37:47Z</dcterms:created>
  <dcterms:modified xsi:type="dcterms:W3CDTF">2021-05-18T20:21:03Z</dcterms:modified>
</cp:coreProperties>
</file>