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5.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6.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7.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5" r:id="rId1"/>
    <p:sldMasterId id="2147483769" r:id="rId2"/>
    <p:sldMasterId id="2147483658" r:id="rId3"/>
    <p:sldMasterId id="2147483759" r:id="rId4"/>
    <p:sldMasterId id="2147483762" r:id="rId5"/>
    <p:sldMasterId id="2147483661" r:id="rId6"/>
    <p:sldMasterId id="2147483662" r:id="rId7"/>
    <p:sldMasterId id="2147483743" r:id="rId8"/>
  </p:sldMasterIdLst>
  <p:notesMasterIdLst>
    <p:notesMasterId r:id="rId19"/>
  </p:notesMasterIdLst>
  <p:handoutMasterIdLst>
    <p:handoutMasterId r:id="rId20"/>
  </p:handoutMasterIdLst>
  <p:sldIdLst>
    <p:sldId id="256" r:id="rId9"/>
    <p:sldId id="257" r:id="rId10"/>
    <p:sldId id="272" r:id="rId11"/>
    <p:sldId id="273" r:id="rId12"/>
    <p:sldId id="274" r:id="rId13"/>
    <p:sldId id="275" r:id="rId14"/>
    <p:sldId id="276" r:id="rId15"/>
    <p:sldId id="277" r:id="rId16"/>
    <p:sldId id="278" r:id="rId17"/>
    <p:sldId id="271" r:id="rId18"/>
  </p:sldIdLst>
  <p:sldSz cx="9144000" cy="6858000" type="screen4x3"/>
  <p:notesSz cx="7099300" cy="10234613"/>
  <p:defaultTextStyle>
    <a:defPPr>
      <a:defRPr lang="ru-RU"/>
    </a:defPPr>
    <a:lvl1pPr algn="l" rtl="0" fontAlgn="base">
      <a:spcBef>
        <a:spcPct val="0"/>
      </a:spcBef>
      <a:spcAft>
        <a:spcPct val="0"/>
      </a:spcAft>
      <a:defRPr sz="1700" kern="1200">
        <a:solidFill>
          <a:schemeClr val="bg1"/>
        </a:solidFill>
        <a:latin typeface="Arial Narrow" pitchFamily="34" charset="0"/>
        <a:ea typeface="+mn-ea"/>
        <a:cs typeface="+mn-cs"/>
      </a:defRPr>
    </a:lvl1pPr>
    <a:lvl2pPr marL="457200" algn="l" rtl="0" fontAlgn="base">
      <a:spcBef>
        <a:spcPct val="0"/>
      </a:spcBef>
      <a:spcAft>
        <a:spcPct val="0"/>
      </a:spcAft>
      <a:defRPr sz="1700" kern="1200">
        <a:solidFill>
          <a:schemeClr val="bg1"/>
        </a:solidFill>
        <a:latin typeface="Arial Narrow" pitchFamily="34" charset="0"/>
        <a:ea typeface="+mn-ea"/>
        <a:cs typeface="+mn-cs"/>
      </a:defRPr>
    </a:lvl2pPr>
    <a:lvl3pPr marL="914400" algn="l" rtl="0" fontAlgn="base">
      <a:spcBef>
        <a:spcPct val="0"/>
      </a:spcBef>
      <a:spcAft>
        <a:spcPct val="0"/>
      </a:spcAft>
      <a:defRPr sz="1700" kern="1200">
        <a:solidFill>
          <a:schemeClr val="bg1"/>
        </a:solidFill>
        <a:latin typeface="Arial Narrow" pitchFamily="34" charset="0"/>
        <a:ea typeface="+mn-ea"/>
        <a:cs typeface="+mn-cs"/>
      </a:defRPr>
    </a:lvl3pPr>
    <a:lvl4pPr marL="1371600" algn="l" rtl="0" fontAlgn="base">
      <a:spcBef>
        <a:spcPct val="0"/>
      </a:spcBef>
      <a:spcAft>
        <a:spcPct val="0"/>
      </a:spcAft>
      <a:defRPr sz="1700" kern="1200">
        <a:solidFill>
          <a:schemeClr val="bg1"/>
        </a:solidFill>
        <a:latin typeface="Arial Narrow" pitchFamily="34" charset="0"/>
        <a:ea typeface="+mn-ea"/>
        <a:cs typeface="+mn-cs"/>
      </a:defRPr>
    </a:lvl4pPr>
    <a:lvl5pPr marL="1828800" algn="l" rtl="0" fontAlgn="base">
      <a:spcBef>
        <a:spcPct val="0"/>
      </a:spcBef>
      <a:spcAft>
        <a:spcPct val="0"/>
      </a:spcAft>
      <a:defRPr sz="1700" kern="1200">
        <a:solidFill>
          <a:schemeClr val="bg1"/>
        </a:solidFill>
        <a:latin typeface="Arial Narrow" pitchFamily="34" charset="0"/>
        <a:ea typeface="+mn-ea"/>
        <a:cs typeface="+mn-cs"/>
      </a:defRPr>
    </a:lvl5pPr>
    <a:lvl6pPr marL="2286000" algn="l" defTabSz="914400" rtl="0" eaLnBrk="1" latinLnBrk="0" hangingPunct="1">
      <a:defRPr sz="1700" kern="1200">
        <a:solidFill>
          <a:schemeClr val="bg1"/>
        </a:solidFill>
        <a:latin typeface="Arial Narrow" pitchFamily="34" charset="0"/>
        <a:ea typeface="+mn-ea"/>
        <a:cs typeface="+mn-cs"/>
      </a:defRPr>
    </a:lvl6pPr>
    <a:lvl7pPr marL="2743200" algn="l" defTabSz="914400" rtl="0" eaLnBrk="1" latinLnBrk="0" hangingPunct="1">
      <a:defRPr sz="1700" kern="1200">
        <a:solidFill>
          <a:schemeClr val="bg1"/>
        </a:solidFill>
        <a:latin typeface="Arial Narrow" pitchFamily="34" charset="0"/>
        <a:ea typeface="+mn-ea"/>
        <a:cs typeface="+mn-cs"/>
      </a:defRPr>
    </a:lvl7pPr>
    <a:lvl8pPr marL="3200400" algn="l" defTabSz="914400" rtl="0" eaLnBrk="1" latinLnBrk="0" hangingPunct="1">
      <a:defRPr sz="1700" kern="1200">
        <a:solidFill>
          <a:schemeClr val="bg1"/>
        </a:solidFill>
        <a:latin typeface="Arial Narrow" pitchFamily="34" charset="0"/>
        <a:ea typeface="+mn-ea"/>
        <a:cs typeface="+mn-cs"/>
      </a:defRPr>
    </a:lvl8pPr>
    <a:lvl9pPr marL="3657600" algn="l" defTabSz="914400" rtl="0" eaLnBrk="1" latinLnBrk="0" hangingPunct="1">
      <a:defRPr sz="1700" kern="1200">
        <a:solidFill>
          <a:schemeClr val="bg1"/>
        </a:solidFill>
        <a:latin typeface="Arial Narrow" pitchFamily="34" charset="0"/>
        <a:ea typeface="+mn-ea"/>
        <a:cs typeface="+mn-cs"/>
      </a:defRPr>
    </a:lvl9pPr>
  </p:defaultTextStyle>
  <p:extLst>
    <p:ext uri="{EFAFB233-063F-42B5-8137-9DF3F51BA10A}">
      <p15:sldGuideLst xmlns:p15="http://schemas.microsoft.com/office/powerpoint/2012/main">
        <p15:guide id="1" orient="horz" pos="1893">
          <p15:clr>
            <a:srgbClr val="A4A3A4"/>
          </p15:clr>
        </p15:guide>
        <p15:guide id="2" orient="horz" pos="3884">
          <p15:clr>
            <a:srgbClr val="A4A3A4"/>
          </p15:clr>
        </p15:guide>
        <p15:guide id="3" orient="horz" pos="825">
          <p15:clr>
            <a:srgbClr val="A4A3A4"/>
          </p15:clr>
        </p15:guide>
        <p15:guide id="4" orient="horz" pos="591">
          <p15:clr>
            <a:srgbClr val="A4A3A4"/>
          </p15:clr>
        </p15:guide>
        <p15:guide id="5" orient="horz" pos="1752">
          <p15:clr>
            <a:srgbClr val="A4A3A4"/>
          </p15:clr>
        </p15:guide>
        <p15:guide id="6" orient="horz" pos="2818">
          <p15:clr>
            <a:srgbClr val="A4A3A4"/>
          </p15:clr>
        </p15:guide>
        <p15:guide id="7" orient="horz" pos="2959">
          <p15:clr>
            <a:srgbClr val="A4A3A4"/>
          </p15:clr>
        </p15:guide>
        <p15:guide id="8" orient="horz" pos="1612">
          <p15:clr>
            <a:srgbClr val="A4A3A4"/>
          </p15:clr>
        </p15:guide>
        <p15:guide id="9" pos="141">
          <p15:clr>
            <a:srgbClr val="A4A3A4"/>
          </p15:clr>
        </p15:guide>
        <p15:guide id="10" pos="3747">
          <p15:clr>
            <a:srgbClr val="A4A3A4"/>
          </p15:clr>
        </p15:guide>
        <p15:guide id="11" pos="5620">
          <p15:clr>
            <a:srgbClr val="A4A3A4"/>
          </p15:clr>
        </p15:guide>
        <p15:guide id="12" pos="1873">
          <p15:clr>
            <a:srgbClr val="A4A3A4"/>
          </p15:clr>
        </p15:guide>
        <p15:guide id="13" pos="2014">
          <p15:clr>
            <a:srgbClr val="A4A3A4"/>
          </p15:clr>
        </p15:guide>
        <p15:guide id="14" pos="3885">
          <p15:clr>
            <a:srgbClr val="A4A3A4"/>
          </p15:clr>
        </p15:guide>
        <p15:guide id="15" pos="1180">
          <p15:clr>
            <a:srgbClr val="A4A3A4"/>
          </p15:clr>
        </p15:guide>
        <p15:guide id="16" pos="890">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9C2"/>
    <a:srgbClr val="003366"/>
    <a:srgbClr val="0066CC"/>
    <a:srgbClr val="0033CC"/>
    <a:srgbClr val="0000FF"/>
    <a:srgbClr val="3366FF"/>
    <a:srgbClr val="0099FF"/>
    <a:srgbClr val="0066FF"/>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14" autoAdjust="0"/>
    <p:restoredTop sz="94660"/>
  </p:normalViewPr>
  <p:slideViewPr>
    <p:cSldViewPr snapToGrid="0" showGuides="1">
      <p:cViewPr varScale="1">
        <p:scale>
          <a:sx n="88" d="100"/>
          <a:sy n="88" d="100"/>
        </p:scale>
        <p:origin x="2044" y="44"/>
      </p:cViewPr>
      <p:guideLst>
        <p:guide orient="horz" pos="1893"/>
        <p:guide orient="horz" pos="3884"/>
        <p:guide orient="horz" pos="825"/>
        <p:guide orient="horz" pos="591"/>
        <p:guide orient="horz" pos="1752"/>
        <p:guide orient="horz" pos="2818"/>
        <p:guide orient="horz" pos="2959"/>
        <p:guide orient="horz" pos="1612"/>
        <p:guide pos="141"/>
        <p:guide pos="3747"/>
        <p:guide pos="5620"/>
        <p:guide pos="1873"/>
        <p:guide pos="2014"/>
        <p:guide pos="3885"/>
        <p:guide pos="1180"/>
        <p:guide pos="89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howGuides="1">
      <p:cViewPr varScale="1">
        <p:scale>
          <a:sx n="73" d="100"/>
          <a:sy n="73" d="100"/>
        </p:scale>
        <p:origin x="-3318" y="-108"/>
      </p:cViewPr>
      <p:guideLst>
        <p:guide orient="horz" pos="3224"/>
        <p:guide pos="2236"/>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theme" Target="theme/theme1.xml"/><Relationship Id="rId10" Type="http://schemas.openxmlformats.org/officeDocument/2006/relationships/slide" Target="slides/slide2.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0C8EA0-E405-4C37-BED4-0BF4B78FE2B4}" type="doc">
      <dgm:prSet loTypeId="urn:microsoft.com/office/officeart/2005/8/layout/hProcess9" loCatId="process" qsTypeId="urn:microsoft.com/office/officeart/2005/8/quickstyle/simple1" qsCatId="simple" csTypeId="urn:microsoft.com/office/officeart/2005/8/colors/accent1_2" csCatId="accent1" phldr="1"/>
      <dgm:spPr/>
    </dgm:pt>
    <dgm:pt modelId="{C7779EAC-A0DF-455E-91E0-ED2F2E017E13}">
      <dgm:prSet phldrT="[Текст]" custT="1"/>
      <dgm:spPr>
        <a:solidFill>
          <a:schemeClr val="accent3">
            <a:lumMod val="20000"/>
            <a:lumOff val="80000"/>
          </a:schemeClr>
        </a:solidFill>
        <a:effectLst>
          <a:outerShdw blurRad="50800" dist="38100" dir="2700000" algn="tl" rotWithShape="0">
            <a:prstClr val="black">
              <a:alpha val="40000"/>
            </a:prstClr>
          </a:outerShdw>
        </a:effectLst>
      </dgm:spPr>
      <dgm:t>
        <a:bodyPr/>
        <a:lstStyle/>
        <a:p>
          <a:r>
            <a:rPr lang="en-US" sz="1100" kern="1200" dirty="0">
              <a:solidFill>
                <a:srgbClr val="003366"/>
              </a:solidFill>
              <a:latin typeface="Arial Narrow" pitchFamily="34" charset="0"/>
              <a:ea typeface="+mn-ea"/>
              <a:cs typeface="+mn-cs"/>
            </a:rPr>
            <a:t>Roadmap</a:t>
          </a:r>
          <a:endParaRPr lang="ru-RU" sz="1100" kern="1200" dirty="0">
            <a:solidFill>
              <a:srgbClr val="003366"/>
            </a:solidFill>
            <a:latin typeface="Arial Narrow" pitchFamily="34" charset="0"/>
            <a:ea typeface="+mn-ea"/>
            <a:cs typeface="+mn-cs"/>
          </a:endParaRPr>
        </a:p>
      </dgm:t>
    </dgm:pt>
    <dgm:pt modelId="{FB3D9A64-8DB6-44C1-951F-75B1AD1B95BB}" type="parTrans" cxnId="{32613206-6F78-4343-BBDB-E127F05738FA}">
      <dgm:prSet/>
      <dgm:spPr/>
      <dgm:t>
        <a:bodyPr/>
        <a:lstStyle/>
        <a:p>
          <a:endParaRPr lang="ru-RU"/>
        </a:p>
      </dgm:t>
    </dgm:pt>
    <dgm:pt modelId="{DFFFB01C-8C5E-48B6-AB97-DD4087810CAE}" type="sibTrans" cxnId="{32613206-6F78-4343-BBDB-E127F05738FA}">
      <dgm:prSet/>
      <dgm:spPr/>
      <dgm:t>
        <a:bodyPr/>
        <a:lstStyle/>
        <a:p>
          <a:endParaRPr lang="ru-RU"/>
        </a:p>
      </dgm:t>
    </dgm:pt>
    <dgm:pt modelId="{C818F9D8-EEBD-4F5C-A07E-8F67BF0152E9}">
      <dgm:prSet phldrT="[Текст]" custT="1"/>
      <dgm:spPr>
        <a:solidFill>
          <a:schemeClr val="accent3">
            <a:lumMod val="20000"/>
            <a:lumOff val="80000"/>
          </a:schemeClr>
        </a:solidFill>
        <a:effectLst>
          <a:outerShdw blurRad="50800" dist="38100" dir="2700000" algn="tl" rotWithShape="0">
            <a:prstClr val="black">
              <a:alpha val="40000"/>
            </a:prstClr>
          </a:outerShdw>
        </a:effectLst>
      </dgm:spPr>
      <dgm:t>
        <a:bodyPr/>
        <a:lstStyle/>
        <a:p>
          <a:r>
            <a:rPr lang="en-US" sz="1100" kern="1200" dirty="0">
              <a:solidFill>
                <a:srgbClr val="003366"/>
              </a:solidFill>
              <a:latin typeface="Arial Narrow" pitchFamily="34" charset="0"/>
              <a:ea typeface="+mn-ea"/>
              <a:cs typeface="+mn-cs"/>
            </a:rPr>
            <a:t>Decisions Implementation</a:t>
          </a:r>
          <a:endParaRPr lang="ru-RU" sz="1100" kern="1200" dirty="0">
            <a:solidFill>
              <a:srgbClr val="003366"/>
            </a:solidFill>
            <a:latin typeface="Arial Narrow" pitchFamily="34" charset="0"/>
            <a:ea typeface="+mn-ea"/>
            <a:cs typeface="+mn-cs"/>
          </a:endParaRPr>
        </a:p>
      </dgm:t>
    </dgm:pt>
    <dgm:pt modelId="{415464E8-092C-45F5-9369-0DE077966634}" type="parTrans" cxnId="{2AD77C58-F0FB-48E3-A56A-87F127C998A3}">
      <dgm:prSet/>
      <dgm:spPr/>
      <dgm:t>
        <a:bodyPr/>
        <a:lstStyle/>
        <a:p>
          <a:endParaRPr lang="ru-RU"/>
        </a:p>
      </dgm:t>
    </dgm:pt>
    <dgm:pt modelId="{652EDCD4-8F4D-4B4D-BE8A-6B71C1EB301E}" type="sibTrans" cxnId="{2AD77C58-F0FB-48E3-A56A-87F127C998A3}">
      <dgm:prSet/>
      <dgm:spPr/>
      <dgm:t>
        <a:bodyPr/>
        <a:lstStyle/>
        <a:p>
          <a:endParaRPr lang="ru-RU"/>
        </a:p>
      </dgm:t>
    </dgm:pt>
    <dgm:pt modelId="{8FB3B955-E4D5-464B-B7FC-39FB0FDA9374}">
      <dgm:prSet phldrT="[Текст]" custT="1"/>
      <dgm:spPr>
        <a:solidFill>
          <a:schemeClr val="accent3">
            <a:lumMod val="20000"/>
            <a:lumOff val="80000"/>
          </a:schemeClr>
        </a:solidFill>
        <a:effectLst>
          <a:outerShdw blurRad="50800" dist="38100" dir="2700000" algn="tl" rotWithShape="0">
            <a:prstClr val="black">
              <a:alpha val="40000"/>
            </a:prstClr>
          </a:outerShdw>
        </a:effectLst>
      </dgm:spPr>
      <dgm:t>
        <a:bodyPr/>
        <a:lstStyle/>
        <a:p>
          <a:r>
            <a:rPr lang="en-US" sz="1100" kern="1200" dirty="0">
              <a:solidFill>
                <a:srgbClr val="003366"/>
              </a:solidFill>
              <a:latin typeface="Arial Narrow" pitchFamily="34" charset="0"/>
              <a:ea typeface="+mn-ea"/>
              <a:cs typeface="+mn-cs"/>
            </a:rPr>
            <a:t>Reporting</a:t>
          </a:r>
          <a:r>
            <a:rPr lang="ru-RU" sz="1100" kern="1200" dirty="0">
              <a:solidFill>
                <a:srgbClr val="003366"/>
              </a:solidFill>
              <a:latin typeface="Arial Narrow" pitchFamily="34" charset="0"/>
              <a:ea typeface="+mn-ea"/>
              <a:cs typeface="+mn-cs"/>
            </a:rPr>
            <a:t> </a:t>
          </a:r>
        </a:p>
      </dgm:t>
    </dgm:pt>
    <dgm:pt modelId="{BE86127C-CFB2-4127-9387-FA4D8234DCC0}" type="parTrans" cxnId="{A03EEABD-22E7-4857-8DF3-952F08FCC1FF}">
      <dgm:prSet/>
      <dgm:spPr/>
      <dgm:t>
        <a:bodyPr/>
        <a:lstStyle/>
        <a:p>
          <a:endParaRPr lang="ru-RU"/>
        </a:p>
      </dgm:t>
    </dgm:pt>
    <dgm:pt modelId="{2E5D5B7E-29CE-40FA-BD21-86D8105199AF}" type="sibTrans" cxnId="{A03EEABD-22E7-4857-8DF3-952F08FCC1FF}">
      <dgm:prSet/>
      <dgm:spPr/>
      <dgm:t>
        <a:bodyPr/>
        <a:lstStyle/>
        <a:p>
          <a:endParaRPr lang="ru-RU"/>
        </a:p>
      </dgm:t>
    </dgm:pt>
    <dgm:pt modelId="{910E3D5F-268F-46AB-B999-1F7ADC979499}">
      <dgm:prSet phldrT="[Текст]" custT="1"/>
      <dgm:spPr>
        <a:solidFill>
          <a:schemeClr val="accent3">
            <a:lumMod val="20000"/>
            <a:lumOff val="80000"/>
          </a:schemeClr>
        </a:solidFill>
        <a:effectLst>
          <a:outerShdw blurRad="50800" dist="38100" dir="2700000" algn="tl" rotWithShape="0">
            <a:prstClr val="black">
              <a:alpha val="40000"/>
            </a:prstClr>
          </a:outerShdw>
        </a:effectLst>
      </dgm:spPr>
      <dgm:t>
        <a:bodyPr/>
        <a:lstStyle/>
        <a:p>
          <a:r>
            <a:rPr lang="en-US" sz="1100" kern="1200" dirty="0">
              <a:solidFill>
                <a:srgbClr val="003366"/>
              </a:solidFill>
              <a:latin typeface="Arial Narrow" pitchFamily="34" charset="0"/>
              <a:ea typeface="+mn-ea"/>
              <a:cs typeface="+mn-cs"/>
            </a:rPr>
            <a:t>Key ESG Documents</a:t>
          </a:r>
          <a:endParaRPr lang="ru-RU" sz="1100" kern="1200" dirty="0">
            <a:solidFill>
              <a:srgbClr val="003366"/>
            </a:solidFill>
            <a:latin typeface="Arial Narrow" pitchFamily="34" charset="0"/>
            <a:ea typeface="+mn-ea"/>
            <a:cs typeface="+mn-cs"/>
          </a:endParaRPr>
        </a:p>
      </dgm:t>
    </dgm:pt>
    <dgm:pt modelId="{204F6AD4-5971-4AFC-B9AB-6BEA7286CF86}" type="parTrans" cxnId="{BCE696F1-9E03-4DFC-A712-CA179EE16C0B}">
      <dgm:prSet/>
      <dgm:spPr/>
      <dgm:t>
        <a:bodyPr/>
        <a:lstStyle/>
        <a:p>
          <a:endParaRPr lang="ru-RU"/>
        </a:p>
      </dgm:t>
    </dgm:pt>
    <dgm:pt modelId="{A8A8F0E3-F66F-4FD7-8F19-2D3DBAA894F7}" type="sibTrans" cxnId="{BCE696F1-9E03-4DFC-A712-CA179EE16C0B}">
      <dgm:prSet/>
      <dgm:spPr/>
      <dgm:t>
        <a:bodyPr/>
        <a:lstStyle/>
        <a:p>
          <a:endParaRPr lang="ru-RU"/>
        </a:p>
      </dgm:t>
    </dgm:pt>
    <dgm:pt modelId="{76502837-E602-48FC-8624-99532C4EF494}" type="pres">
      <dgm:prSet presAssocID="{890C8EA0-E405-4C37-BED4-0BF4B78FE2B4}" presName="CompostProcess" presStyleCnt="0">
        <dgm:presLayoutVars>
          <dgm:dir/>
          <dgm:resizeHandles val="exact"/>
        </dgm:presLayoutVars>
      </dgm:prSet>
      <dgm:spPr/>
    </dgm:pt>
    <dgm:pt modelId="{CAF58A17-6D8A-4167-9FA8-02E518BD5003}" type="pres">
      <dgm:prSet presAssocID="{890C8EA0-E405-4C37-BED4-0BF4B78FE2B4}" presName="arrow" presStyleLbl="bgShp" presStyleIdx="0" presStyleCnt="1" custLinFactNeighborX="-42" custLinFactNeighborY="-434"/>
      <dgm:spPr>
        <a:solidFill>
          <a:srgbClr val="00B050"/>
        </a:solidFill>
        <a:effectLst>
          <a:outerShdw blurRad="50800" dist="38100" dir="2700000" algn="tl" rotWithShape="0">
            <a:prstClr val="black">
              <a:alpha val="40000"/>
            </a:prstClr>
          </a:outerShdw>
        </a:effectLst>
      </dgm:spPr>
    </dgm:pt>
    <dgm:pt modelId="{9BE1C423-6A4B-41EC-A75D-B9CDB11EDC9B}" type="pres">
      <dgm:prSet presAssocID="{890C8EA0-E405-4C37-BED4-0BF4B78FE2B4}" presName="linearProcess" presStyleCnt="0"/>
      <dgm:spPr/>
    </dgm:pt>
    <dgm:pt modelId="{23115331-C86F-4B0B-8EAD-8596FC9371B1}" type="pres">
      <dgm:prSet presAssocID="{C7779EAC-A0DF-455E-91E0-ED2F2E017E13}" presName="textNode" presStyleLbl="node1" presStyleIdx="0" presStyleCnt="4" custLinFactNeighborX="-22072" custLinFactNeighborY="144">
        <dgm:presLayoutVars>
          <dgm:bulletEnabled val="1"/>
        </dgm:presLayoutVars>
      </dgm:prSet>
      <dgm:spPr/>
    </dgm:pt>
    <dgm:pt modelId="{2DB70579-B355-44AD-90C8-397A9C4E7855}" type="pres">
      <dgm:prSet presAssocID="{DFFFB01C-8C5E-48B6-AB97-DD4087810CAE}" presName="sibTrans" presStyleCnt="0"/>
      <dgm:spPr/>
    </dgm:pt>
    <dgm:pt modelId="{98DBAFC7-BADC-49B1-8B59-1FD798A31E77}" type="pres">
      <dgm:prSet presAssocID="{910E3D5F-268F-46AB-B999-1F7ADC979499}" presName="textNode" presStyleLbl="node1" presStyleIdx="1" presStyleCnt="4" custLinFactNeighborX="-2070" custLinFactNeighborY="1167">
        <dgm:presLayoutVars>
          <dgm:bulletEnabled val="1"/>
        </dgm:presLayoutVars>
      </dgm:prSet>
      <dgm:spPr/>
    </dgm:pt>
    <dgm:pt modelId="{C1A3A371-3B96-41BD-BC13-E5661C3CAD8D}" type="pres">
      <dgm:prSet presAssocID="{A8A8F0E3-F66F-4FD7-8F19-2D3DBAA894F7}" presName="sibTrans" presStyleCnt="0"/>
      <dgm:spPr/>
    </dgm:pt>
    <dgm:pt modelId="{63DCCAB7-8BE8-4E63-A30D-B91E18DD7DC8}" type="pres">
      <dgm:prSet presAssocID="{C818F9D8-EEBD-4F5C-A07E-8F67BF0152E9}" presName="textNode" presStyleLbl="node1" presStyleIdx="2" presStyleCnt="4">
        <dgm:presLayoutVars>
          <dgm:bulletEnabled val="1"/>
        </dgm:presLayoutVars>
      </dgm:prSet>
      <dgm:spPr/>
    </dgm:pt>
    <dgm:pt modelId="{D3BCA573-74BB-4E58-90D4-C34702AE6BF5}" type="pres">
      <dgm:prSet presAssocID="{652EDCD4-8F4D-4B4D-BE8A-6B71C1EB301E}" presName="sibTrans" presStyleCnt="0"/>
      <dgm:spPr/>
    </dgm:pt>
    <dgm:pt modelId="{1EB8A387-7C9C-45FF-AEB4-0FF628C70526}" type="pres">
      <dgm:prSet presAssocID="{8FB3B955-E4D5-464B-B7FC-39FB0FDA9374}" presName="textNode" presStyleLbl="node1" presStyleIdx="3" presStyleCnt="4">
        <dgm:presLayoutVars>
          <dgm:bulletEnabled val="1"/>
        </dgm:presLayoutVars>
      </dgm:prSet>
      <dgm:spPr/>
    </dgm:pt>
  </dgm:ptLst>
  <dgm:cxnLst>
    <dgm:cxn modelId="{32613206-6F78-4343-BBDB-E127F05738FA}" srcId="{890C8EA0-E405-4C37-BED4-0BF4B78FE2B4}" destId="{C7779EAC-A0DF-455E-91E0-ED2F2E017E13}" srcOrd="0" destOrd="0" parTransId="{FB3D9A64-8DB6-44C1-951F-75B1AD1B95BB}" sibTransId="{DFFFB01C-8C5E-48B6-AB97-DD4087810CAE}"/>
    <dgm:cxn modelId="{2AD77C58-F0FB-48E3-A56A-87F127C998A3}" srcId="{890C8EA0-E405-4C37-BED4-0BF4B78FE2B4}" destId="{C818F9D8-EEBD-4F5C-A07E-8F67BF0152E9}" srcOrd="2" destOrd="0" parTransId="{415464E8-092C-45F5-9369-0DE077966634}" sibTransId="{652EDCD4-8F4D-4B4D-BE8A-6B71C1EB301E}"/>
    <dgm:cxn modelId="{012604A3-C84D-406C-8E8B-74AE6B165756}" type="presOf" srcId="{C7779EAC-A0DF-455E-91E0-ED2F2E017E13}" destId="{23115331-C86F-4B0B-8EAD-8596FC9371B1}" srcOrd="0" destOrd="0" presId="urn:microsoft.com/office/officeart/2005/8/layout/hProcess9"/>
    <dgm:cxn modelId="{673A04B7-39BF-4CE9-9EAB-90BB262B60B7}" type="presOf" srcId="{910E3D5F-268F-46AB-B999-1F7ADC979499}" destId="{98DBAFC7-BADC-49B1-8B59-1FD798A31E77}" srcOrd="0" destOrd="0" presId="urn:microsoft.com/office/officeart/2005/8/layout/hProcess9"/>
    <dgm:cxn modelId="{5EA3A7BA-8AD4-4220-973D-9552E2975872}" type="presOf" srcId="{8FB3B955-E4D5-464B-B7FC-39FB0FDA9374}" destId="{1EB8A387-7C9C-45FF-AEB4-0FF628C70526}" srcOrd="0" destOrd="0" presId="urn:microsoft.com/office/officeart/2005/8/layout/hProcess9"/>
    <dgm:cxn modelId="{A03EEABD-22E7-4857-8DF3-952F08FCC1FF}" srcId="{890C8EA0-E405-4C37-BED4-0BF4B78FE2B4}" destId="{8FB3B955-E4D5-464B-B7FC-39FB0FDA9374}" srcOrd="3" destOrd="0" parTransId="{BE86127C-CFB2-4127-9387-FA4D8234DCC0}" sibTransId="{2E5D5B7E-29CE-40FA-BD21-86D8105199AF}"/>
    <dgm:cxn modelId="{0C1AFEC3-5E34-4B4E-8FE3-80B5020420B6}" type="presOf" srcId="{890C8EA0-E405-4C37-BED4-0BF4B78FE2B4}" destId="{76502837-E602-48FC-8624-99532C4EF494}" srcOrd="0" destOrd="0" presId="urn:microsoft.com/office/officeart/2005/8/layout/hProcess9"/>
    <dgm:cxn modelId="{5C2692E7-BB93-4CFF-A70F-A5510606A55B}" type="presOf" srcId="{C818F9D8-EEBD-4F5C-A07E-8F67BF0152E9}" destId="{63DCCAB7-8BE8-4E63-A30D-B91E18DD7DC8}" srcOrd="0" destOrd="0" presId="urn:microsoft.com/office/officeart/2005/8/layout/hProcess9"/>
    <dgm:cxn modelId="{BCE696F1-9E03-4DFC-A712-CA179EE16C0B}" srcId="{890C8EA0-E405-4C37-BED4-0BF4B78FE2B4}" destId="{910E3D5F-268F-46AB-B999-1F7ADC979499}" srcOrd="1" destOrd="0" parTransId="{204F6AD4-5971-4AFC-B9AB-6BEA7286CF86}" sibTransId="{A8A8F0E3-F66F-4FD7-8F19-2D3DBAA894F7}"/>
    <dgm:cxn modelId="{0852277E-A51A-482D-B9A7-1ACDB5ADF658}" type="presParOf" srcId="{76502837-E602-48FC-8624-99532C4EF494}" destId="{CAF58A17-6D8A-4167-9FA8-02E518BD5003}" srcOrd="0" destOrd="0" presId="urn:microsoft.com/office/officeart/2005/8/layout/hProcess9"/>
    <dgm:cxn modelId="{EFC2C4FA-D2A0-4F3A-A4E5-B6FCCBD1680D}" type="presParOf" srcId="{76502837-E602-48FC-8624-99532C4EF494}" destId="{9BE1C423-6A4B-41EC-A75D-B9CDB11EDC9B}" srcOrd="1" destOrd="0" presId="urn:microsoft.com/office/officeart/2005/8/layout/hProcess9"/>
    <dgm:cxn modelId="{FC895E2C-448B-4323-84D2-0A498DF69FD7}" type="presParOf" srcId="{9BE1C423-6A4B-41EC-A75D-B9CDB11EDC9B}" destId="{23115331-C86F-4B0B-8EAD-8596FC9371B1}" srcOrd="0" destOrd="0" presId="urn:microsoft.com/office/officeart/2005/8/layout/hProcess9"/>
    <dgm:cxn modelId="{92A0E9B6-2211-44DB-9A8C-FB4898313EE2}" type="presParOf" srcId="{9BE1C423-6A4B-41EC-A75D-B9CDB11EDC9B}" destId="{2DB70579-B355-44AD-90C8-397A9C4E7855}" srcOrd="1" destOrd="0" presId="urn:microsoft.com/office/officeart/2005/8/layout/hProcess9"/>
    <dgm:cxn modelId="{D5CAC3EA-F52B-4C3E-AFF4-1DCD825565E0}" type="presParOf" srcId="{9BE1C423-6A4B-41EC-A75D-B9CDB11EDC9B}" destId="{98DBAFC7-BADC-49B1-8B59-1FD798A31E77}" srcOrd="2" destOrd="0" presId="urn:microsoft.com/office/officeart/2005/8/layout/hProcess9"/>
    <dgm:cxn modelId="{F555AE88-D3F6-4B98-A8BE-F49A6C91394B}" type="presParOf" srcId="{9BE1C423-6A4B-41EC-A75D-B9CDB11EDC9B}" destId="{C1A3A371-3B96-41BD-BC13-E5661C3CAD8D}" srcOrd="3" destOrd="0" presId="urn:microsoft.com/office/officeart/2005/8/layout/hProcess9"/>
    <dgm:cxn modelId="{AC68EB6E-CBD8-41F0-8009-9C0E25317145}" type="presParOf" srcId="{9BE1C423-6A4B-41EC-A75D-B9CDB11EDC9B}" destId="{63DCCAB7-8BE8-4E63-A30D-B91E18DD7DC8}" srcOrd="4" destOrd="0" presId="urn:microsoft.com/office/officeart/2005/8/layout/hProcess9"/>
    <dgm:cxn modelId="{206BB781-43FB-4223-8A13-2E8F6539E396}" type="presParOf" srcId="{9BE1C423-6A4B-41EC-A75D-B9CDB11EDC9B}" destId="{D3BCA573-74BB-4E58-90D4-C34702AE6BF5}" srcOrd="5" destOrd="0" presId="urn:microsoft.com/office/officeart/2005/8/layout/hProcess9"/>
    <dgm:cxn modelId="{C3000F98-9223-4406-AFAA-2781CB5AC01F}" type="presParOf" srcId="{9BE1C423-6A4B-41EC-A75D-B9CDB11EDC9B}" destId="{1EB8A387-7C9C-45FF-AEB4-0FF628C70526}"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F58A17-6D8A-4167-9FA8-02E518BD5003}">
      <dsp:nvSpPr>
        <dsp:cNvPr id="0" name=""/>
        <dsp:cNvSpPr/>
      </dsp:nvSpPr>
      <dsp:spPr>
        <a:xfrm>
          <a:off x="340064" y="0"/>
          <a:ext cx="3872501" cy="2347954"/>
        </a:xfrm>
        <a:prstGeom prst="rightArrow">
          <a:avLst/>
        </a:prstGeom>
        <a:solidFill>
          <a:srgbClr val="00B050"/>
        </a:solidFill>
        <a:ln>
          <a:noFill/>
        </a:ln>
        <a:effectLst>
          <a:outerShdw blurRad="50800" dist="38100" dir="2700000" algn="tl" rotWithShape="0">
            <a:prstClr val="black">
              <a:alpha val="40000"/>
            </a:prstClr>
          </a:outerShdw>
        </a:effectLst>
      </dsp:spPr>
      <dsp:style>
        <a:lnRef idx="0">
          <a:scrgbClr r="0" g="0" b="0"/>
        </a:lnRef>
        <a:fillRef idx="1">
          <a:scrgbClr r="0" g="0" b="0"/>
        </a:fillRef>
        <a:effectRef idx="0">
          <a:scrgbClr r="0" g="0" b="0"/>
        </a:effectRef>
        <a:fontRef idx="minor"/>
      </dsp:style>
    </dsp:sp>
    <dsp:sp modelId="{23115331-C86F-4B0B-8EAD-8596FC9371B1}">
      <dsp:nvSpPr>
        <dsp:cNvPr id="0" name=""/>
        <dsp:cNvSpPr/>
      </dsp:nvSpPr>
      <dsp:spPr>
        <a:xfrm>
          <a:off x="0" y="705738"/>
          <a:ext cx="1011726" cy="939181"/>
        </a:xfrm>
        <a:prstGeom prst="roundRect">
          <a:avLst/>
        </a:prstGeom>
        <a:solidFill>
          <a:schemeClr val="accent3">
            <a:lumMod val="20000"/>
            <a:lumOff val="80000"/>
          </a:schemeClr>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rgbClr val="003366"/>
              </a:solidFill>
              <a:latin typeface="Arial Narrow" pitchFamily="34" charset="0"/>
              <a:ea typeface="+mn-ea"/>
              <a:cs typeface="+mn-cs"/>
            </a:rPr>
            <a:t>Roadmap</a:t>
          </a:r>
          <a:endParaRPr lang="ru-RU" sz="1100" kern="1200" dirty="0">
            <a:solidFill>
              <a:srgbClr val="003366"/>
            </a:solidFill>
            <a:latin typeface="Arial Narrow" pitchFamily="34" charset="0"/>
            <a:ea typeface="+mn-ea"/>
            <a:cs typeface="+mn-cs"/>
          </a:endParaRPr>
        </a:p>
      </dsp:txBody>
      <dsp:txXfrm>
        <a:off x="45847" y="751585"/>
        <a:ext cx="920032" cy="847487"/>
      </dsp:txXfrm>
    </dsp:sp>
    <dsp:sp modelId="{98DBAFC7-BADC-49B1-8B59-1FD798A31E77}">
      <dsp:nvSpPr>
        <dsp:cNvPr id="0" name=""/>
        <dsp:cNvSpPr/>
      </dsp:nvSpPr>
      <dsp:spPr>
        <a:xfrm>
          <a:off x="1178414" y="715346"/>
          <a:ext cx="1011726" cy="939181"/>
        </a:xfrm>
        <a:prstGeom prst="roundRect">
          <a:avLst/>
        </a:prstGeom>
        <a:solidFill>
          <a:schemeClr val="accent3">
            <a:lumMod val="20000"/>
            <a:lumOff val="80000"/>
          </a:schemeClr>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rgbClr val="003366"/>
              </a:solidFill>
              <a:latin typeface="Arial Narrow" pitchFamily="34" charset="0"/>
              <a:ea typeface="+mn-ea"/>
              <a:cs typeface="+mn-cs"/>
            </a:rPr>
            <a:t>Key ESG Documents</a:t>
          </a:r>
          <a:endParaRPr lang="ru-RU" sz="1100" kern="1200" dirty="0">
            <a:solidFill>
              <a:srgbClr val="003366"/>
            </a:solidFill>
            <a:latin typeface="Arial Narrow" pitchFamily="34" charset="0"/>
            <a:ea typeface="+mn-ea"/>
            <a:cs typeface="+mn-cs"/>
          </a:endParaRPr>
        </a:p>
      </dsp:txBody>
      <dsp:txXfrm>
        <a:off x="1224261" y="761193"/>
        <a:ext cx="920032" cy="847487"/>
      </dsp:txXfrm>
    </dsp:sp>
    <dsp:sp modelId="{63DCCAB7-8BE8-4E63-A30D-B91E18DD7DC8}">
      <dsp:nvSpPr>
        <dsp:cNvPr id="0" name=""/>
        <dsp:cNvSpPr/>
      </dsp:nvSpPr>
      <dsp:spPr>
        <a:xfrm>
          <a:off x="2362252" y="704386"/>
          <a:ext cx="1011726" cy="939181"/>
        </a:xfrm>
        <a:prstGeom prst="roundRect">
          <a:avLst/>
        </a:prstGeom>
        <a:solidFill>
          <a:schemeClr val="accent3">
            <a:lumMod val="20000"/>
            <a:lumOff val="80000"/>
          </a:schemeClr>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rgbClr val="003366"/>
              </a:solidFill>
              <a:latin typeface="Arial Narrow" pitchFamily="34" charset="0"/>
              <a:ea typeface="+mn-ea"/>
              <a:cs typeface="+mn-cs"/>
            </a:rPr>
            <a:t>Decisions Implementation</a:t>
          </a:r>
          <a:endParaRPr lang="ru-RU" sz="1100" kern="1200" dirty="0">
            <a:solidFill>
              <a:srgbClr val="003366"/>
            </a:solidFill>
            <a:latin typeface="Arial Narrow" pitchFamily="34" charset="0"/>
            <a:ea typeface="+mn-ea"/>
            <a:cs typeface="+mn-cs"/>
          </a:endParaRPr>
        </a:p>
      </dsp:txBody>
      <dsp:txXfrm>
        <a:off x="2408099" y="750233"/>
        <a:ext cx="920032" cy="847487"/>
      </dsp:txXfrm>
    </dsp:sp>
    <dsp:sp modelId="{1EB8A387-7C9C-45FF-AEB4-0FF628C70526}">
      <dsp:nvSpPr>
        <dsp:cNvPr id="0" name=""/>
        <dsp:cNvSpPr/>
      </dsp:nvSpPr>
      <dsp:spPr>
        <a:xfrm>
          <a:off x="3542600" y="704386"/>
          <a:ext cx="1011726" cy="939181"/>
        </a:xfrm>
        <a:prstGeom prst="roundRect">
          <a:avLst/>
        </a:prstGeom>
        <a:solidFill>
          <a:schemeClr val="accent3">
            <a:lumMod val="20000"/>
            <a:lumOff val="80000"/>
          </a:schemeClr>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rgbClr val="003366"/>
              </a:solidFill>
              <a:latin typeface="Arial Narrow" pitchFamily="34" charset="0"/>
              <a:ea typeface="+mn-ea"/>
              <a:cs typeface="+mn-cs"/>
            </a:rPr>
            <a:t>Reporting</a:t>
          </a:r>
          <a:r>
            <a:rPr lang="ru-RU" sz="1100" kern="1200" dirty="0">
              <a:solidFill>
                <a:srgbClr val="003366"/>
              </a:solidFill>
              <a:latin typeface="Arial Narrow" pitchFamily="34" charset="0"/>
              <a:ea typeface="+mn-ea"/>
              <a:cs typeface="+mn-cs"/>
            </a:rPr>
            <a:t> </a:t>
          </a:r>
        </a:p>
      </dsp:txBody>
      <dsp:txXfrm>
        <a:off x="3588447" y="750233"/>
        <a:ext cx="920032" cy="847487"/>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0290" name="Rectangle 2"/>
          <p:cNvSpPr>
            <a:spLocks noGrp="1" noChangeArrowheads="1"/>
          </p:cNvSpPr>
          <p:nvPr>
            <p:ph type="hdr" sz="quarter"/>
          </p:nvPr>
        </p:nvSpPr>
        <p:spPr bwMode="auto">
          <a:xfrm>
            <a:off x="0" y="0"/>
            <a:ext cx="3076575" cy="512763"/>
          </a:xfrm>
          <a:prstGeom prst="rect">
            <a:avLst/>
          </a:prstGeom>
          <a:noFill/>
          <a:ln w="9525">
            <a:noFill/>
            <a:miter lim="800000"/>
            <a:headEnd/>
            <a:tailEnd/>
          </a:ln>
          <a:effectLst/>
        </p:spPr>
        <p:txBody>
          <a:bodyPr vert="horz" wrap="square" lIns="93889" tIns="46945" rIns="93889" bIns="46945" numCol="1" anchor="t" anchorCtr="0" compatLnSpc="1">
            <a:prstTxWarp prst="textNoShape">
              <a:avLst/>
            </a:prstTxWarp>
          </a:bodyPr>
          <a:lstStyle>
            <a:lvl1pPr defTabSz="936625">
              <a:defRPr sz="1200">
                <a:solidFill>
                  <a:schemeClr val="tx1"/>
                </a:solidFill>
                <a:latin typeface="Arial" charset="0"/>
              </a:defRPr>
            </a:lvl1pPr>
          </a:lstStyle>
          <a:p>
            <a:endParaRPr lang="ru-RU"/>
          </a:p>
        </p:txBody>
      </p:sp>
      <p:sp>
        <p:nvSpPr>
          <p:cNvPr id="140291" name="Rectangle 3"/>
          <p:cNvSpPr>
            <a:spLocks noGrp="1" noChangeArrowheads="1"/>
          </p:cNvSpPr>
          <p:nvPr>
            <p:ph type="dt" sz="quarter" idx="1"/>
          </p:nvPr>
        </p:nvSpPr>
        <p:spPr bwMode="auto">
          <a:xfrm>
            <a:off x="4021138" y="0"/>
            <a:ext cx="3076575" cy="512763"/>
          </a:xfrm>
          <a:prstGeom prst="rect">
            <a:avLst/>
          </a:prstGeom>
          <a:noFill/>
          <a:ln w="9525">
            <a:noFill/>
            <a:miter lim="800000"/>
            <a:headEnd/>
            <a:tailEnd/>
          </a:ln>
          <a:effectLst/>
        </p:spPr>
        <p:txBody>
          <a:bodyPr vert="horz" wrap="square" lIns="93889" tIns="46945" rIns="93889" bIns="46945" numCol="1" anchor="t" anchorCtr="0" compatLnSpc="1">
            <a:prstTxWarp prst="textNoShape">
              <a:avLst/>
            </a:prstTxWarp>
          </a:bodyPr>
          <a:lstStyle>
            <a:lvl1pPr algn="r" defTabSz="936625">
              <a:defRPr sz="1200">
                <a:solidFill>
                  <a:schemeClr val="tx1"/>
                </a:solidFill>
                <a:latin typeface="Arial" charset="0"/>
              </a:defRPr>
            </a:lvl1pPr>
          </a:lstStyle>
          <a:p>
            <a:endParaRPr lang="ru-RU"/>
          </a:p>
        </p:txBody>
      </p:sp>
      <p:sp>
        <p:nvSpPr>
          <p:cNvPr id="140292" name="Rectangle 4"/>
          <p:cNvSpPr>
            <a:spLocks noGrp="1" noChangeArrowheads="1"/>
          </p:cNvSpPr>
          <p:nvPr>
            <p:ph type="ftr" sz="quarter" idx="2"/>
          </p:nvPr>
        </p:nvSpPr>
        <p:spPr bwMode="auto">
          <a:xfrm>
            <a:off x="0" y="9720263"/>
            <a:ext cx="3076575" cy="512762"/>
          </a:xfrm>
          <a:prstGeom prst="rect">
            <a:avLst/>
          </a:prstGeom>
          <a:noFill/>
          <a:ln w="9525">
            <a:noFill/>
            <a:miter lim="800000"/>
            <a:headEnd/>
            <a:tailEnd/>
          </a:ln>
          <a:effectLst/>
        </p:spPr>
        <p:txBody>
          <a:bodyPr vert="horz" wrap="square" lIns="93889" tIns="46945" rIns="93889" bIns="46945" numCol="1" anchor="b" anchorCtr="0" compatLnSpc="1">
            <a:prstTxWarp prst="textNoShape">
              <a:avLst/>
            </a:prstTxWarp>
          </a:bodyPr>
          <a:lstStyle>
            <a:lvl1pPr defTabSz="936625">
              <a:defRPr sz="1200">
                <a:solidFill>
                  <a:schemeClr val="tx1"/>
                </a:solidFill>
                <a:latin typeface="Arial" charset="0"/>
              </a:defRPr>
            </a:lvl1pPr>
          </a:lstStyle>
          <a:p>
            <a:endParaRPr lang="ru-RU"/>
          </a:p>
        </p:txBody>
      </p:sp>
      <p:sp>
        <p:nvSpPr>
          <p:cNvPr id="140293" name="Rectangle 5"/>
          <p:cNvSpPr>
            <a:spLocks noGrp="1" noChangeArrowheads="1"/>
          </p:cNvSpPr>
          <p:nvPr>
            <p:ph type="sldNum" sz="quarter" idx="3"/>
          </p:nvPr>
        </p:nvSpPr>
        <p:spPr bwMode="auto">
          <a:xfrm>
            <a:off x="4021138" y="9720263"/>
            <a:ext cx="3076575" cy="512762"/>
          </a:xfrm>
          <a:prstGeom prst="rect">
            <a:avLst/>
          </a:prstGeom>
          <a:noFill/>
          <a:ln w="9525">
            <a:noFill/>
            <a:miter lim="800000"/>
            <a:headEnd/>
            <a:tailEnd/>
          </a:ln>
          <a:effectLst/>
        </p:spPr>
        <p:txBody>
          <a:bodyPr vert="horz" wrap="square" lIns="93889" tIns="46945" rIns="93889" bIns="46945" numCol="1" anchor="b" anchorCtr="0" compatLnSpc="1">
            <a:prstTxWarp prst="textNoShape">
              <a:avLst/>
            </a:prstTxWarp>
          </a:bodyPr>
          <a:lstStyle>
            <a:lvl1pPr algn="r" defTabSz="936625">
              <a:defRPr sz="1200">
                <a:solidFill>
                  <a:schemeClr val="tx1"/>
                </a:solidFill>
                <a:latin typeface="Arial" charset="0"/>
              </a:defRPr>
            </a:lvl1pPr>
          </a:lstStyle>
          <a:p>
            <a:fld id="{EF9B2FAC-2503-48F8-B071-04E7FA1ED430}" type="slidenum">
              <a:rPr lang="ru-RU"/>
              <a:pPr/>
              <a:t>‹#›</a:t>
            </a:fld>
            <a:endParaRPr lang="ru-RU"/>
          </a:p>
        </p:txBody>
      </p:sp>
    </p:spTree>
    <p:extLst>
      <p:ext uri="{BB962C8B-B14F-4D97-AF65-F5344CB8AC3E}">
        <p14:creationId xmlns:p14="http://schemas.microsoft.com/office/powerpoint/2010/main" val="1772199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6575" cy="512763"/>
          </a:xfrm>
          <a:prstGeom prst="rect">
            <a:avLst/>
          </a:prstGeom>
          <a:noFill/>
          <a:ln w="9525">
            <a:noFill/>
            <a:miter lim="800000"/>
            <a:headEnd/>
            <a:tailEnd/>
          </a:ln>
          <a:effectLst/>
        </p:spPr>
        <p:txBody>
          <a:bodyPr vert="horz" wrap="square" lIns="99025" tIns="49513" rIns="99025" bIns="49513" numCol="1" anchor="t" anchorCtr="0" compatLnSpc="1">
            <a:prstTxWarp prst="textNoShape">
              <a:avLst/>
            </a:prstTxWarp>
          </a:bodyPr>
          <a:lstStyle>
            <a:lvl1pPr defTabSz="990600">
              <a:defRPr sz="1300">
                <a:solidFill>
                  <a:schemeClr val="tx1"/>
                </a:solidFill>
                <a:latin typeface="Arial" charset="0"/>
              </a:defRPr>
            </a:lvl1pPr>
          </a:lstStyle>
          <a:p>
            <a:endParaRPr lang="ru-RU"/>
          </a:p>
        </p:txBody>
      </p:sp>
      <p:sp>
        <p:nvSpPr>
          <p:cNvPr id="3075" name="Rectangle 3"/>
          <p:cNvSpPr>
            <a:spLocks noGrp="1" noChangeArrowheads="1"/>
          </p:cNvSpPr>
          <p:nvPr>
            <p:ph type="dt" idx="1"/>
          </p:nvPr>
        </p:nvSpPr>
        <p:spPr bwMode="auto">
          <a:xfrm>
            <a:off x="4021138" y="0"/>
            <a:ext cx="3076575" cy="512763"/>
          </a:xfrm>
          <a:prstGeom prst="rect">
            <a:avLst/>
          </a:prstGeom>
          <a:noFill/>
          <a:ln w="9525">
            <a:noFill/>
            <a:miter lim="800000"/>
            <a:headEnd/>
            <a:tailEnd/>
          </a:ln>
          <a:effectLst/>
        </p:spPr>
        <p:txBody>
          <a:bodyPr vert="horz" wrap="square" lIns="99025" tIns="49513" rIns="99025" bIns="49513" numCol="1" anchor="t" anchorCtr="0" compatLnSpc="1">
            <a:prstTxWarp prst="textNoShape">
              <a:avLst/>
            </a:prstTxWarp>
          </a:bodyPr>
          <a:lstStyle>
            <a:lvl1pPr algn="r" defTabSz="990600">
              <a:defRPr sz="1300">
                <a:solidFill>
                  <a:schemeClr val="tx1"/>
                </a:solidFill>
                <a:latin typeface="Arial" charset="0"/>
              </a:defRPr>
            </a:lvl1pPr>
          </a:lstStyle>
          <a:p>
            <a:endParaRPr lang="ru-RU"/>
          </a:p>
        </p:txBody>
      </p:sp>
      <p:sp>
        <p:nvSpPr>
          <p:cNvPr id="3076"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711200" y="4862513"/>
            <a:ext cx="5676900" cy="4605337"/>
          </a:xfrm>
          <a:prstGeom prst="rect">
            <a:avLst/>
          </a:prstGeom>
          <a:noFill/>
          <a:ln w="9525">
            <a:noFill/>
            <a:miter lim="800000"/>
            <a:headEnd/>
            <a:tailEnd/>
          </a:ln>
          <a:effectLst/>
        </p:spPr>
        <p:txBody>
          <a:bodyPr vert="horz" wrap="square" lIns="99025" tIns="49513" rIns="99025" bIns="49513"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3078" name="Rectangle 6"/>
          <p:cNvSpPr>
            <a:spLocks noGrp="1" noChangeArrowheads="1"/>
          </p:cNvSpPr>
          <p:nvPr>
            <p:ph type="ftr" sz="quarter" idx="4"/>
          </p:nvPr>
        </p:nvSpPr>
        <p:spPr bwMode="auto">
          <a:xfrm>
            <a:off x="0" y="9720263"/>
            <a:ext cx="3076575" cy="512762"/>
          </a:xfrm>
          <a:prstGeom prst="rect">
            <a:avLst/>
          </a:prstGeom>
          <a:noFill/>
          <a:ln w="9525">
            <a:noFill/>
            <a:miter lim="800000"/>
            <a:headEnd/>
            <a:tailEnd/>
          </a:ln>
          <a:effectLst/>
        </p:spPr>
        <p:txBody>
          <a:bodyPr vert="horz" wrap="square" lIns="99025" tIns="49513" rIns="99025" bIns="49513" numCol="1" anchor="b" anchorCtr="0" compatLnSpc="1">
            <a:prstTxWarp prst="textNoShape">
              <a:avLst/>
            </a:prstTxWarp>
          </a:bodyPr>
          <a:lstStyle>
            <a:lvl1pPr defTabSz="990600">
              <a:defRPr sz="1300">
                <a:solidFill>
                  <a:schemeClr val="tx1"/>
                </a:solidFill>
                <a:latin typeface="Arial" charset="0"/>
              </a:defRPr>
            </a:lvl1pPr>
          </a:lstStyle>
          <a:p>
            <a:endParaRPr lang="ru-RU"/>
          </a:p>
        </p:txBody>
      </p:sp>
      <p:sp>
        <p:nvSpPr>
          <p:cNvPr id="3079" name="Rectangle 7"/>
          <p:cNvSpPr>
            <a:spLocks noGrp="1" noChangeArrowheads="1"/>
          </p:cNvSpPr>
          <p:nvPr>
            <p:ph type="sldNum" sz="quarter" idx="5"/>
          </p:nvPr>
        </p:nvSpPr>
        <p:spPr bwMode="auto">
          <a:xfrm>
            <a:off x="4021138" y="9720263"/>
            <a:ext cx="3076575" cy="512762"/>
          </a:xfrm>
          <a:prstGeom prst="rect">
            <a:avLst/>
          </a:prstGeom>
          <a:noFill/>
          <a:ln w="9525">
            <a:noFill/>
            <a:miter lim="800000"/>
            <a:headEnd/>
            <a:tailEnd/>
          </a:ln>
          <a:effectLst/>
        </p:spPr>
        <p:txBody>
          <a:bodyPr vert="horz" wrap="square" lIns="99025" tIns="49513" rIns="99025" bIns="49513" numCol="1" anchor="b" anchorCtr="0" compatLnSpc="1">
            <a:prstTxWarp prst="textNoShape">
              <a:avLst/>
            </a:prstTxWarp>
          </a:bodyPr>
          <a:lstStyle>
            <a:lvl1pPr algn="r" defTabSz="990600">
              <a:defRPr sz="1300">
                <a:solidFill>
                  <a:schemeClr val="tx1"/>
                </a:solidFill>
                <a:latin typeface="Arial" charset="0"/>
              </a:defRPr>
            </a:lvl1pPr>
          </a:lstStyle>
          <a:p>
            <a:fld id="{A7F4F542-0CF8-4D46-9C15-E25CCB08C5CA}" type="slidenum">
              <a:rPr lang="ru-RU"/>
              <a:pPr/>
              <a:t>‹#›</a:t>
            </a:fld>
            <a:endParaRPr lang="ru-RU"/>
          </a:p>
        </p:txBody>
      </p:sp>
    </p:spTree>
    <p:extLst>
      <p:ext uri="{BB962C8B-B14F-4D97-AF65-F5344CB8AC3E}">
        <p14:creationId xmlns:p14="http://schemas.microsoft.com/office/powerpoint/2010/main" val="61118874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p:spPr>
        <p:txBody>
          <a:bodyPr/>
          <a:lstStyle/>
          <a:p>
            <a:r>
              <a:rPr lang="ru-RU" dirty="0"/>
              <a:t>Образец заголовка</a:t>
            </a:r>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6" name="Содержимое 2"/>
          <p:cNvSpPr>
            <a:spLocks noGrp="1"/>
          </p:cNvSpPr>
          <p:nvPr>
            <p:ph idx="1"/>
          </p:nvPr>
        </p:nvSpPr>
        <p:spPr>
          <a:xfrm>
            <a:off x="223838" y="1222373"/>
            <a:ext cx="8707437" cy="4943477"/>
          </a:xfrm>
          <a:prstGeom prst="rect">
            <a:avLst/>
          </a:prstGeom>
        </p:spPr>
        <p:txBody>
          <a:bodyPr lIns="0" tIns="0" rIns="0" bIns="0"/>
          <a:lstStyle/>
          <a:p>
            <a:pPr lvl="0"/>
            <a:r>
              <a:rPr lang="ru-RU" dirty="0"/>
              <a:t>Образец текста</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7"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8697912" cy="1342390"/>
          </a:xfrm>
        </p:spPr>
        <p:txBody>
          <a:bodyPr/>
          <a:lstStyle/>
          <a:p>
            <a:pPr lvl="0"/>
            <a:r>
              <a:rPr lang="ru-RU" dirty="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8697912" cy="1342390"/>
          </a:xfrm>
        </p:spPr>
        <p:txBody>
          <a:bodyPr/>
          <a:lstStyle/>
          <a:p>
            <a:pPr lvl="0"/>
            <a:r>
              <a:rPr lang="ru-RU" dirty="0"/>
              <a:t>Образец текста</a:t>
            </a:r>
          </a:p>
        </p:txBody>
      </p:sp>
      <p:sp>
        <p:nvSpPr>
          <p:cNvPr id="6" name="Содержимое 2"/>
          <p:cNvSpPr>
            <a:spLocks noGrp="1"/>
          </p:cNvSpPr>
          <p:nvPr>
            <p:ph idx="12"/>
          </p:nvPr>
        </p:nvSpPr>
        <p:spPr>
          <a:xfrm>
            <a:off x="1873251" y="2917514"/>
            <a:ext cx="7048500" cy="3248335"/>
          </a:xfrm>
        </p:spPr>
        <p:txBody>
          <a:bodyPr/>
          <a:lstStyle>
            <a:lvl1pPr>
              <a:defRPr>
                <a:solidFill>
                  <a:schemeClr val="bg1"/>
                </a:solidFill>
              </a:defRPr>
            </a:lvl1pPr>
          </a:lstStyle>
          <a:p>
            <a:pPr lvl="0"/>
            <a:r>
              <a:rPr lang="ru-RU" dirty="0"/>
              <a:t>Образец текста</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8697912" cy="1342390"/>
          </a:xfrm>
        </p:spPr>
        <p:txBody>
          <a:bodyPr/>
          <a:lstStyle/>
          <a:p>
            <a:pPr lvl="0"/>
            <a:r>
              <a:rPr lang="ru-RU" dirty="0"/>
              <a:t>Образец текста</a:t>
            </a:r>
          </a:p>
        </p:txBody>
      </p:sp>
      <p:sp>
        <p:nvSpPr>
          <p:cNvPr id="7"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8697912" cy="1342390"/>
          </a:xfrm>
        </p:spPr>
        <p:txBody>
          <a:bodyPr/>
          <a:lstStyle/>
          <a:p>
            <a:pPr lvl="0"/>
            <a:r>
              <a:rPr lang="ru-RU" dirty="0"/>
              <a:t>Образец текста</a:t>
            </a:r>
          </a:p>
        </p:txBody>
      </p:sp>
      <p:sp>
        <p:nvSpPr>
          <p:cNvPr id="6" name="Содержимое 2"/>
          <p:cNvSpPr>
            <a:spLocks noGrp="1"/>
          </p:cNvSpPr>
          <p:nvPr>
            <p:ph idx="12"/>
          </p:nvPr>
        </p:nvSpPr>
        <p:spPr>
          <a:xfrm>
            <a:off x="223838" y="2916044"/>
            <a:ext cx="8697912" cy="3249806"/>
          </a:xfrm>
        </p:spPr>
        <p:txBody>
          <a:bodyPr/>
          <a:lstStyle>
            <a:lvl1pPr>
              <a:defRPr>
                <a:solidFill>
                  <a:schemeClr val="bg1"/>
                </a:solidFill>
              </a:defRPr>
            </a:lvl1pPr>
          </a:lstStyle>
          <a:p>
            <a:pPr lvl="0"/>
            <a:r>
              <a:rPr lang="ru-RU" dirty="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8697912" cy="941924"/>
          </a:xfrm>
        </p:spPr>
        <p:txBody>
          <a:bodyPr/>
          <a:lstStyle>
            <a:lvl1pPr>
              <a:defRPr b="0"/>
            </a:lvl1pPr>
          </a:lstStyle>
          <a:p>
            <a:pPr lvl="0"/>
            <a:r>
              <a:rPr lang="ru-RU" dirty="0"/>
              <a:t>Образец текста</a:t>
            </a:r>
          </a:p>
        </p:txBody>
      </p:sp>
      <p:sp>
        <p:nvSpPr>
          <p:cNvPr id="10" name="Текст 11"/>
          <p:cNvSpPr>
            <a:spLocks noGrp="1"/>
          </p:cNvSpPr>
          <p:nvPr>
            <p:ph type="body" sz="quarter" idx="10" hasCustomPrompt="1"/>
          </p:nvPr>
        </p:nvSpPr>
        <p:spPr>
          <a:xfrm>
            <a:off x="1873251" y="6491698"/>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6"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8697912" cy="941924"/>
          </a:xfrm>
        </p:spPr>
        <p:txBody>
          <a:bodyPr/>
          <a:lstStyle/>
          <a:p>
            <a:pPr lvl="0"/>
            <a:r>
              <a:rPr lang="ru-RU" dirty="0"/>
              <a:t>Образец текста</a:t>
            </a:r>
          </a:p>
        </p:txBody>
      </p:sp>
      <p:sp>
        <p:nvSpPr>
          <p:cNvPr id="6" name="Содержимое 2"/>
          <p:cNvSpPr>
            <a:spLocks noGrp="1"/>
          </p:cNvSpPr>
          <p:nvPr>
            <p:ph idx="12"/>
          </p:nvPr>
        </p:nvSpPr>
        <p:spPr>
          <a:xfrm>
            <a:off x="223838" y="2300400"/>
            <a:ext cx="8697912" cy="3865450"/>
          </a:xfrm>
        </p:spPr>
        <p:txBody>
          <a:bodyPr/>
          <a:lstStyle>
            <a:lvl1pPr>
              <a:defRPr>
                <a:solidFill>
                  <a:schemeClr val="bg1"/>
                </a:solidFill>
              </a:defRPr>
            </a:lvl1pPr>
          </a:lstStyle>
          <a:p>
            <a:pPr lvl="0"/>
            <a:r>
              <a:rPr lang="ru-RU" dirty="0"/>
              <a:t>Образец текста</a:t>
            </a:r>
          </a:p>
        </p:txBody>
      </p:sp>
      <p:sp>
        <p:nvSpPr>
          <p:cNvPr id="11" name="Текст 11"/>
          <p:cNvSpPr>
            <a:spLocks noGrp="1"/>
          </p:cNvSpPr>
          <p:nvPr>
            <p:ph type="body" sz="quarter" idx="10" hasCustomPrompt="1"/>
          </p:nvPr>
        </p:nvSpPr>
        <p:spPr>
          <a:xfrm>
            <a:off x="1873251" y="6491698"/>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1189037" cy="4999037"/>
          </a:xfrm>
        </p:spPr>
        <p:txBody>
          <a:bodyPr/>
          <a:lstStyle>
            <a:lvl1pPr>
              <a:defRPr b="0"/>
            </a:lvl1pPr>
          </a:lstStyle>
          <a:p>
            <a:pPr lvl="0"/>
            <a:r>
              <a:rPr lang="ru-RU" dirty="0"/>
              <a:t>Образец текста</a:t>
            </a:r>
          </a:p>
        </p:txBody>
      </p:sp>
      <p:sp>
        <p:nvSpPr>
          <p:cNvPr id="11" name="Текст 11"/>
          <p:cNvSpPr>
            <a:spLocks noGrp="1"/>
          </p:cNvSpPr>
          <p:nvPr>
            <p:ph type="body" sz="quarter" idx="10" hasCustomPrompt="1"/>
          </p:nvPr>
        </p:nvSpPr>
        <p:spPr>
          <a:xfrm>
            <a:off x="1873251" y="6491698"/>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6"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0"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1189037" cy="4999037"/>
          </a:xfrm>
        </p:spPr>
        <p:txBody>
          <a:bodyPr/>
          <a:lstStyle/>
          <a:p>
            <a:pPr lvl="0"/>
            <a:r>
              <a:rPr lang="ru-RU" dirty="0"/>
              <a:t>Образец текста</a:t>
            </a:r>
          </a:p>
        </p:txBody>
      </p:sp>
      <p:sp>
        <p:nvSpPr>
          <p:cNvPr id="6" name="Содержимое 2"/>
          <p:cNvSpPr>
            <a:spLocks noGrp="1"/>
          </p:cNvSpPr>
          <p:nvPr>
            <p:ph idx="12" hasCustomPrompt="1"/>
          </p:nvPr>
        </p:nvSpPr>
        <p:spPr>
          <a:xfrm>
            <a:off x="1873251" y="1216660"/>
            <a:ext cx="7048500" cy="4999037"/>
          </a:xfrm>
        </p:spPr>
        <p:txBody>
          <a:bodyPr/>
          <a:lstStyle>
            <a:lvl1pPr>
              <a:defRPr>
                <a:solidFill>
                  <a:schemeClr val="bg1"/>
                </a:solidFill>
              </a:defRPr>
            </a:lvl1pPr>
          </a:lstStyle>
          <a:p>
            <a:pPr lvl="0"/>
            <a:r>
              <a:rPr lang="ru-RU" dirty="0"/>
              <a:t>Образец </a:t>
            </a:r>
            <a:br>
              <a:rPr lang="ru-RU" dirty="0"/>
            </a:br>
            <a:r>
              <a:rPr lang="ru-RU" dirty="0"/>
              <a:t>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p:txBody>
          <a:bodyPr/>
          <a:lstStyle>
            <a:lvl1pPr>
              <a:defRPr/>
            </a:lvl1pPr>
          </a:lstStyle>
          <a:p>
            <a:pPr lvl="0"/>
            <a:r>
              <a:rPr lang="ru-RU" dirty="0"/>
              <a:t>Образец текста</a:t>
            </a:r>
          </a:p>
        </p:txBody>
      </p:sp>
      <p:sp>
        <p:nvSpPr>
          <p:cNvPr id="10"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1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Образец заголовка</a:t>
            </a:r>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p>
            <a:pPr lvl="0"/>
            <a:r>
              <a:rPr lang="ru-RU" dirty="0"/>
              <a:t>Образец текста</a:t>
            </a:r>
          </a:p>
        </p:txBody>
      </p:sp>
      <p:sp>
        <p:nvSpPr>
          <p:cNvPr id="7" name="Содержимое 2"/>
          <p:cNvSpPr>
            <a:spLocks noGrp="1"/>
          </p:cNvSpPr>
          <p:nvPr>
            <p:ph idx="12"/>
          </p:nvPr>
        </p:nvSpPr>
        <p:spPr>
          <a:xfrm>
            <a:off x="3197225" y="1222373"/>
            <a:ext cx="5724525" cy="4943477"/>
          </a:xfrm>
          <a:prstGeom prst="rect">
            <a:avLst/>
          </a:prstGeom>
        </p:spPr>
        <p:txBody>
          <a:bodyPr lIns="0" tIns="0" rIns="0" bIns="0"/>
          <a:lstStyle/>
          <a:p>
            <a:pPr lvl="0"/>
            <a:r>
              <a:rPr lang="ru-RU" dirty="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p:txBody>
          <a:bodyPr/>
          <a:lstStyle/>
          <a:p>
            <a:pPr lvl="0"/>
            <a:r>
              <a:rPr lang="ru-RU" dirty="0"/>
              <a:t>Образец текста</a:t>
            </a:r>
          </a:p>
        </p:txBody>
      </p:sp>
      <p:sp>
        <p:nvSpPr>
          <p:cNvPr id="6" name="Содержимое 2"/>
          <p:cNvSpPr>
            <a:spLocks noGrp="1"/>
          </p:cNvSpPr>
          <p:nvPr>
            <p:ph idx="12"/>
          </p:nvPr>
        </p:nvSpPr>
        <p:spPr>
          <a:xfrm>
            <a:off x="3417887" y="1216660"/>
            <a:ext cx="5503863" cy="4892040"/>
          </a:xfrm>
        </p:spPr>
        <p:txBody>
          <a:bodyPr/>
          <a:lstStyle>
            <a:lvl1pPr>
              <a:defRPr>
                <a:solidFill>
                  <a:schemeClr val="bg1"/>
                </a:solidFill>
              </a:defRPr>
            </a:lvl1pPr>
          </a:lstStyle>
          <a:p>
            <a:pPr lvl="0"/>
            <a:r>
              <a:rPr lang="ru-RU" dirty="0"/>
              <a:t>Образец текста</a:t>
            </a:r>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10"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hasCustomPrompt="1"/>
          </p:nvPr>
        </p:nvSpPr>
        <p:spPr>
          <a:xfrm>
            <a:off x="1873251" y="1309688"/>
            <a:ext cx="7048500" cy="4856162"/>
          </a:xfrm>
          <a:prstGeom prst="rect">
            <a:avLst/>
          </a:prstGeom>
        </p:spPr>
        <p:txBody>
          <a:bodyPr lIns="0" tIns="0" rIns="0" bIns="0" anchor="ctr" anchorCtr="0"/>
          <a:lstStyle>
            <a:lvl1pPr>
              <a:defRPr b="1" baseline="0">
                <a:solidFill>
                  <a:schemeClr val="bg1"/>
                </a:solidFill>
              </a:defRPr>
            </a:lvl1pPr>
          </a:lstStyle>
          <a:p>
            <a:pPr lvl="0"/>
            <a:r>
              <a:rPr lang="ru-RU" dirty="0"/>
              <a:t>НАЗВАНИЕ ПРЕЗЕНТАЦИИ</a:t>
            </a:r>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МЕРОПРИЯТИЯ</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hasCustomPrompt="1"/>
          </p:nvPr>
        </p:nvSpPr>
        <p:spPr>
          <a:xfrm>
            <a:off x="1873251" y="1309688"/>
            <a:ext cx="7048500" cy="4856162"/>
          </a:xfrm>
          <a:prstGeom prst="rect">
            <a:avLst/>
          </a:prstGeom>
        </p:spPr>
        <p:txBody>
          <a:bodyPr lIns="0" tIns="0" rIns="0" bIns="0" anchor="ctr" anchorCtr="0"/>
          <a:lstStyle>
            <a:lvl1pPr>
              <a:defRPr b="1" baseline="0">
                <a:solidFill>
                  <a:schemeClr val="bg1"/>
                </a:solidFill>
              </a:defRPr>
            </a:lvl1pPr>
          </a:lstStyle>
          <a:p>
            <a:pPr lvl="0"/>
            <a:r>
              <a:rPr lang="ru-RU" dirty="0"/>
              <a:t>НАЗВАНИЕ ПРЕЗЕНТАЦИИ</a:t>
            </a:r>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МЕРОПРИЯТИЯ</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Образец заголовка</a:t>
            </a:r>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p>
            <a:pPr lvl="0"/>
            <a:r>
              <a:rPr lang="ru-RU" dirty="0"/>
              <a:t>Образец текста</a:t>
            </a:r>
          </a:p>
        </p:txBody>
      </p:sp>
      <p:sp>
        <p:nvSpPr>
          <p:cNvPr id="7" name="Содержимое 2"/>
          <p:cNvSpPr>
            <a:spLocks noGrp="1"/>
          </p:cNvSpPr>
          <p:nvPr>
            <p:ph idx="12"/>
          </p:nvPr>
        </p:nvSpPr>
        <p:spPr>
          <a:xfrm>
            <a:off x="3199307" y="1222373"/>
            <a:ext cx="2744515" cy="4943477"/>
          </a:xfrm>
          <a:prstGeom prst="rect">
            <a:avLst/>
          </a:prstGeom>
        </p:spPr>
        <p:txBody>
          <a:bodyPr lIns="0" tIns="0" rIns="0" bIns="0"/>
          <a:lstStyle/>
          <a:p>
            <a:pPr lvl="0"/>
            <a:r>
              <a:rPr lang="ru-RU" dirty="0"/>
              <a:t>Образец текста</a:t>
            </a:r>
          </a:p>
        </p:txBody>
      </p:sp>
      <p:sp>
        <p:nvSpPr>
          <p:cNvPr id="8" name="Содержимое 2"/>
          <p:cNvSpPr>
            <a:spLocks noGrp="1"/>
          </p:cNvSpPr>
          <p:nvPr>
            <p:ph idx="13"/>
          </p:nvPr>
        </p:nvSpPr>
        <p:spPr>
          <a:xfrm>
            <a:off x="6169740" y="1222373"/>
            <a:ext cx="2744515" cy="4943477"/>
          </a:xfrm>
          <a:prstGeom prst="rect">
            <a:avLst/>
          </a:prstGeom>
        </p:spPr>
        <p:txBody>
          <a:bodyPr lIns="0" tIns="0" rIns="0" bIns="0"/>
          <a:lstStyle/>
          <a:p>
            <a:pPr lvl="0"/>
            <a:r>
              <a:rPr lang="ru-RU" dirty="0"/>
              <a:t>Образец текста</a:t>
            </a:r>
          </a:p>
        </p:txBody>
      </p:sp>
      <p:sp>
        <p:nvSpPr>
          <p:cNvPr id="10"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1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Образец заголовка</a:t>
            </a:r>
          </a:p>
        </p:txBody>
      </p:sp>
      <p:sp>
        <p:nvSpPr>
          <p:cNvPr id="3" name="Содержимое 2"/>
          <p:cNvSpPr>
            <a:spLocks noGrp="1"/>
          </p:cNvSpPr>
          <p:nvPr>
            <p:ph idx="1"/>
          </p:nvPr>
        </p:nvSpPr>
        <p:spPr>
          <a:xfrm>
            <a:off x="223838" y="1222373"/>
            <a:ext cx="8697912" cy="1336677"/>
          </a:xfrm>
          <a:prstGeom prst="rect">
            <a:avLst/>
          </a:prstGeom>
        </p:spPr>
        <p:txBody>
          <a:bodyPr lIns="0" tIns="0" rIns="0" bIns="0"/>
          <a:lstStyle/>
          <a:p>
            <a:pPr lvl="0"/>
            <a:r>
              <a:rPr lang="ru-RU" dirty="0"/>
              <a:t>Образец текста</a:t>
            </a:r>
          </a:p>
        </p:txBody>
      </p:sp>
      <p:sp>
        <p:nvSpPr>
          <p:cNvPr id="8" name="Содержимое 2"/>
          <p:cNvSpPr>
            <a:spLocks noGrp="1"/>
          </p:cNvSpPr>
          <p:nvPr>
            <p:ph idx="12"/>
          </p:nvPr>
        </p:nvSpPr>
        <p:spPr>
          <a:xfrm>
            <a:off x="223838" y="2922068"/>
            <a:ext cx="8697912" cy="3243782"/>
          </a:xfrm>
          <a:prstGeom prst="rect">
            <a:avLst/>
          </a:prstGeom>
        </p:spPr>
        <p:txBody>
          <a:bodyPr lIns="0" tIns="0" rIns="0" bIns="0"/>
          <a:lstStyle/>
          <a:p>
            <a:pPr lvl="0"/>
            <a:r>
              <a:rPr lang="ru-RU" dirty="0"/>
              <a:t>Образец текста</a:t>
            </a:r>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10"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Образец заголовка</a:t>
            </a:r>
          </a:p>
        </p:txBody>
      </p:sp>
      <p:sp>
        <p:nvSpPr>
          <p:cNvPr id="7"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9" y="1222373"/>
            <a:ext cx="8697912" cy="49434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6"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7" name="Содержимое 2"/>
          <p:cNvSpPr>
            <a:spLocks noGrp="1"/>
          </p:cNvSpPr>
          <p:nvPr>
            <p:ph idx="12"/>
          </p:nvPr>
        </p:nvSpPr>
        <p:spPr>
          <a:xfrm>
            <a:off x="3197225" y="1222373"/>
            <a:ext cx="5724525" cy="49434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7" name="Содержимое 2"/>
          <p:cNvSpPr>
            <a:spLocks noGrp="1"/>
          </p:cNvSpPr>
          <p:nvPr>
            <p:ph idx="12"/>
          </p:nvPr>
        </p:nvSpPr>
        <p:spPr>
          <a:xfrm>
            <a:off x="3197225" y="1222373"/>
            <a:ext cx="2746597" cy="49434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8" name="Содержимое 2"/>
          <p:cNvSpPr>
            <a:spLocks noGrp="1"/>
          </p:cNvSpPr>
          <p:nvPr>
            <p:ph idx="13"/>
          </p:nvPr>
        </p:nvSpPr>
        <p:spPr>
          <a:xfrm>
            <a:off x="6169740" y="1222373"/>
            <a:ext cx="2744515" cy="49434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10"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1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22373"/>
            <a:ext cx="8697912" cy="13366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8" name="Содержимое 2"/>
          <p:cNvSpPr>
            <a:spLocks noGrp="1"/>
          </p:cNvSpPr>
          <p:nvPr>
            <p:ph idx="12"/>
          </p:nvPr>
        </p:nvSpPr>
        <p:spPr>
          <a:xfrm>
            <a:off x="223838" y="2912543"/>
            <a:ext cx="8697912" cy="325330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10"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1.emf"/><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4" Type="http://schemas.openxmlformats.org/officeDocument/2006/relationships/image" Target="../media/image1.emf"/></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image" Target="../media/image1.emf"/></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6.xml"/><Relationship Id="rId1" Type="http://schemas.openxmlformats.org/officeDocument/2006/relationships/slideLayout" Target="../slideLayouts/slideLayout15.xml"/><Relationship Id="rId4" Type="http://schemas.openxmlformats.org/officeDocument/2006/relationships/image" Target="../media/image1.emf"/></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18.xml"/><Relationship Id="rId1" Type="http://schemas.openxmlformats.org/officeDocument/2006/relationships/slideLayout" Target="../slideLayouts/slideLayout17.xml"/><Relationship Id="rId4" Type="http://schemas.openxmlformats.org/officeDocument/2006/relationships/image" Target="../media/image1.emf"/></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20.xml"/><Relationship Id="rId1" Type="http://schemas.openxmlformats.org/officeDocument/2006/relationships/slideLayout" Target="../slideLayouts/slideLayout19.xml"/><Relationship Id="rId4" Type="http://schemas.openxmlformats.org/officeDocument/2006/relationships/image" Target="../media/image1.emf"/></Relationships>
</file>

<file path=ppt/slideMasters/_rels/slideMaster8.xml.rels><?xml version="1.0" encoding="UTF-8" standalone="yes"?>
<Relationships xmlns="http://schemas.openxmlformats.org/package/2006/relationships"><Relationship Id="rId3" Type="http://schemas.openxmlformats.org/officeDocument/2006/relationships/theme" Target="../theme/theme8.xml"/><Relationship Id="rId2" Type="http://schemas.openxmlformats.org/officeDocument/2006/relationships/slideLayout" Target="../slideLayouts/slideLayout22.xml"/><Relationship Id="rId1" Type="http://schemas.openxmlformats.org/officeDocument/2006/relationships/slideLayout" Target="../slideLayouts/slideLayout21.xml"/><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99368"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6"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15"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399367"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99370" name="Rectangle 10"/>
          <p:cNvSpPr>
            <a:spLocks noGrp="1" noChangeArrowheads="1"/>
          </p:cNvSpPr>
          <p:nvPr userDrawn="1">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399375"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18"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21"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13"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14"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7" name="Рисунок 16"/>
          <p:cNvPicPr>
            <a:picLocks noChangeAspect="1"/>
          </p:cNvPicPr>
          <p:nvPr userDrawn="1"/>
        </p:nvPicPr>
        <p:blipFill>
          <a:blip r:embed="rId7"/>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7" r:id="rId1"/>
    <p:sldLayoutId id="2147483755" r:id="rId2"/>
    <p:sldLayoutId id="2147483756" r:id="rId3"/>
    <p:sldLayoutId id="2147483757" r:id="rId4"/>
    <p:sldLayoutId id="2147483667" r:id="rId5"/>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99367" name="Rectangle 7"/>
          <p:cNvSpPr>
            <a:spLocks noChangeArrowheads="1"/>
          </p:cNvSpPr>
          <p:nvPr userDrawn="1"/>
        </p:nvSpPr>
        <p:spPr bwMode="auto">
          <a:xfrm>
            <a:off x="0" y="0"/>
            <a:ext cx="9144000" cy="68580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14"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5"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0"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2"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7"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28"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29"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2"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34"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6" name="Рисунок 15"/>
          <p:cNvPicPr>
            <a:picLocks noChangeAspect="1"/>
          </p:cNvPicPr>
          <p:nvPr userDrawn="1"/>
        </p:nvPicPr>
        <p:blipFill>
          <a:blip r:embed="rId7"/>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6" r:id="rId5"/>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9332" name="Rectangle 20"/>
          <p:cNvSpPr>
            <a:spLocks noChangeArrowheads="1"/>
          </p:cNvSpPr>
          <p:nvPr userDrawn="1"/>
        </p:nvSpPr>
        <p:spPr bwMode="auto">
          <a:xfrm>
            <a:off x="1651001" y="2781300"/>
            <a:ext cx="7493000" cy="40767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16"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2" name="Rectangle 4"/>
          <p:cNvSpPr>
            <a:spLocks noChangeArrowheads="1"/>
          </p:cNvSpPr>
          <p:nvPr userDrawn="1"/>
        </p:nvSpPr>
        <p:spPr bwMode="auto">
          <a:xfrm>
            <a:off x="-1" y="6405563"/>
            <a:ext cx="1651001"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3"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9"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30"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4"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40" name="Line 6"/>
          <p:cNvSpPr>
            <a:spLocks noChangeShapeType="1"/>
          </p:cNvSpPr>
          <p:nvPr userDrawn="1"/>
        </p:nvSpPr>
        <p:spPr bwMode="auto">
          <a:xfrm>
            <a:off x="1644654" y="0"/>
            <a:ext cx="0" cy="6857999"/>
          </a:xfrm>
          <a:prstGeom prst="line">
            <a:avLst/>
          </a:prstGeom>
          <a:noFill/>
          <a:ln w="15875">
            <a:solidFill>
              <a:schemeClr val="bg1"/>
            </a:solidFill>
            <a:round/>
            <a:headEnd/>
            <a:tailEnd/>
          </a:ln>
          <a:effectLst/>
        </p:spPr>
        <p:txBody>
          <a:bodyPr lIns="0" tIns="0" rIns="0" bIns="0" anchor="ctr"/>
          <a:lstStyle/>
          <a:p>
            <a:endParaRPr lang="ru-RU"/>
          </a:p>
        </p:txBody>
      </p:sp>
      <p:sp>
        <p:nvSpPr>
          <p:cNvPr id="269324" name="Rectangle 12"/>
          <p:cNvSpPr>
            <a:spLocks noGrp="1" noChangeArrowheads="1"/>
          </p:cNvSpPr>
          <p:nvPr>
            <p:ph type="body" idx="1"/>
          </p:nvPr>
        </p:nvSpPr>
        <p:spPr bwMode="auto">
          <a:xfrm>
            <a:off x="223838" y="1216660"/>
            <a:ext cx="8697912" cy="134239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a:t>Образец текста</a:t>
            </a:r>
          </a:p>
        </p:txBody>
      </p:sp>
      <p:pic>
        <p:nvPicPr>
          <p:cNvPr id="13" name="Рисунок 12"/>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8" r:id="rId1"/>
    <p:sldLayoutId id="2147483768"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9332" name="Rectangle 20"/>
          <p:cNvSpPr>
            <a:spLocks noChangeArrowheads="1"/>
          </p:cNvSpPr>
          <p:nvPr userDrawn="1"/>
        </p:nvSpPr>
        <p:spPr bwMode="auto">
          <a:xfrm>
            <a:off x="1" y="2781300"/>
            <a:ext cx="9144000" cy="40767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69324" name="Rectangle 12"/>
          <p:cNvSpPr>
            <a:spLocks noGrp="1" noChangeArrowheads="1"/>
          </p:cNvSpPr>
          <p:nvPr>
            <p:ph type="body" idx="1"/>
          </p:nvPr>
        </p:nvSpPr>
        <p:spPr bwMode="auto">
          <a:xfrm>
            <a:off x="223838" y="1216660"/>
            <a:ext cx="8697912" cy="134239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a:t>Образец текста</a:t>
            </a:r>
          </a:p>
        </p:txBody>
      </p:sp>
      <p:sp>
        <p:nvSpPr>
          <p:cNvPr id="19"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4"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5"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7"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0"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31"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2"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4"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35"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6" name="Рисунок 15"/>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1" r:id="rId1"/>
    <p:sldLayoutId id="2147483767"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9324" name="Rectangle 12"/>
          <p:cNvSpPr>
            <a:spLocks noGrp="1" noChangeArrowheads="1"/>
          </p:cNvSpPr>
          <p:nvPr>
            <p:ph type="body" idx="1"/>
          </p:nvPr>
        </p:nvSpPr>
        <p:spPr bwMode="auto">
          <a:xfrm>
            <a:off x="223838" y="1216660"/>
            <a:ext cx="8697912" cy="9398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a:t>Образец текста</a:t>
            </a:r>
          </a:p>
        </p:txBody>
      </p:sp>
      <p:sp>
        <p:nvSpPr>
          <p:cNvPr id="269332" name="Rectangle 20"/>
          <p:cNvSpPr>
            <a:spLocks noChangeArrowheads="1"/>
          </p:cNvSpPr>
          <p:nvPr userDrawn="1"/>
        </p:nvSpPr>
        <p:spPr bwMode="auto">
          <a:xfrm>
            <a:off x="1" y="2156460"/>
            <a:ext cx="9144000" cy="470154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4"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5"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7"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30"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1"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32"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4"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6"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sp>
        <p:nvSpPr>
          <p:cNvPr id="3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pic>
        <p:nvPicPr>
          <p:cNvPr id="16" name="Рисунок 15"/>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3" r:id="rId1"/>
    <p:sldLayoutId id="2147483764"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1"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35" name="Rectangle 20"/>
          <p:cNvSpPr>
            <a:spLocks noChangeArrowheads="1"/>
          </p:cNvSpPr>
          <p:nvPr userDrawn="1"/>
        </p:nvSpPr>
        <p:spPr bwMode="auto">
          <a:xfrm>
            <a:off x="1651000" y="0"/>
            <a:ext cx="7492999" cy="68580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72396" name="Rectangle 12"/>
          <p:cNvSpPr>
            <a:spLocks noGrp="1" noChangeArrowheads="1"/>
          </p:cNvSpPr>
          <p:nvPr>
            <p:ph type="body" idx="1"/>
          </p:nvPr>
        </p:nvSpPr>
        <p:spPr bwMode="auto">
          <a:xfrm>
            <a:off x="223838" y="1216660"/>
            <a:ext cx="1189037" cy="499903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a:t>Образец</a:t>
            </a:r>
          </a:p>
          <a:p>
            <a:pPr lvl="0"/>
            <a:r>
              <a:rPr lang="ru-RU" dirty="0"/>
              <a:t>текста</a:t>
            </a:r>
          </a:p>
        </p:txBody>
      </p:sp>
      <p:sp>
        <p:nvSpPr>
          <p:cNvPr id="272399" name="Rectangle 15"/>
          <p:cNvSpPr>
            <a:spLocks noChangeArrowheads="1"/>
          </p:cNvSpPr>
          <p:nvPr userDrawn="1"/>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endParaRPr lang="ru-RU"/>
          </a:p>
        </p:txBody>
      </p:sp>
      <p:sp>
        <p:nvSpPr>
          <p:cNvPr id="18"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4"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6"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32"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8"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40" name="Line 9"/>
          <p:cNvSpPr>
            <a:spLocks noChangeShapeType="1"/>
          </p:cNvSpPr>
          <p:nvPr userDrawn="1"/>
        </p:nvSpPr>
        <p:spPr bwMode="auto">
          <a:xfrm>
            <a:off x="1644654" y="0"/>
            <a:ext cx="0" cy="6858000"/>
          </a:xfrm>
          <a:prstGeom prst="line">
            <a:avLst/>
          </a:prstGeom>
          <a:noFill/>
          <a:ln w="15875">
            <a:solidFill>
              <a:schemeClr val="bg1"/>
            </a:solidFill>
            <a:round/>
            <a:headEnd/>
            <a:tailEnd/>
          </a:ln>
          <a:effectLst/>
        </p:spPr>
        <p:txBody>
          <a:bodyPr lIns="0" tIns="0" rIns="0" bIns="0" anchor="ctr"/>
          <a:lstStyle/>
          <a:p>
            <a:endParaRPr lang="ru-RU"/>
          </a:p>
        </p:txBody>
      </p:sp>
      <p:sp>
        <p:nvSpPr>
          <p:cNvPr id="4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pic>
        <p:nvPicPr>
          <p:cNvPr id="15" name="Рисунок 14"/>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5" r:id="rId1"/>
    <p:sldLayoutId id="2147483711"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5"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75458" name="Rectangle 2"/>
          <p:cNvSpPr>
            <a:spLocks noChangeArrowheads="1"/>
          </p:cNvSpPr>
          <p:nvPr userDrawn="1"/>
        </p:nvSpPr>
        <p:spPr bwMode="auto">
          <a:xfrm>
            <a:off x="3197225" y="0"/>
            <a:ext cx="5946775" cy="68580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75467" name="Rectangle 11"/>
          <p:cNvSpPr>
            <a:spLocks noGrp="1" noChangeArrowheads="1"/>
          </p:cNvSpPr>
          <p:nvPr userDrawn="1">
            <p:ph type="body" idx="1"/>
          </p:nvPr>
        </p:nvSpPr>
        <p:spPr bwMode="auto">
          <a:xfrm>
            <a:off x="223837" y="1216660"/>
            <a:ext cx="2749551" cy="489204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lgn="l" rtl="0" fontAlgn="base">
              <a:spcBef>
                <a:spcPct val="0"/>
              </a:spcBef>
              <a:spcAft>
                <a:spcPct val="0"/>
              </a:spcAft>
            </a:pPr>
            <a:r>
              <a:rPr lang="ru-RU" dirty="0"/>
              <a:t>Образец текста</a:t>
            </a:r>
          </a:p>
        </p:txBody>
      </p:sp>
      <p:sp>
        <p:nvSpPr>
          <p:cNvPr id="275470" name="Rectangle 14"/>
          <p:cNvSpPr>
            <a:spLocks noChangeArrowheads="1"/>
          </p:cNvSpPr>
          <p:nvPr userDrawn="1"/>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endParaRPr lang="ru-RU"/>
          </a:p>
        </p:txBody>
      </p:sp>
      <p:sp>
        <p:nvSpPr>
          <p:cNvPr id="16"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7" name="Rectangle 4"/>
          <p:cNvSpPr>
            <a:spLocks noChangeArrowheads="1"/>
          </p:cNvSpPr>
          <p:nvPr userDrawn="1"/>
        </p:nvSpPr>
        <p:spPr bwMode="auto">
          <a:xfrm>
            <a:off x="-1" y="6405563"/>
            <a:ext cx="1646239"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0"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5"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31"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4"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36"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7"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9" name="Рисунок 18"/>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2" r:id="rId1"/>
    <p:sldLayoutId id="2147483766"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lang="ru-RU" sz="2600" b="0" dirty="0" smtClean="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Rectangle 7"/>
          <p:cNvSpPr>
            <a:spLocks noChangeArrowheads="1"/>
          </p:cNvSpPr>
          <p:nvPr userDrawn="1"/>
        </p:nvSpPr>
        <p:spPr bwMode="auto">
          <a:xfrm>
            <a:off x="0" y="0"/>
            <a:ext cx="9144000" cy="68580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67630" name="Rectangle 14"/>
          <p:cNvSpPr>
            <a:spLocks noChangeArrowheads="1"/>
          </p:cNvSpPr>
          <p:nvPr userDrawn="1"/>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endParaRPr lang="ru-RU"/>
          </a:p>
        </p:txBody>
      </p:sp>
      <p:sp>
        <p:nvSpPr>
          <p:cNvPr id="15"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6"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18" name="Rectangle 4"/>
          <p:cNvSpPr>
            <a:spLocks noChangeArrowheads="1"/>
          </p:cNvSpPr>
          <p:nvPr userDrawn="1"/>
        </p:nvSpPr>
        <p:spPr bwMode="auto">
          <a:xfrm>
            <a:off x="-2" y="6405563"/>
            <a:ext cx="9144001"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2"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4"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26"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27"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4" name="Рисунок 13"/>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45" r:id="rId1"/>
    <p:sldLayoutId id="2147483778" r:id="rId2"/>
  </p:sldLayoutIdLst>
  <p:hf sldNum="0"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marL="342900" indent="-342900" algn="l" rtl="0" fontAlgn="base">
        <a:spcBef>
          <a:spcPct val="20000"/>
        </a:spcBef>
        <a:spcAft>
          <a:spcPct val="0"/>
        </a:spcAft>
        <a:defRPr sz="2600" b="1">
          <a:solidFill>
            <a:srgbClr val="003366"/>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Arial" charset="0"/>
        </a:defRPr>
      </a:lvl2pPr>
      <a:lvl3pPr marL="1143000" indent="-228600" algn="l" rtl="0" fontAlgn="base">
        <a:spcBef>
          <a:spcPct val="20000"/>
        </a:spcBef>
        <a:spcAft>
          <a:spcPct val="0"/>
        </a:spcAft>
        <a:buChar char="•"/>
        <a:defRPr sz="2400">
          <a:solidFill>
            <a:schemeClr val="tx1"/>
          </a:solidFill>
          <a:latin typeface="Arial" charset="0"/>
        </a:defRPr>
      </a:lvl3pPr>
      <a:lvl4pPr marL="1600200"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9.png"/><Relationship Id="rId3" Type="http://schemas.openxmlformats.org/officeDocument/2006/relationships/diagramLayout" Target="../diagrams/layout1.xml"/><Relationship Id="rId7" Type="http://schemas.openxmlformats.org/officeDocument/2006/relationships/image" Target="../media/image13.png"/><Relationship Id="rId12" Type="http://schemas.openxmlformats.org/officeDocument/2006/relationships/image" Target="../media/image18.png"/><Relationship Id="rId2" Type="http://schemas.openxmlformats.org/officeDocument/2006/relationships/diagramData" Target="../diagrams/data1.xml"/><Relationship Id="rId16" Type="http://schemas.openxmlformats.org/officeDocument/2006/relationships/image" Target="../media/image22.png"/><Relationship Id="rId1" Type="http://schemas.openxmlformats.org/officeDocument/2006/relationships/slideLayout" Target="../slideLayouts/slideLayout1.xml"/><Relationship Id="rId6" Type="http://schemas.microsoft.com/office/2007/relationships/diagramDrawing" Target="../diagrams/drawing1.xml"/><Relationship Id="rId11" Type="http://schemas.openxmlformats.org/officeDocument/2006/relationships/image" Target="../media/image17.png"/><Relationship Id="rId5" Type="http://schemas.openxmlformats.org/officeDocument/2006/relationships/diagramColors" Target="../diagrams/colors1.xml"/><Relationship Id="rId15" Type="http://schemas.openxmlformats.org/officeDocument/2006/relationships/image" Target="../media/image21.png"/><Relationship Id="rId10" Type="http://schemas.openxmlformats.org/officeDocument/2006/relationships/image" Target="../media/image16.png"/><Relationship Id="rId4" Type="http://schemas.openxmlformats.org/officeDocument/2006/relationships/diagramQuickStyle" Target="../diagrams/quickStyle1.xml"/><Relationship Id="rId9" Type="http://schemas.openxmlformats.org/officeDocument/2006/relationships/image" Target="../media/image15.png"/><Relationship Id="rId14"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9925" y="2873375"/>
            <a:ext cx="7204075" cy="1470025"/>
          </a:xfrm>
          <a:prstGeom prst="rect">
            <a:avLst/>
          </a:prstGeom>
        </p:spPr>
        <p:txBody>
          <a:bodyPr rtlCol="0">
            <a:normAutofit fontScale="97500"/>
          </a:bodyPr>
          <a:lst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a:lstStyle>
          <a:p>
            <a:pPr fontAlgn="auto">
              <a:spcBef>
                <a:spcPts val="0"/>
              </a:spcBef>
              <a:spcAft>
                <a:spcPts val="0"/>
              </a:spcAft>
              <a:defRPr/>
            </a:pPr>
            <a:r>
              <a:rPr lang="en-US" altLang="ru-RU" sz="3300" b="1" kern="0" dirty="0"/>
              <a:t>OGK-2 Group</a:t>
            </a:r>
            <a:br>
              <a:rPr lang="ru-RU" altLang="ru-RU" sz="2500" b="1" kern="0" dirty="0"/>
            </a:br>
            <a:br>
              <a:rPr lang="ru-RU" altLang="ru-RU" sz="2500" b="1" kern="0" dirty="0"/>
            </a:br>
            <a:r>
              <a:rPr lang="en-US" altLang="ru-RU" sz="2500" b="1" kern="0" dirty="0"/>
              <a:t>3M </a:t>
            </a:r>
            <a:r>
              <a:rPr lang="en-US" altLang="ru-RU" b="1" kern="0" dirty="0"/>
              <a:t>2022 IFRS Results</a:t>
            </a:r>
            <a:endParaRPr lang="ru-RU" kern="0" dirty="0"/>
          </a:p>
        </p:txBody>
      </p:sp>
      <p:sp>
        <p:nvSpPr>
          <p:cNvPr id="7" name="Subtitle 2"/>
          <p:cNvSpPr txBox="1">
            <a:spLocks/>
          </p:cNvSpPr>
          <p:nvPr/>
        </p:nvSpPr>
        <p:spPr>
          <a:xfrm>
            <a:off x="2051136" y="4876800"/>
            <a:ext cx="6400800" cy="369888"/>
          </a:xfrm>
          <a:prstGeom prst="rect">
            <a:avLst/>
          </a:prstGeom>
        </p:spPr>
        <p:txBody>
          <a:bodyPr lIns="0" tIns="0" rIns="0" bIns="0" anchor="ctr" anchorCtr="0"/>
          <a:lstStyle>
            <a:lvl1pPr marL="342900" indent="-342900" algn="l" rtl="0" fontAlgn="base">
              <a:spcBef>
                <a:spcPct val="20000"/>
              </a:spcBef>
              <a:spcAft>
                <a:spcPct val="0"/>
              </a:spcAft>
              <a:defRPr sz="2600" b="1" baseline="0">
                <a:solidFill>
                  <a:schemeClr val="bg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Arial" charset="0"/>
              </a:defRPr>
            </a:lvl2pPr>
            <a:lvl3pPr marL="1143000" indent="-228600" algn="l" rtl="0" fontAlgn="base">
              <a:spcBef>
                <a:spcPct val="20000"/>
              </a:spcBef>
              <a:spcAft>
                <a:spcPct val="0"/>
              </a:spcAft>
              <a:buChar char="•"/>
              <a:defRPr sz="2400">
                <a:solidFill>
                  <a:schemeClr val="tx1"/>
                </a:solidFill>
                <a:latin typeface="Arial" charset="0"/>
              </a:defRPr>
            </a:lvl3pPr>
            <a:lvl4pPr marL="1600200"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a:lstStyle>
          <a:p>
            <a:r>
              <a:rPr lang="en-US" altLang="ru-RU" sz="1800" kern="0" dirty="0">
                <a:cs typeface="Arial" panose="020B0604020202020204" pitchFamily="34" charset="0"/>
              </a:rPr>
              <a:t>May 1</a:t>
            </a:r>
            <a:r>
              <a:rPr lang="ru-RU" altLang="ru-RU" sz="1800" kern="0" dirty="0">
                <a:cs typeface="Arial" panose="020B0604020202020204" pitchFamily="34" charset="0"/>
              </a:rPr>
              <a:t>7</a:t>
            </a:r>
            <a:r>
              <a:rPr lang="en-US" altLang="ru-RU" sz="1800" kern="0" dirty="0">
                <a:cs typeface="Arial" panose="020B0604020202020204" pitchFamily="34" charset="0"/>
              </a:rPr>
              <a:t>, 2022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Текст 6"/>
          <p:cNvSpPr>
            <a:spLocks noGrp="1"/>
          </p:cNvSpPr>
          <p:nvPr>
            <p:ph type="body" sz="quarter" idx="10"/>
          </p:nvPr>
        </p:nvSpPr>
        <p:spPr>
          <a:xfrm>
            <a:off x="1873251" y="6477893"/>
            <a:ext cx="7048500" cy="307777"/>
          </a:xfrm>
        </p:spPr>
        <p:txBody>
          <a:bodyPr/>
          <a:lstStyle/>
          <a:p>
            <a:r>
              <a:rPr lang="en-US" altLang="ru-RU" dirty="0"/>
              <a:t>OGK-2 Group 3M 2022 IFRS Results</a:t>
            </a:r>
            <a:endParaRPr lang="ru-RU" altLang="ru-RU" dirty="0"/>
          </a:p>
        </p:txBody>
      </p:sp>
      <p:sp>
        <p:nvSpPr>
          <p:cNvPr id="4" name="Номер слайда 3"/>
          <p:cNvSpPr>
            <a:spLocks noGrp="1"/>
          </p:cNvSpPr>
          <p:nvPr>
            <p:ph type="sldNum" sz="quarter" idx="4"/>
          </p:nvPr>
        </p:nvSpPr>
        <p:spPr/>
        <p:txBody>
          <a:bodyPr/>
          <a:lstStyle/>
          <a:p>
            <a:fld id="{8E730068-F805-43B7-8A8E-3E2DB17E4B45}" type="slidenum">
              <a:rPr lang="ru-RU" smtClean="0"/>
              <a:pPr/>
              <a:t>9</a:t>
            </a:fld>
            <a:endParaRPr lang="ru-RU" dirty="0"/>
          </a:p>
        </p:txBody>
      </p:sp>
      <p:sp>
        <p:nvSpPr>
          <p:cNvPr id="8" name="Rectangle 2"/>
          <p:cNvSpPr>
            <a:spLocks noChangeArrowheads="1"/>
          </p:cNvSpPr>
          <p:nvPr/>
        </p:nvSpPr>
        <p:spPr bwMode="auto">
          <a:xfrm>
            <a:off x="1352550" y="254952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2800" b="1"/>
              <a:t>Thank You For Your Attention!</a:t>
            </a:r>
            <a:endParaRPr lang="ru-RU" altLang="ru-RU" sz="2800" b="1"/>
          </a:p>
        </p:txBody>
      </p:sp>
      <p:sp>
        <p:nvSpPr>
          <p:cNvPr id="9" name="Rectangle 3"/>
          <p:cNvSpPr>
            <a:spLocks noChangeArrowheads="1"/>
          </p:cNvSpPr>
          <p:nvPr/>
        </p:nvSpPr>
        <p:spPr bwMode="auto">
          <a:xfrm>
            <a:off x="2179638" y="3581400"/>
            <a:ext cx="6400800"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lnSpc>
                <a:spcPct val="90000"/>
              </a:lnSpc>
              <a:buFontTx/>
              <a:buNone/>
            </a:pPr>
            <a:endParaRPr lang="en-US" altLang="ru-RU" sz="1600" b="1" dirty="0"/>
          </a:p>
          <a:p>
            <a:pPr eaLnBrk="1" hangingPunct="1">
              <a:lnSpc>
                <a:spcPct val="90000"/>
              </a:lnSpc>
              <a:buFontTx/>
              <a:buNone/>
            </a:pPr>
            <a:r>
              <a:rPr lang="en-US" altLang="ru-RU" sz="1600" b="1" dirty="0"/>
              <a:t>IR contacts:</a:t>
            </a:r>
            <a:endParaRPr lang="ru-RU" altLang="ru-RU" sz="1600" b="1" dirty="0"/>
          </a:p>
          <a:p>
            <a:pPr eaLnBrk="1" hangingPunct="1">
              <a:lnSpc>
                <a:spcPct val="90000"/>
              </a:lnSpc>
              <a:buFontTx/>
              <a:buNone/>
            </a:pPr>
            <a:r>
              <a:rPr lang="en-US" altLang="ru-RU" sz="1600" dirty="0"/>
              <a:t>Natalya Grizel</a:t>
            </a:r>
            <a:endParaRPr lang="ru-RU" altLang="ru-RU" sz="1600" dirty="0"/>
          </a:p>
          <a:p>
            <a:pPr eaLnBrk="1" hangingPunct="1">
              <a:lnSpc>
                <a:spcPct val="90000"/>
              </a:lnSpc>
              <a:buFontTx/>
              <a:buNone/>
            </a:pPr>
            <a:r>
              <a:rPr lang="en-US" altLang="ru-RU" sz="1600" dirty="0"/>
              <a:t>Tel</a:t>
            </a:r>
            <a:r>
              <a:rPr lang="ru-RU" altLang="ru-RU" sz="1600" dirty="0"/>
              <a:t>.: + 7 (812) 646-13-64, </a:t>
            </a:r>
            <a:r>
              <a:rPr lang="en-US" altLang="ru-RU" sz="1600" dirty="0" err="1"/>
              <a:t>ext</a:t>
            </a:r>
            <a:r>
              <a:rPr lang="ru-RU" altLang="ru-RU" sz="1600" dirty="0"/>
              <a:t>. 2416</a:t>
            </a:r>
          </a:p>
          <a:p>
            <a:pPr eaLnBrk="1" hangingPunct="1">
              <a:lnSpc>
                <a:spcPct val="90000"/>
              </a:lnSpc>
              <a:buFontTx/>
              <a:buNone/>
            </a:pPr>
            <a:r>
              <a:rPr lang="en-US" altLang="ru-RU" sz="1600" dirty="0"/>
              <a:t>Email: Grizel.Natalya@ogk2.ru</a:t>
            </a:r>
            <a:endParaRPr lang="ru-RU" altLang="ru-RU" sz="1600" dirty="0"/>
          </a:p>
          <a:p>
            <a:pPr eaLnBrk="1" hangingPunct="1">
              <a:lnSpc>
                <a:spcPct val="90000"/>
              </a:lnSpc>
              <a:buFontTx/>
              <a:buNone/>
            </a:pPr>
            <a:endParaRPr lang="ru-RU" altLang="ru-RU" sz="1600" b="1" dirty="0"/>
          </a:p>
          <a:p>
            <a:pPr eaLnBrk="1" hangingPunct="1">
              <a:lnSpc>
                <a:spcPct val="90000"/>
              </a:lnSpc>
              <a:buFontTx/>
              <a:buNone/>
            </a:pPr>
            <a:endParaRPr lang="ru-RU" altLang="ru-RU" sz="1600" b="1" dirty="0"/>
          </a:p>
          <a:p>
            <a:pPr eaLnBrk="1" hangingPunct="1">
              <a:lnSpc>
                <a:spcPct val="90000"/>
              </a:lnSpc>
              <a:buFontTx/>
              <a:buNone/>
            </a:pPr>
            <a:endParaRPr lang="en-US" altLang="ru-RU" sz="1600" b="1" dirty="0"/>
          </a:p>
          <a:p>
            <a:pPr eaLnBrk="1" hangingPunct="1">
              <a:lnSpc>
                <a:spcPct val="90000"/>
              </a:lnSpc>
              <a:buFontTx/>
              <a:buNone/>
            </a:pPr>
            <a:endParaRPr lang="en-US" altLang="ru-RU" sz="1600" b="1" u="sng" dirty="0"/>
          </a:p>
          <a:p>
            <a:pPr eaLnBrk="1" hangingPunct="1">
              <a:lnSpc>
                <a:spcPct val="90000"/>
              </a:lnSpc>
              <a:buFontTx/>
              <a:buNone/>
            </a:pPr>
            <a:endParaRPr lang="ru-RU" altLang="ru-RU" sz="16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Disclaimer</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3M 2022 IFRS Results</a:t>
            </a:r>
            <a:endParaRPr lang="ru-RU" altLang="ru-RU" dirty="0"/>
          </a:p>
        </p:txBody>
      </p:sp>
      <p:sp>
        <p:nvSpPr>
          <p:cNvPr id="7" name="Content Placeholder 2"/>
          <p:cNvSpPr>
            <a:spLocks noGrp="1"/>
          </p:cNvSpPr>
          <p:nvPr>
            <p:ph idx="1"/>
          </p:nvPr>
        </p:nvSpPr>
        <p:spPr>
          <a:xfrm>
            <a:off x="533400" y="1600200"/>
            <a:ext cx="8074025" cy="3846513"/>
          </a:xfrm>
          <a:noFill/>
          <a:extLst>
            <a:ext uri="{909E8E84-426E-40DD-AFC4-6F175D3DCCD1}">
              <a14:hiddenFill xmlns:a14="http://schemas.microsoft.com/office/drawing/2010/main">
                <a:solidFill>
                  <a:srgbClr val="0066CC"/>
                </a:solidFill>
              </a14:hiddenFill>
            </a:ext>
          </a:extLst>
        </p:spPr>
        <p:txBody>
          <a:bodyPr/>
          <a:lstStyle/>
          <a:p>
            <a:pPr marL="0" indent="0" eaLnBrk="1" hangingPunct="1">
              <a:spcBef>
                <a:spcPts val="600"/>
              </a:spcBef>
              <a:spcAft>
                <a:spcPts val="600"/>
              </a:spcAft>
              <a:buFont typeface="Symbol" panose="05050102010706020507" pitchFamily="18" charset="2"/>
              <a:buNone/>
            </a:pPr>
            <a:r>
              <a:rPr altLang="ru-RU" sz="1600" dirty="0">
                <a:solidFill>
                  <a:schemeClr val="tx2"/>
                </a:solidFill>
                <a:cs typeface="Arial" panose="020B0604020202020204" pitchFamily="34" charset="0"/>
              </a:rPr>
              <a:t>The information contained herein has been prepared using information available to JSC “OGK-2” (hereinafter - OGK-2 or the Company) at the time of preparation of the presentation. Since making a presentation, on the activities of OGK-2 and the content of the presentation could affect the external or other factors. In addition all relevant information about OGK-2 may not be included in this presentation. No representation or warranty, expressed or implied, is made as to the accuracy, completeness or reliability of the information. </a:t>
            </a:r>
          </a:p>
          <a:p>
            <a:pPr marL="0" indent="0" eaLnBrk="1" hangingPunct="1">
              <a:spcBef>
                <a:spcPts val="600"/>
              </a:spcBef>
              <a:spcAft>
                <a:spcPts val="600"/>
              </a:spcAft>
              <a:buFont typeface="Symbol" panose="05050102010706020507" pitchFamily="18" charset="2"/>
              <a:buNone/>
            </a:pPr>
            <a:r>
              <a:rPr altLang="ru-RU" sz="1600" dirty="0">
                <a:solidFill>
                  <a:schemeClr val="tx2"/>
                </a:solidFill>
                <a:cs typeface="Arial" panose="020B0604020202020204" pitchFamily="34" charset="0"/>
              </a:rPr>
              <a:t>Any forward looking information herein has been prepared on the basis of a number of assumptions which may prove to be incorrect. Forward looking statements, by the nature, involve risk and uncertainty. OGK-2 cautions that actual results may differ materially from those expressed or implied in such statements. Reference should be made to the most recent Annual Report for a description of the major risk factors. </a:t>
            </a:r>
          </a:p>
          <a:p>
            <a:pPr marL="0" indent="0" eaLnBrk="1" hangingPunct="1">
              <a:spcBef>
                <a:spcPts val="600"/>
              </a:spcBef>
              <a:spcAft>
                <a:spcPts val="600"/>
              </a:spcAft>
              <a:buFont typeface="Symbol" panose="05050102010706020507" pitchFamily="18" charset="2"/>
              <a:buNone/>
            </a:pPr>
            <a:r>
              <a:rPr altLang="ru-RU" sz="1600" dirty="0">
                <a:solidFill>
                  <a:schemeClr val="tx2"/>
                </a:solidFill>
                <a:cs typeface="Arial" panose="020B0604020202020204" pitchFamily="34" charset="0"/>
              </a:rPr>
              <a:t>This presentation does not constitute or form part of any advertisement of securities, any offer or invitation to sell or issue or any solicitation of any offer to purchase or subscribe for, any shares in OGK-2, nor shall it or any part of it nor the fact of its presentation or distribution form the basis of, or be relied on in connection with, any contract or investment decision.</a:t>
            </a:r>
          </a:p>
        </p:txBody>
      </p:sp>
      <p:sp>
        <p:nvSpPr>
          <p:cNvPr id="5" name="Номер слайда 3">
            <a:extLst>
              <a:ext uri="{FF2B5EF4-FFF2-40B4-BE49-F238E27FC236}">
                <a16:creationId xmlns:a16="http://schemas.microsoft.com/office/drawing/2014/main" id="{28492CA9-24EF-4A56-B629-458979D2248C}"/>
              </a:ext>
            </a:extLst>
          </p:cNvPr>
          <p:cNvSpPr>
            <a:spLocks noGrp="1"/>
          </p:cNvSpPr>
          <p:nvPr>
            <p:ph type="sldNum" sz="quarter" idx="4"/>
          </p:nvPr>
        </p:nvSpPr>
        <p:spPr>
          <a:xfrm>
            <a:off x="204788" y="6477893"/>
            <a:ext cx="1208087" cy="307777"/>
          </a:xfrm>
        </p:spPr>
        <p:txBody>
          <a:bodyPr/>
          <a:lstStyle/>
          <a:p>
            <a:fld id="{8E730068-F805-43B7-8A8E-3E2DB17E4B45}" type="slidenum">
              <a:rPr lang="ru-RU" smtClean="0"/>
              <a:pPr/>
              <a:t>1</a:t>
            </a:fld>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Operational and Financial Highlights</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3M 2022 IFRS Results</a:t>
            </a:r>
            <a:endParaRPr lang="ru-RU" altLang="ru-RU" dirty="0"/>
          </a:p>
        </p:txBody>
      </p:sp>
      <p:sp>
        <p:nvSpPr>
          <p:cNvPr id="5" name="Text Box 103"/>
          <p:cNvSpPr txBox="1">
            <a:spLocks noChangeArrowheads="1"/>
          </p:cNvSpPr>
          <p:nvPr/>
        </p:nvSpPr>
        <p:spPr bwMode="auto">
          <a:xfrm>
            <a:off x="76200" y="1485900"/>
            <a:ext cx="18621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Operational Highlights</a:t>
            </a:r>
            <a:r>
              <a:rPr lang="ru-RU" altLang="ru-RU" sz="1600" b="1" baseline="30000" dirty="0">
                <a:solidFill>
                  <a:srgbClr val="0079C2"/>
                </a:solidFill>
              </a:rPr>
              <a:t>1</a:t>
            </a:r>
            <a:endParaRPr lang="ru-RU" altLang="ru-RU" sz="1600" b="1" dirty="0">
              <a:solidFill>
                <a:srgbClr val="0079C2"/>
              </a:solidFill>
            </a:endParaRPr>
          </a:p>
        </p:txBody>
      </p:sp>
      <p:sp>
        <p:nvSpPr>
          <p:cNvPr id="7" name="Text Box 103"/>
          <p:cNvSpPr txBox="1">
            <a:spLocks noChangeArrowheads="1"/>
          </p:cNvSpPr>
          <p:nvPr/>
        </p:nvSpPr>
        <p:spPr bwMode="auto">
          <a:xfrm>
            <a:off x="4668838" y="1485900"/>
            <a:ext cx="37893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 typeface="Symbol" panose="05050102010706020507" pitchFamily="18" charset="2"/>
              <a:buNone/>
            </a:pPr>
            <a:r>
              <a:rPr lang="en-US" altLang="ru-RU" sz="1600" b="1">
                <a:solidFill>
                  <a:srgbClr val="0079C2"/>
                </a:solidFill>
              </a:rPr>
              <a:t>Financial Highlights, mn RUR</a:t>
            </a:r>
          </a:p>
        </p:txBody>
      </p:sp>
      <p:graphicFrame>
        <p:nvGraphicFramePr>
          <p:cNvPr id="8" name="Group 85"/>
          <p:cNvGraphicFramePr>
            <a:graphicFrameLocks noGrp="1"/>
          </p:cNvGraphicFramePr>
          <p:nvPr>
            <p:extLst>
              <p:ext uri="{D42A27DB-BD31-4B8C-83A1-F6EECF244321}">
                <p14:modId xmlns:p14="http://schemas.microsoft.com/office/powerpoint/2010/main" val="3304971487"/>
              </p:ext>
            </p:extLst>
          </p:nvPr>
        </p:nvGraphicFramePr>
        <p:xfrm>
          <a:off x="152400" y="1833563"/>
          <a:ext cx="4114800" cy="3881439"/>
        </p:xfrm>
        <a:graphic>
          <a:graphicData uri="http://schemas.openxmlformats.org/drawingml/2006/table">
            <a:tbl>
              <a:tblPr/>
              <a:tblGrid>
                <a:gridCol w="1828800">
                  <a:extLst>
                    <a:ext uri="{9D8B030D-6E8A-4147-A177-3AD203B41FA5}">
                      <a16:colId xmlns:a16="http://schemas.microsoft.com/office/drawing/2014/main" val="20000"/>
                    </a:ext>
                  </a:extLst>
                </a:gridCol>
                <a:gridCol w="6858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838200">
                  <a:extLst>
                    <a:ext uri="{9D8B030D-6E8A-4147-A177-3AD203B41FA5}">
                      <a16:colId xmlns:a16="http://schemas.microsoft.com/office/drawing/2014/main" val="20003"/>
                    </a:ext>
                  </a:extLst>
                </a:gridCol>
              </a:tblGrid>
              <a:tr h="49470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ru-RU" sz="1400" b="1" i="0" u="none" strike="noStrike" cap="none" normalizeH="0" baseline="0" dirty="0">
                          <a:ln>
                            <a:noFill/>
                          </a:ln>
                          <a:solidFill>
                            <a:schemeClr val="accent1"/>
                          </a:solidFill>
                          <a:effectLst/>
                          <a:latin typeface="Arial Narrow" pitchFamily="34" charset="0"/>
                          <a:cs typeface="Arial" charset="0"/>
                        </a:rPr>
                        <a:t>  </a:t>
                      </a:r>
                      <a:r>
                        <a:rPr kumimoji="0" lang="ru-RU" sz="1400" b="0" i="0" u="none" strike="noStrike" cap="none" normalizeH="0" baseline="0" dirty="0">
                          <a:ln>
                            <a:noFill/>
                          </a:ln>
                          <a:solidFill>
                            <a:schemeClr val="accent1"/>
                          </a:solidFill>
                          <a:effectLst/>
                          <a:latin typeface="Arial Narrow" pitchFamily="34" charset="0"/>
                          <a:cs typeface="Arial" charset="0"/>
                        </a:rPr>
                        <a:t> </a:t>
                      </a:r>
                      <a:endParaRPr kumimoji="0" lang="ru-RU" sz="1400" b="1" i="0" u="none" strike="noStrike" cap="none" normalizeH="0" baseline="0" dirty="0">
                        <a:ln>
                          <a:noFill/>
                        </a:ln>
                        <a:solidFill>
                          <a:schemeClr val="accent1"/>
                        </a:solidFill>
                        <a:effectLst/>
                        <a:latin typeface="Arial Narrow" pitchFamily="34" charset="0"/>
                        <a:cs typeface="Arial" charset="0"/>
                      </a:endParaRPr>
                    </a:p>
                  </a:txBody>
                  <a:tcPr marL="45720" marR="45720" marT="27430" marB="27430"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kern="1200" cap="none" normalizeH="0" baseline="0" dirty="0">
                          <a:ln>
                            <a:noFill/>
                          </a:ln>
                          <a:solidFill>
                            <a:srgbClr val="0079C2"/>
                          </a:solidFill>
                          <a:effectLst/>
                          <a:latin typeface="Arial Narrow" pitchFamily="34" charset="0"/>
                          <a:ea typeface="+mn-ea"/>
                          <a:cs typeface="Arial" charset="0"/>
                        </a:rPr>
                        <a:t>3M 2021</a:t>
                      </a:r>
                      <a:endParaRPr kumimoji="0" lang="ru-RU" sz="1400" b="1" i="0" u="none" strike="noStrike" kern="1200" cap="none" normalizeH="0" baseline="0" dirty="0">
                        <a:ln>
                          <a:noFill/>
                        </a:ln>
                        <a:solidFill>
                          <a:srgbClr val="0079C2"/>
                        </a:solidFill>
                        <a:effectLst/>
                        <a:latin typeface="Arial Narrow" pitchFamily="34" charset="0"/>
                        <a:ea typeface="+mn-ea"/>
                        <a:cs typeface="Arial" charset="0"/>
                      </a:endParaRPr>
                    </a:p>
                  </a:txBody>
                  <a:tcPr marL="45720" marR="45720" marT="27450" marB="27450" anchor="ctr">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US" sz="1400" b="1" i="0" u="none" strike="noStrike" kern="1200" cap="none" normalizeH="0" baseline="0" dirty="0">
                          <a:ln>
                            <a:noFill/>
                          </a:ln>
                          <a:solidFill>
                            <a:srgbClr val="0079C2"/>
                          </a:solidFill>
                          <a:effectLst/>
                          <a:latin typeface="Arial Narrow" pitchFamily="34" charset="0"/>
                          <a:ea typeface="+mn-ea"/>
                          <a:cs typeface="Arial" charset="0"/>
                        </a:rPr>
                        <a:t>3M 2022</a:t>
                      </a:r>
                      <a:endParaRPr kumimoji="0" lang="ru-RU" sz="1400" b="1" i="0" u="none" strike="noStrike" kern="1200" cap="none" normalizeH="0" baseline="0" dirty="0">
                        <a:ln>
                          <a:noFill/>
                        </a:ln>
                        <a:solidFill>
                          <a:srgbClr val="0079C2"/>
                        </a:solidFill>
                        <a:effectLst/>
                        <a:latin typeface="Arial Narrow" pitchFamily="34" charset="0"/>
                        <a:ea typeface="+mn-ea"/>
                        <a:cs typeface="Arial" charset="0"/>
                      </a:endParaRPr>
                    </a:p>
                  </a:txBody>
                  <a:tcPr marL="45720" marR="45720" marT="27450" marB="27450" anchor="ctr">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79C2"/>
                          </a:solidFill>
                          <a:effectLst/>
                          <a:latin typeface="Arial Narrow" pitchFamily="34" charset="0"/>
                          <a:cs typeface="Arial" charset="0"/>
                        </a:rPr>
                        <a:t>Change</a:t>
                      </a:r>
                      <a:endParaRPr kumimoji="0" lang="ru-RU" sz="1400" b="1" i="0" u="none" strike="noStrike" cap="none" normalizeH="0" baseline="0" dirty="0">
                        <a:ln>
                          <a:noFill/>
                        </a:ln>
                        <a:solidFill>
                          <a:srgbClr val="0079C2"/>
                        </a:solidFill>
                        <a:effectLst/>
                        <a:latin typeface="Arial Narrow" pitchFamily="34" charset="0"/>
                        <a:cs typeface="Arial" charset="0"/>
                      </a:endParaRPr>
                    </a:p>
                  </a:txBody>
                  <a:tcPr marL="45720" marR="45720" marT="27430" marB="27430" anchor="ctr" horzOverflow="overflow">
                    <a:lnL>
                      <a:noFill/>
                    </a:lnL>
                    <a:lnR>
                      <a:noFill/>
                    </a:lnR>
                    <a:lnT>
                      <a:noFill/>
                    </a:lnT>
                    <a:lnB>
                      <a:noFill/>
                    </a:lnB>
                    <a:lnTlToBr>
                      <a:noFill/>
                    </a:lnTlToBr>
                    <a:lnBlToTr>
                      <a:noFill/>
                    </a:lnBlToTr>
                    <a:solidFill>
                      <a:schemeClr val="bg1">
                        <a:lumMod val="95000"/>
                      </a:schemeClr>
                    </a:solidFill>
                  </a:tcPr>
                </a:tc>
                <a:extLst>
                  <a:ext uri="{0D108BD9-81ED-4DB2-BD59-A6C34878D82A}">
                    <a16:rowId xmlns:a16="http://schemas.microsoft.com/office/drawing/2014/main" val="10000"/>
                  </a:ext>
                </a:extLst>
              </a:tr>
              <a:tr h="5014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a:solidFill>
                            <a:srgbClr val="003366"/>
                          </a:solidFill>
                          <a:effectLst/>
                          <a:latin typeface="Arial Narrow" panose="020B0606020202030204" pitchFamily="34" charset="0"/>
                          <a:ea typeface="+mn-ea"/>
                          <a:cs typeface="+mn-cs"/>
                        </a:rPr>
                        <a:t>Electricity Output, mn kWh</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12</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203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13</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885</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13</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57598">
                <a:tc>
                  <a:txBody>
                    <a:bodyPr/>
                    <a:lstStyle/>
                    <a:p>
                      <a:pPr marL="0" indent="0" algn="l" defTabSz="914400" rtl="0" eaLnBrk="1" fontAlgn="ctr" latinLnBrk="0" hangingPunct="1"/>
                      <a:r>
                        <a:rPr lang="en-US" sz="1400" b="0" i="0" u="none" strike="noStrike" kern="1200" dirty="0">
                          <a:solidFill>
                            <a:srgbClr val="003366"/>
                          </a:solidFill>
                          <a:effectLst/>
                          <a:latin typeface="Arial Narrow" panose="020B0606020202030204" pitchFamily="34" charset="0"/>
                          <a:ea typeface="+mn-ea"/>
                          <a:cs typeface="+mn-cs"/>
                        </a:rPr>
                        <a:t>Effective Electricity Output Without Regard to Financial Operations, mn kWh</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11</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397</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13</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087</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14</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14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a:solidFill>
                            <a:srgbClr val="003366"/>
                          </a:solidFill>
                          <a:effectLst/>
                          <a:latin typeface="Arial Narrow" panose="020B0606020202030204" pitchFamily="34" charset="0"/>
                          <a:ea typeface="+mn-ea"/>
                          <a:cs typeface="+mn-cs"/>
                        </a:rPr>
                        <a:t>Useful Heat Output, thousand </a:t>
                      </a:r>
                      <a:r>
                        <a:rPr lang="en-US" sz="1400" b="0" i="0" u="none" strike="noStrike" kern="1200" dirty="0" err="1">
                          <a:solidFill>
                            <a:srgbClr val="003366"/>
                          </a:solidFill>
                          <a:effectLst/>
                          <a:latin typeface="Arial Narrow" panose="020B0606020202030204" pitchFamily="34" charset="0"/>
                          <a:ea typeface="+mn-ea"/>
                          <a:cs typeface="+mn-cs"/>
                        </a:rPr>
                        <a:t>Gcal</a:t>
                      </a:r>
                      <a:endParaRPr lang="ru-RU" sz="1400" b="0" i="0" u="none" strike="noStrike" kern="1200" dirty="0">
                        <a:solidFill>
                          <a:srgbClr val="003366"/>
                        </a:solidFill>
                        <a:effectLst/>
                        <a:latin typeface="Arial Narrow" panose="020B0606020202030204" pitchFamily="34" charset="0"/>
                        <a:ea typeface="+mn-ea"/>
                        <a:cs typeface="+mn-cs"/>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1</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952</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1</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696</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-13</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2%</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1400">
                <a:tc>
                  <a:txBody>
                    <a:bodyPr/>
                    <a:lstStyle/>
                    <a:p>
                      <a:pPr marL="0" indent="0" algn="l" defTabSz="914400" rtl="0" eaLnBrk="1" fontAlgn="ctr" latinLnBrk="0" hangingPunct="1"/>
                      <a:r>
                        <a:rPr lang="en-US" sz="1400" b="0" i="0" u="none" strike="noStrike" kern="1200" dirty="0">
                          <a:solidFill>
                            <a:srgbClr val="003366"/>
                          </a:solidFill>
                          <a:effectLst/>
                          <a:latin typeface="Arial Narrow" panose="020B0606020202030204" pitchFamily="34" charset="0"/>
                          <a:ea typeface="+mn-ea"/>
                          <a:cs typeface="+mn-cs"/>
                        </a:rPr>
                        <a:t>Fuel Rate on Electricity, g/kWh</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328</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7</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317</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1</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-3</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5%</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01400">
                <a:tc>
                  <a:txBody>
                    <a:bodyPr/>
                    <a:lstStyle/>
                    <a:p>
                      <a:pPr marL="0" indent="0" algn="l" defTabSz="914400" rtl="0" eaLnBrk="1" fontAlgn="ctr" latinLnBrk="0" hangingPunct="1"/>
                      <a:r>
                        <a:rPr lang="en-US" sz="1400" b="0" i="0" u="none" strike="noStrike" kern="1200" dirty="0">
                          <a:solidFill>
                            <a:srgbClr val="003366"/>
                          </a:solidFill>
                          <a:effectLst/>
                          <a:latin typeface="Arial Narrow" panose="020B0606020202030204" pitchFamily="34" charset="0"/>
                          <a:ea typeface="+mn-ea"/>
                          <a:cs typeface="+mn-cs"/>
                        </a:rPr>
                        <a:t>Fuel Rate on Heat, kg/</a:t>
                      </a:r>
                      <a:r>
                        <a:rPr lang="en-US" sz="1400" b="0" i="0" u="none" strike="noStrike" kern="1200" dirty="0" err="1">
                          <a:solidFill>
                            <a:srgbClr val="003366"/>
                          </a:solidFill>
                          <a:effectLst/>
                          <a:latin typeface="Arial Narrow" panose="020B0606020202030204" pitchFamily="34" charset="0"/>
                          <a:ea typeface="+mn-ea"/>
                          <a:cs typeface="+mn-cs"/>
                        </a:rPr>
                        <a:t>Gcal</a:t>
                      </a:r>
                      <a:endParaRPr lang="en-US" sz="1400" b="0" i="0" u="none" strike="noStrike" kern="1200" dirty="0">
                        <a:solidFill>
                          <a:srgbClr val="003366"/>
                        </a:solidFill>
                        <a:effectLst/>
                        <a:latin typeface="Arial Narrow" panose="020B0606020202030204" pitchFamily="34" charset="0"/>
                        <a:ea typeface="+mn-ea"/>
                        <a:cs typeface="+mn-cs"/>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166</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166</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4</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0</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2%</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723538">
                <a:tc>
                  <a:txBody>
                    <a:bodyPr/>
                    <a:lstStyle/>
                    <a:p>
                      <a:pPr marL="0" indent="0" algn="l" defTabSz="914400" rtl="0" eaLnBrk="1" fontAlgn="ctr" latinLnBrk="0" hangingPunct="1"/>
                      <a:r>
                        <a:rPr lang="en-US" sz="1400" b="0" i="0" u="none" strike="noStrike" kern="1200" dirty="0">
                          <a:solidFill>
                            <a:srgbClr val="003366"/>
                          </a:solidFill>
                          <a:effectLst/>
                          <a:latin typeface="Arial Narrow" panose="020B0606020202030204" pitchFamily="34" charset="0"/>
                          <a:ea typeface="+mn-ea"/>
                          <a:cs typeface="+mn-cs"/>
                        </a:rPr>
                        <a:t>Installed Capacity Load Factor, %</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34</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39</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4</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7</a:t>
                      </a:r>
                      <a:r>
                        <a:rPr lang="en-US" sz="1400" b="0" i="0" u="none" strike="noStrike" kern="1200" dirty="0">
                          <a:solidFill>
                            <a:srgbClr val="003366"/>
                          </a:solidFill>
                          <a:effectLst/>
                          <a:latin typeface="Arial Narrow" panose="020B0606020202030204" pitchFamily="34" charset="0"/>
                          <a:ea typeface="+mn-ea"/>
                          <a:cs typeface="+mn-cs"/>
                        </a:rPr>
                        <a:t> p</a:t>
                      </a:r>
                      <a:r>
                        <a:rPr lang="ru-RU" sz="1400" b="0" i="0" u="none" strike="noStrike" kern="1200" dirty="0">
                          <a:solidFill>
                            <a:srgbClr val="003366"/>
                          </a:solidFill>
                          <a:effectLst/>
                          <a:latin typeface="Arial Narrow" panose="020B0606020202030204" pitchFamily="34" charset="0"/>
                          <a:ea typeface="+mn-ea"/>
                          <a:cs typeface="+mn-cs"/>
                        </a:rPr>
                        <a:t>.</a:t>
                      </a:r>
                      <a:r>
                        <a:rPr lang="en-US" sz="1400" b="0" i="0" u="none" strike="noStrike" kern="1200" dirty="0">
                          <a:solidFill>
                            <a:srgbClr val="003366"/>
                          </a:solidFill>
                          <a:effectLst/>
                          <a:latin typeface="Arial Narrow" panose="020B0606020202030204" pitchFamily="34" charset="0"/>
                          <a:ea typeface="+mn-ea"/>
                          <a:cs typeface="+mn-cs"/>
                        </a:rPr>
                        <a:t>p</a:t>
                      </a:r>
                      <a:r>
                        <a:rPr lang="ru-RU" sz="1400" b="0" i="0" u="none" strike="noStrike" kern="1200" dirty="0">
                          <a:solidFill>
                            <a:srgbClr val="003366"/>
                          </a:solidFill>
                          <a:effectLst/>
                          <a:latin typeface="Arial Narrow" panose="020B0606020202030204" pitchFamily="34" charset="0"/>
                          <a:ea typeface="+mn-ea"/>
                          <a:cs typeface="+mn-cs"/>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9" name="Rectangle 4"/>
          <p:cNvSpPr/>
          <p:nvPr/>
        </p:nvSpPr>
        <p:spPr>
          <a:xfrm>
            <a:off x="0" y="5770006"/>
            <a:ext cx="9144000" cy="507831"/>
          </a:xfrm>
          <a:prstGeom prst="rect">
            <a:avLst/>
          </a:prstGeom>
        </p:spPr>
        <p:txBody>
          <a:bodyPr anchor="b">
            <a:spAutoFit/>
          </a:bodyPr>
          <a:lstStyle/>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1</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Management report data</a:t>
            </a:r>
            <a:endParaRPr lang="ru-RU" sz="900" dirty="0">
              <a:solidFill>
                <a:schemeClr val="tx1">
                  <a:lumMod val="65000"/>
                  <a:lumOff val="35000"/>
                </a:schemeClr>
              </a:solidFill>
              <a:latin typeface="+mn-lt"/>
              <a:cs typeface="+mn-cs"/>
            </a:endParaRPr>
          </a:p>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2</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Variable and fixed costs classification is based upon management report methodology</a:t>
            </a:r>
            <a:endParaRPr lang="ru-RU" sz="900" dirty="0">
              <a:solidFill>
                <a:schemeClr val="tx1">
                  <a:lumMod val="65000"/>
                  <a:lumOff val="35000"/>
                </a:schemeClr>
              </a:solidFill>
              <a:latin typeface="+mn-lt"/>
              <a:cs typeface="+mn-cs"/>
            </a:endParaRPr>
          </a:p>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3</a:t>
            </a:r>
            <a:r>
              <a:rPr lang="ru-RU" sz="900" dirty="0">
                <a:solidFill>
                  <a:schemeClr val="tx1">
                    <a:lumMod val="65000"/>
                    <a:lumOff val="35000"/>
                  </a:schemeClr>
                </a:solidFill>
                <a:latin typeface="+mn-lt"/>
                <a:cs typeface="+mn-cs"/>
              </a:rPr>
              <a:t> </a:t>
            </a:r>
            <a:r>
              <a:rPr lang="ru-RU" sz="900" dirty="0">
                <a:solidFill>
                  <a:prstClr val="black">
                    <a:lumMod val="65000"/>
                    <a:lumOff val="35000"/>
                  </a:prstClr>
                </a:solidFill>
                <a:latin typeface="Arial Narrow"/>
                <a:cs typeface="Arial" panose="020B0604020202020204" pitchFamily="34" charset="0"/>
              </a:rPr>
              <a:t>EBITDA</a:t>
            </a:r>
            <a:r>
              <a:rPr lang="en-US" sz="900" dirty="0">
                <a:solidFill>
                  <a:prstClr val="black">
                    <a:lumMod val="65000"/>
                    <a:lumOff val="35000"/>
                  </a:prstClr>
                </a:solidFill>
                <a:latin typeface="Arial Narrow"/>
                <a:cs typeface="Arial" panose="020B0604020202020204" pitchFamily="34" charset="0"/>
              </a:rPr>
              <a:t> = </a:t>
            </a:r>
            <a:r>
              <a:rPr lang="en-US" sz="900" dirty="0">
                <a:solidFill>
                  <a:schemeClr val="tx1">
                    <a:lumMod val="65000"/>
                    <a:lumOff val="35000"/>
                  </a:schemeClr>
                </a:solidFill>
                <a:latin typeface="+mn-lt"/>
              </a:rPr>
              <a:t>Operating profit + Depreciation and Amortization </a:t>
            </a:r>
            <a:r>
              <a:rPr lang="ru-RU" sz="900" dirty="0">
                <a:solidFill>
                  <a:schemeClr val="tx1">
                    <a:lumMod val="65000"/>
                    <a:lumOff val="35000"/>
                  </a:schemeClr>
                </a:solidFill>
                <a:latin typeface="+mn-lt"/>
              </a:rPr>
              <a:t>+ </a:t>
            </a:r>
            <a:r>
              <a:rPr lang="en-US" sz="900" dirty="0">
                <a:solidFill>
                  <a:schemeClr val="tx1">
                    <a:lumMod val="65000"/>
                    <a:lumOff val="35000"/>
                  </a:schemeClr>
                </a:solidFill>
                <a:latin typeface="+mn-lt"/>
              </a:rPr>
              <a:t>Impairment Loss (Reserve Accrual) for Non-financial Assets - Income from Impairment Loss Reversal (Reserve) for Non-financial Assets</a:t>
            </a:r>
            <a:endParaRPr lang="ru-RU" sz="900" dirty="0">
              <a:solidFill>
                <a:schemeClr val="tx1">
                  <a:lumMod val="65000"/>
                  <a:lumOff val="35000"/>
                </a:schemeClr>
              </a:solidFill>
              <a:latin typeface="+mn-lt"/>
            </a:endParaRPr>
          </a:p>
        </p:txBody>
      </p:sp>
      <p:graphicFrame>
        <p:nvGraphicFramePr>
          <p:cNvPr id="10" name="Group 84"/>
          <p:cNvGraphicFramePr>
            <a:graphicFrameLocks noGrp="1"/>
          </p:cNvGraphicFramePr>
          <p:nvPr>
            <p:extLst>
              <p:ext uri="{D42A27DB-BD31-4B8C-83A1-F6EECF244321}">
                <p14:modId xmlns:p14="http://schemas.microsoft.com/office/powerpoint/2010/main" val="437757285"/>
              </p:ext>
            </p:extLst>
          </p:nvPr>
        </p:nvGraphicFramePr>
        <p:xfrm>
          <a:off x="4343400" y="1833564"/>
          <a:ext cx="4724400" cy="3881437"/>
        </p:xfrm>
        <a:graphic>
          <a:graphicData uri="http://schemas.openxmlformats.org/drawingml/2006/table">
            <a:tbl>
              <a:tblPr/>
              <a:tblGrid>
                <a:gridCol w="2549675">
                  <a:extLst>
                    <a:ext uri="{9D8B030D-6E8A-4147-A177-3AD203B41FA5}">
                      <a16:colId xmlns:a16="http://schemas.microsoft.com/office/drawing/2014/main" val="20000"/>
                    </a:ext>
                  </a:extLst>
                </a:gridCol>
                <a:gridCol w="749905">
                  <a:extLst>
                    <a:ext uri="{9D8B030D-6E8A-4147-A177-3AD203B41FA5}">
                      <a16:colId xmlns:a16="http://schemas.microsoft.com/office/drawing/2014/main" val="20001"/>
                    </a:ext>
                  </a:extLst>
                </a:gridCol>
                <a:gridCol w="784224">
                  <a:extLst>
                    <a:ext uri="{9D8B030D-6E8A-4147-A177-3AD203B41FA5}">
                      <a16:colId xmlns:a16="http://schemas.microsoft.com/office/drawing/2014/main" val="20002"/>
                    </a:ext>
                  </a:extLst>
                </a:gridCol>
                <a:gridCol w="640596">
                  <a:extLst>
                    <a:ext uri="{9D8B030D-6E8A-4147-A177-3AD203B41FA5}">
                      <a16:colId xmlns:a16="http://schemas.microsoft.com/office/drawing/2014/main" val="20003"/>
                    </a:ext>
                  </a:extLst>
                </a:gridCol>
              </a:tblGrid>
              <a:tr h="55888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ru-RU" sz="1400" b="1" i="0" u="none" strike="noStrike" cap="none" normalizeH="0" baseline="0" dirty="0">
                          <a:ln>
                            <a:noFill/>
                          </a:ln>
                          <a:solidFill>
                            <a:schemeClr val="accent1"/>
                          </a:solidFill>
                          <a:effectLst/>
                          <a:latin typeface="+mn-lt"/>
                          <a:cs typeface="Arial" charset="0"/>
                        </a:rPr>
                        <a:t>  </a:t>
                      </a:r>
                      <a:r>
                        <a:rPr kumimoji="0" lang="ru-RU" sz="1400" b="0" i="0" u="none" strike="noStrike" cap="none" normalizeH="0" baseline="0" dirty="0">
                          <a:ln>
                            <a:noFill/>
                          </a:ln>
                          <a:solidFill>
                            <a:schemeClr val="accent1"/>
                          </a:solidFill>
                          <a:effectLst/>
                          <a:latin typeface="+mn-lt"/>
                          <a:cs typeface="Arial" charset="0"/>
                        </a:rPr>
                        <a:t> </a:t>
                      </a:r>
                      <a:endParaRPr kumimoji="0" lang="ru-RU" sz="1400" b="1" i="0" u="none" strike="noStrike" cap="none" normalizeH="0" baseline="0" dirty="0">
                        <a:ln>
                          <a:noFill/>
                        </a:ln>
                        <a:solidFill>
                          <a:schemeClr val="accent1"/>
                        </a:solidFill>
                        <a:effectLst/>
                        <a:latin typeface="+mn-lt"/>
                        <a:cs typeface="Arial" charset="0"/>
                      </a:endParaRPr>
                    </a:p>
                  </a:txBody>
                  <a:tcPr marL="45720" marR="45720" marT="27434" marB="27434"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kern="1200" cap="none" normalizeH="0" baseline="0" dirty="0">
                          <a:ln>
                            <a:noFill/>
                          </a:ln>
                          <a:solidFill>
                            <a:srgbClr val="0079C2"/>
                          </a:solidFill>
                          <a:effectLst/>
                          <a:latin typeface="Arial Narrow" pitchFamily="34" charset="0"/>
                          <a:ea typeface="+mn-ea"/>
                          <a:cs typeface="Arial" charset="0"/>
                        </a:rPr>
                        <a:t>3M 2021</a:t>
                      </a:r>
                      <a:endParaRPr kumimoji="0" lang="ru-RU" sz="1400" b="1" i="0" u="none" strike="noStrike" kern="1200" cap="none" normalizeH="0" baseline="0" dirty="0">
                        <a:ln>
                          <a:noFill/>
                        </a:ln>
                        <a:solidFill>
                          <a:srgbClr val="0079C2"/>
                        </a:solidFill>
                        <a:effectLst/>
                        <a:latin typeface="Arial Narrow" pitchFamily="34" charset="0"/>
                        <a:ea typeface="+mn-ea"/>
                        <a:cs typeface="Arial" charset="0"/>
                      </a:endParaRPr>
                    </a:p>
                  </a:txBody>
                  <a:tcPr marL="45720" marR="45720" marT="27450" marB="27450" anchor="ctr">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US" sz="1400" b="1" i="0" u="none" strike="noStrike" kern="1200" cap="none" normalizeH="0" baseline="0" dirty="0">
                          <a:ln>
                            <a:noFill/>
                          </a:ln>
                          <a:solidFill>
                            <a:srgbClr val="0079C2"/>
                          </a:solidFill>
                          <a:effectLst/>
                          <a:latin typeface="Arial Narrow" pitchFamily="34" charset="0"/>
                          <a:ea typeface="+mn-ea"/>
                          <a:cs typeface="Arial" charset="0"/>
                        </a:rPr>
                        <a:t>3M 2022</a:t>
                      </a:r>
                      <a:endParaRPr kumimoji="0" lang="ru-RU" sz="1400" b="1" i="0" u="none" strike="noStrike" kern="1200" cap="none" normalizeH="0" baseline="0" dirty="0">
                        <a:ln>
                          <a:noFill/>
                        </a:ln>
                        <a:solidFill>
                          <a:srgbClr val="0079C2"/>
                        </a:solidFill>
                        <a:effectLst/>
                        <a:latin typeface="Arial Narrow" pitchFamily="34" charset="0"/>
                        <a:ea typeface="+mn-ea"/>
                        <a:cs typeface="Arial" charset="0"/>
                      </a:endParaRPr>
                    </a:p>
                  </a:txBody>
                  <a:tcPr marL="45720" marR="45720" marT="27450" marB="27450" anchor="ctr">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79C2"/>
                          </a:solidFill>
                          <a:effectLst/>
                          <a:latin typeface="Arial Narrow" pitchFamily="34" charset="0"/>
                          <a:cs typeface="Arial" charset="0"/>
                        </a:rPr>
                        <a:t>Change</a:t>
                      </a:r>
                      <a:endParaRPr kumimoji="0" lang="ru-RU" sz="1200" b="1" i="0" u="none" strike="noStrike" cap="none" normalizeH="0" baseline="0" dirty="0">
                        <a:ln>
                          <a:noFill/>
                        </a:ln>
                        <a:solidFill>
                          <a:srgbClr val="0079C2"/>
                        </a:solidFill>
                        <a:effectLst/>
                        <a:latin typeface="+mn-lt"/>
                        <a:cs typeface="Arial" charset="0"/>
                      </a:endParaRPr>
                    </a:p>
                  </a:txBody>
                  <a:tcPr marL="45720" marR="45720" marT="27434" marB="27434" anchor="ctr" horzOverflow="overflow">
                    <a:lnL>
                      <a:noFill/>
                    </a:lnL>
                    <a:lnR>
                      <a:noFill/>
                    </a:lnR>
                    <a:lnT>
                      <a:noFill/>
                    </a:lnT>
                    <a:lnB>
                      <a:noFill/>
                    </a:lnB>
                    <a:lnTlToBr>
                      <a:noFill/>
                    </a:lnTlToBr>
                    <a:lnBlToTr>
                      <a:noFill/>
                    </a:lnBlToTr>
                    <a:solidFill>
                      <a:schemeClr val="bg1">
                        <a:lumMod val="95000"/>
                      </a:schemeClr>
                    </a:solidFill>
                  </a:tcPr>
                </a:tc>
                <a:extLst>
                  <a:ext uri="{0D108BD9-81ED-4DB2-BD59-A6C34878D82A}">
                    <a16:rowId xmlns:a16="http://schemas.microsoft.com/office/drawing/2014/main" val="10000"/>
                  </a:ext>
                </a:extLst>
              </a:tr>
              <a:tr h="311278">
                <a:tc>
                  <a:txBody>
                    <a:bodyPr/>
                    <a:lstStyle/>
                    <a:p>
                      <a:pPr algn="l" rtl="0" fontAlgn="ctr"/>
                      <a:r>
                        <a:rPr lang="en-US" sz="1400" b="1" i="0" u="none" strike="noStrike" dirty="0">
                          <a:solidFill>
                            <a:srgbClr val="003366"/>
                          </a:solidFill>
                          <a:latin typeface="+mn-lt"/>
                        </a:rPr>
                        <a:t>Revenue</a:t>
                      </a:r>
                      <a:endParaRPr lang="ru-RU" sz="1400" b="1" i="0" u="none" strike="noStrike" dirty="0">
                        <a:solidFill>
                          <a:srgbClr val="003366"/>
                        </a:solidFill>
                        <a:latin typeface="+mn-lt"/>
                      </a:endParaRPr>
                    </a:p>
                  </a:txBody>
                  <a:tcPr marL="108025"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36</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861</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39</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589</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+7</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4%</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58883">
                <a:tc>
                  <a:txBody>
                    <a:bodyPr/>
                    <a:lstStyle/>
                    <a:p>
                      <a:pPr marL="92075"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a:ln>
                            <a:noFill/>
                          </a:ln>
                          <a:solidFill>
                            <a:srgbClr val="003366"/>
                          </a:solidFill>
                          <a:effectLst/>
                          <a:latin typeface="Arial Narrow" pitchFamily="34" charset="0"/>
                          <a:ea typeface="+mn-ea"/>
                          <a:cs typeface="Arial" charset="0"/>
                        </a:rPr>
                        <a:t>Operating Expenses, incl.</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(27</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520)</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(30</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658)</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+11</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4%</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11278">
                <a:tc>
                  <a:txBody>
                    <a:bodyPr/>
                    <a:lstStyle/>
                    <a:p>
                      <a:pPr marL="266700"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a:ln>
                            <a:noFill/>
                          </a:ln>
                          <a:solidFill>
                            <a:srgbClr val="003366"/>
                          </a:solidFill>
                          <a:effectLst/>
                          <a:latin typeface="Arial Narrow" pitchFamily="34" charset="0"/>
                          <a:ea typeface="+mn-ea"/>
                          <a:cs typeface="Arial" charset="0"/>
                        </a:rPr>
                        <a:t>Variable Costs</a:t>
                      </a:r>
                      <a:r>
                        <a:rPr kumimoji="0" lang="en-US" sz="1400" b="0" i="0" u="none" strike="noStrike" kern="1200" cap="none" normalizeH="0" baseline="30000" dirty="0">
                          <a:ln>
                            <a:noFill/>
                          </a:ln>
                          <a:solidFill>
                            <a:srgbClr val="003366"/>
                          </a:solidFill>
                          <a:effectLst/>
                          <a:latin typeface="Arial Narrow" pitchFamily="34" charset="0"/>
                          <a:ea typeface="+mn-ea"/>
                          <a:cs typeface="Arial" charset="0"/>
                        </a:rPr>
                        <a:t>2</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(18</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340)</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(20</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604)</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+12</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3%</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11278">
                <a:tc>
                  <a:txBody>
                    <a:bodyPr/>
                    <a:lstStyle/>
                    <a:p>
                      <a:pPr marL="266700"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a:ln>
                            <a:noFill/>
                          </a:ln>
                          <a:solidFill>
                            <a:srgbClr val="003366"/>
                          </a:solidFill>
                          <a:effectLst/>
                          <a:latin typeface="Arial Narrow" pitchFamily="34" charset="0"/>
                          <a:ea typeface="+mn-ea"/>
                          <a:cs typeface="Arial" charset="0"/>
                        </a:rPr>
                        <a:t>Fixed Costs</a:t>
                      </a:r>
                      <a:r>
                        <a:rPr kumimoji="0" lang="en-US" sz="1400" b="0" i="0" u="none" strike="noStrike" kern="1200" cap="none" normalizeH="0" baseline="30000" dirty="0">
                          <a:ln>
                            <a:noFill/>
                          </a:ln>
                          <a:solidFill>
                            <a:srgbClr val="003366"/>
                          </a:solidFill>
                          <a:effectLst/>
                          <a:latin typeface="Arial Narrow" pitchFamily="34" charset="0"/>
                          <a:ea typeface="+mn-ea"/>
                          <a:cs typeface="Arial" charset="0"/>
                        </a:rPr>
                        <a:t>2</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(9</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180)</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(10</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054)</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+9</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5%</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93734">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kern="1200" cap="none" normalizeH="0" baseline="0" dirty="0">
                          <a:ln>
                            <a:noFill/>
                          </a:ln>
                          <a:solidFill>
                            <a:srgbClr val="002060"/>
                          </a:solidFill>
                          <a:effectLst/>
                          <a:latin typeface="Arial Narrow" pitchFamily="34" charset="0"/>
                          <a:ea typeface="+mn-ea"/>
                          <a:cs typeface="Arial" charset="0"/>
                        </a:rPr>
                        <a:t>Impairment </a:t>
                      </a:r>
                      <a:r>
                        <a:rPr kumimoji="0" lang="en-US" sz="1400" b="0" i="0" u="none" strike="noStrike" kern="1200" cap="none" normalizeH="0" baseline="0">
                          <a:ln>
                            <a:noFill/>
                          </a:ln>
                          <a:solidFill>
                            <a:srgbClr val="002060"/>
                          </a:solidFill>
                          <a:effectLst/>
                          <a:latin typeface="Arial Narrow" pitchFamily="34" charset="0"/>
                          <a:ea typeface="+mn-ea"/>
                          <a:cs typeface="Arial" charset="0"/>
                        </a:rPr>
                        <a:t>(Loss) / </a:t>
                      </a:r>
                      <a:r>
                        <a:rPr kumimoji="0" lang="en-US" sz="1400" b="0" i="0" u="none" strike="noStrike" kern="1200" cap="none" normalizeH="0" baseline="0" dirty="0">
                          <a:ln>
                            <a:noFill/>
                          </a:ln>
                          <a:solidFill>
                            <a:srgbClr val="002060"/>
                          </a:solidFill>
                          <a:effectLst/>
                          <a:latin typeface="Arial Narrow" pitchFamily="34" charset="0"/>
                          <a:ea typeface="+mn-ea"/>
                          <a:cs typeface="Arial" charset="0"/>
                        </a:rPr>
                        <a:t>Reversal on Financial Assets</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a:solidFill>
                            <a:srgbClr val="003366"/>
                          </a:solidFill>
                          <a:effectLst/>
                          <a:latin typeface="Arial Narrow" panose="020B0606020202030204" pitchFamily="34" charset="0"/>
                          <a:ea typeface="+mn-ea"/>
                          <a:cs typeface="+mn-cs"/>
                        </a:rPr>
                        <a:t>133</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565</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+324</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8%</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6371">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003366"/>
                          </a:solidFill>
                          <a:effectLst/>
                          <a:latin typeface="Arial Narrow" pitchFamily="34" charset="0"/>
                          <a:cs typeface="Arial" charset="0"/>
                        </a:rPr>
                        <a:t>Operating Profit</a:t>
                      </a:r>
                      <a:endParaRPr kumimoji="0" lang="ru-RU" sz="1400" b="0" i="0" u="none" strike="noStrike" cap="none" normalizeH="0" baseline="0" dirty="0">
                        <a:ln>
                          <a:noFill/>
                        </a:ln>
                        <a:solidFill>
                          <a:srgbClr val="003366"/>
                        </a:solidFill>
                        <a:effectLst/>
                        <a:latin typeface="Arial Narrow" pitchFamily="34" charset="0"/>
                        <a:cs typeface="Arial" charset="0"/>
                      </a:endParaRP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9</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474</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9</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496</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+0</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2%</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1127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3366"/>
                          </a:solidFill>
                          <a:effectLst/>
                          <a:latin typeface="Arial Narrow" pitchFamily="34" charset="0"/>
                          <a:cs typeface="Arial" charset="0"/>
                        </a:rPr>
                        <a:t>EBITDA</a:t>
                      </a:r>
                      <a:r>
                        <a:rPr kumimoji="0" lang="en-US" sz="1400" b="1" i="0" u="none" strike="noStrike" cap="none" normalizeH="0" baseline="30000" dirty="0">
                          <a:ln>
                            <a:noFill/>
                          </a:ln>
                          <a:solidFill>
                            <a:srgbClr val="003366"/>
                          </a:solidFill>
                          <a:effectLst/>
                          <a:latin typeface="Arial Narrow" pitchFamily="34" charset="0"/>
                          <a:cs typeface="Arial" charset="0"/>
                        </a:rPr>
                        <a:t>3</a:t>
                      </a:r>
                      <a:endParaRPr kumimoji="0" lang="en-US" sz="1400" b="1" i="0" u="none" strike="noStrike" cap="none" normalizeH="0" baseline="0" dirty="0">
                        <a:ln>
                          <a:noFill/>
                        </a:ln>
                        <a:solidFill>
                          <a:srgbClr val="003366"/>
                        </a:solidFill>
                        <a:effectLst/>
                        <a:latin typeface="Arial Narrow" pitchFamily="34" charset="0"/>
                        <a:cs typeface="Arial" charset="0"/>
                      </a:endParaRP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12</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997</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12</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665</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-2</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6%</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68454">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003366"/>
                          </a:solidFill>
                          <a:effectLst/>
                          <a:latin typeface="Arial Narrow" pitchFamily="34" charset="0"/>
                          <a:cs typeface="Arial" charset="0"/>
                        </a:rPr>
                        <a:t>Profit </a:t>
                      </a:r>
                      <a:r>
                        <a:rPr kumimoji="0" lang="ru-RU" sz="1400" b="0" i="0" u="none" strike="noStrike" cap="none" normalizeH="0" baseline="0" dirty="0">
                          <a:ln>
                            <a:noFill/>
                          </a:ln>
                          <a:solidFill>
                            <a:srgbClr val="003366"/>
                          </a:solidFill>
                          <a:effectLst/>
                          <a:latin typeface="Arial Narrow" pitchFamily="34" charset="0"/>
                          <a:cs typeface="Arial" charset="0"/>
                        </a:rPr>
                        <a:t>/ </a:t>
                      </a:r>
                      <a:r>
                        <a:rPr kumimoji="0" lang="en-US" sz="1400" b="0" i="0" u="none" strike="noStrike" cap="none" normalizeH="0" baseline="0" dirty="0">
                          <a:ln>
                            <a:noFill/>
                          </a:ln>
                          <a:solidFill>
                            <a:srgbClr val="003366"/>
                          </a:solidFill>
                          <a:effectLst/>
                          <a:latin typeface="+mn-lt"/>
                          <a:cs typeface="Arial" charset="0"/>
                        </a:rPr>
                        <a:t>Comprehensive Income </a:t>
                      </a:r>
                    </a:p>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003366"/>
                          </a:solidFill>
                          <a:effectLst/>
                          <a:latin typeface="+mn-lt"/>
                          <a:cs typeface="Arial" charset="0"/>
                        </a:rPr>
                        <a:t>for the</a:t>
                      </a:r>
                      <a:r>
                        <a:rPr kumimoji="0" lang="ru-RU" sz="1400" b="0" i="0" u="none" strike="noStrike" cap="none" normalizeH="0" baseline="0" dirty="0">
                          <a:ln>
                            <a:noFill/>
                          </a:ln>
                          <a:solidFill>
                            <a:srgbClr val="003366"/>
                          </a:solidFill>
                          <a:effectLst/>
                          <a:latin typeface="+mn-lt"/>
                          <a:cs typeface="Arial" charset="0"/>
                        </a:rPr>
                        <a:t> </a:t>
                      </a:r>
                      <a:r>
                        <a:rPr kumimoji="0" lang="en-US" sz="1400" b="0" i="0" u="none" strike="noStrike" cap="none" normalizeH="0" baseline="0" dirty="0">
                          <a:ln>
                            <a:noFill/>
                          </a:ln>
                          <a:solidFill>
                            <a:srgbClr val="003366"/>
                          </a:solidFill>
                          <a:effectLst/>
                          <a:latin typeface="+mn-lt"/>
                          <a:cs typeface="Arial" charset="0"/>
                        </a:rPr>
                        <a:t>Period</a:t>
                      </a: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7</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143</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7</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224</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3366"/>
                          </a:solidFill>
                          <a:effectLst/>
                          <a:latin typeface="Arial Narrow" panose="020B0606020202030204" pitchFamily="34" charset="0"/>
                          <a:ea typeface="+mn-ea"/>
                          <a:cs typeface="+mn-cs"/>
                        </a:rPr>
                        <a:t>+1</a:t>
                      </a:r>
                      <a:r>
                        <a:rPr lang="en-US" sz="1400" b="0" i="0" u="none" strike="noStrike" kern="1200" dirty="0">
                          <a:solidFill>
                            <a:srgbClr val="003366"/>
                          </a:solidFill>
                          <a:effectLst/>
                          <a:latin typeface="Arial Narrow" panose="020B0606020202030204" pitchFamily="34" charset="0"/>
                          <a:ea typeface="+mn-ea"/>
                          <a:cs typeface="+mn-cs"/>
                        </a:rPr>
                        <a:t>.</a:t>
                      </a:r>
                      <a:r>
                        <a:rPr lang="ru-RU" sz="1400" b="0" i="0" u="none" strike="noStrike" kern="1200" dirty="0">
                          <a:solidFill>
                            <a:srgbClr val="003366"/>
                          </a:solidFill>
                          <a:effectLst/>
                          <a:latin typeface="Arial Narrow" panose="020B0606020202030204" pitchFamily="34" charset="0"/>
                          <a:ea typeface="+mn-ea"/>
                          <a:cs typeface="+mn-cs"/>
                        </a:rPr>
                        <a:t>1%</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44027206"/>
                  </a:ext>
                </a:extLst>
              </a:tr>
            </a:tbl>
          </a:graphicData>
        </a:graphic>
      </p:graphicFrame>
      <p:sp>
        <p:nvSpPr>
          <p:cNvPr id="11" name="Номер слайда 3">
            <a:extLst>
              <a:ext uri="{FF2B5EF4-FFF2-40B4-BE49-F238E27FC236}">
                <a16:creationId xmlns:a16="http://schemas.microsoft.com/office/drawing/2014/main" id="{9CC9F3AC-FA8B-415E-9165-5B4396F49483}"/>
              </a:ext>
            </a:extLst>
          </p:cNvPr>
          <p:cNvSpPr>
            <a:spLocks noGrp="1"/>
          </p:cNvSpPr>
          <p:nvPr>
            <p:ph type="sldNum" sz="quarter" idx="4"/>
          </p:nvPr>
        </p:nvSpPr>
        <p:spPr>
          <a:xfrm>
            <a:off x="204788" y="6477893"/>
            <a:ext cx="1208087" cy="307777"/>
          </a:xfrm>
        </p:spPr>
        <p:txBody>
          <a:bodyPr/>
          <a:lstStyle/>
          <a:p>
            <a:fld id="{8E730068-F805-43B7-8A8E-3E2DB17E4B45}" type="slidenum">
              <a:rPr lang="ru-RU" smtClean="0"/>
              <a:pPr/>
              <a:t>2</a:t>
            </a:fld>
            <a:endParaRPr lang="ru-RU" dirty="0"/>
          </a:p>
        </p:txBody>
      </p:sp>
    </p:spTree>
    <p:extLst>
      <p:ext uri="{BB962C8B-B14F-4D97-AF65-F5344CB8AC3E}">
        <p14:creationId xmlns:p14="http://schemas.microsoft.com/office/powerpoint/2010/main" val="4031334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Рисунок 12">
            <a:extLst>
              <a:ext uri="{FF2B5EF4-FFF2-40B4-BE49-F238E27FC236}">
                <a16:creationId xmlns:a16="http://schemas.microsoft.com/office/drawing/2014/main" id="{F32CF7B1-08B8-49CF-B4CD-B2612A4EDEFF}"/>
              </a:ext>
            </a:extLst>
          </p:cNvPr>
          <p:cNvPicPr>
            <a:picLocks noChangeAspect="1"/>
          </p:cNvPicPr>
          <p:nvPr/>
        </p:nvPicPr>
        <p:blipFill>
          <a:blip r:embed="rId2"/>
          <a:stretch>
            <a:fillRect/>
          </a:stretch>
        </p:blipFill>
        <p:spPr>
          <a:xfrm>
            <a:off x="4542374" y="4277304"/>
            <a:ext cx="4956478" cy="1615580"/>
          </a:xfrm>
          <a:prstGeom prst="rect">
            <a:avLst/>
          </a:prstGeom>
        </p:spPr>
      </p:pic>
      <p:pic>
        <p:nvPicPr>
          <p:cNvPr id="12" name="Рисунок 11">
            <a:extLst>
              <a:ext uri="{FF2B5EF4-FFF2-40B4-BE49-F238E27FC236}">
                <a16:creationId xmlns:a16="http://schemas.microsoft.com/office/drawing/2014/main" id="{B357EA17-B5ED-407E-BD2C-40F8EC3F032A}"/>
              </a:ext>
            </a:extLst>
          </p:cNvPr>
          <p:cNvPicPr>
            <a:picLocks noChangeAspect="1"/>
          </p:cNvPicPr>
          <p:nvPr/>
        </p:nvPicPr>
        <p:blipFill>
          <a:blip r:embed="rId3"/>
          <a:stretch>
            <a:fillRect/>
          </a:stretch>
        </p:blipFill>
        <p:spPr>
          <a:xfrm>
            <a:off x="-565189" y="4227724"/>
            <a:ext cx="4676037" cy="1658256"/>
          </a:xfrm>
          <a:prstGeom prst="rect">
            <a:avLst/>
          </a:prstGeom>
        </p:spPr>
      </p:pic>
      <p:pic>
        <p:nvPicPr>
          <p:cNvPr id="2" name="Рисунок 1">
            <a:extLst>
              <a:ext uri="{FF2B5EF4-FFF2-40B4-BE49-F238E27FC236}">
                <a16:creationId xmlns:a16="http://schemas.microsoft.com/office/drawing/2014/main" id="{1AE688F3-2400-460C-AD8D-84CE9683C318}"/>
              </a:ext>
            </a:extLst>
          </p:cNvPr>
          <p:cNvPicPr>
            <a:picLocks noChangeAspect="1"/>
          </p:cNvPicPr>
          <p:nvPr/>
        </p:nvPicPr>
        <p:blipFill>
          <a:blip r:embed="rId4"/>
          <a:stretch>
            <a:fillRect/>
          </a:stretch>
        </p:blipFill>
        <p:spPr>
          <a:xfrm>
            <a:off x="-104037" y="1541463"/>
            <a:ext cx="4676037" cy="1603387"/>
          </a:xfrm>
          <a:prstGeom prst="rect">
            <a:avLst/>
          </a:prstGeom>
        </p:spPr>
      </p:pic>
      <p:sp>
        <p:nvSpPr>
          <p:cNvPr id="4" name="Заголовок 3"/>
          <p:cNvSpPr>
            <a:spLocks noGrp="1"/>
          </p:cNvSpPr>
          <p:nvPr>
            <p:ph type="title"/>
          </p:nvPr>
        </p:nvSpPr>
        <p:spPr/>
        <p:txBody>
          <a:bodyPr/>
          <a:lstStyle/>
          <a:p>
            <a:r>
              <a:rPr lang="en-US" altLang="ru-RU" dirty="0"/>
              <a:t>Revenue</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3M 2022 IFRS Results</a:t>
            </a:r>
            <a:endParaRPr lang="ru-RU" altLang="ru-RU" dirty="0"/>
          </a:p>
        </p:txBody>
      </p:sp>
      <p:sp>
        <p:nvSpPr>
          <p:cNvPr id="5" name="Text Box 103"/>
          <p:cNvSpPr txBox="1">
            <a:spLocks noChangeArrowheads="1"/>
          </p:cNvSpPr>
          <p:nvPr/>
        </p:nvSpPr>
        <p:spPr bwMode="auto">
          <a:xfrm>
            <a:off x="146050" y="1143000"/>
            <a:ext cx="22494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Revenue Structure, </a:t>
            </a:r>
            <a:r>
              <a:rPr lang="en-US" altLang="ru-RU" sz="1600" b="1" dirty="0" err="1">
                <a:solidFill>
                  <a:srgbClr val="0079C2"/>
                </a:solidFill>
              </a:rPr>
              <a:t>mn</a:t>
            </a:r>
            <a:r>
              <a:rPr lang="en-US" altLang="ru-RU" sz="1600" b="1" dirty="0">
                <a:solidFill>
                  <a:srgbClr val="0079C2"/>
                </a:solidFill>
              </a:rPr>
              <a:t> RUR</a:t>
            </a:r>
          </a:p>
        </p:txBody>
      </p:sp>
      <p:sp>
        <p:nvSpPr>
          <p:cNvPr id="7" name="Text Box 103"/>
          <p:cNvSpPr txBox="1">
            <a:spLocks noChangeArrowheads="1"/>
          </p:cNvSpPr>
          <p:nvPr/>
        </p:nvSpPr>
        <p:spPr bwMode="auto">
          <a:xfrm>
            <a:off x="4738688" y="1143000"/>
            <a:ext cx="14573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Prices and Tariffs</a:t>
            </a:r>
            <a:r>
              <a:rPr lang="ru-RU" altLang="ru-RU" sz="1600" b="1" baseline="30000">
                <a:solidFill>
                  <a:srgbClr val="0079C2"/>
                </a:solidFill>
              </a:rPr>
              <a:t>1</a:t>
            </a:r>
          </a:p>
        </p:txBody>
      </p:sp>
      <p:sp>
        <p:nvSpPr>
          <p:cNvPr id="8" name="Rectangle 8"/>
          <p:cNvSpPr/>
          <p:nvPr/>
        </p:nvSpPr>
        <p:spPr>
          <a:xfrm>
            <a:off x="0" y="6040438"/>
            <a:ext cx="9144000" cy="230187"/>
          </a:xfrm>
          <a:prstGeom prst="rect">
            <a:avLst/>
          </a:prstGeom>
        </p:spPr>
        <p:txBody>
          <a:bodyPr anchor="b">
            <a:spAutoFit/>
          </a:bodyPr>
          <a:lstStyle/>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1</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Management report data</a:t>
            </a:r>
          </a:p>
        </p:txBody>
      </p:sp>
      <p:graphicFrame>
        <p:nvGraphicFramePr>
          <p:cNvPr id="9" name="Таблица 20"/>
          <p:cNvGraphicFramePr>
            <a:graphicFrameLocks noGrp="1"/>
          </p:cNvGraphicFramePr>
          <p:nvPr>
            <p:extLst>
              <p:ext uri="{D42A27DB-BD31-4B8C-83A1-F6EECF244321}">
                <p14:modId xmlns:p14="http://schemas.microsoft.com/office/powerpoint/2010/main" val="4156879168"/>
              </p:ext>
            </p:extLst>
          </p:nvPr>
        </p:nvGraphicFramePr>
        <p:xfrm>
          <a:off x="4876800" y="1541463"/>
          <a:ext cx="4114800" cy="1782762"/>
        </p:xfrm>
        <a:graphic>
          <a:graphicData uri="http://schemas.openxmlformats.org/drawingml/2006/table">
            <a:tbl>
              <a:tblPr/>
              <a:tblGrid>
                <a:gridCol w="3169920">
                  <a:extLst>
                    <a:ext uri="{9D8B030D-6E8A-4147-A177-3AD203B41FA5}">
                      <a16:colId xmlns:a16="http://schemas.microsoft.com/office/drawing/2014/main" val="20000"/>
                    </a:ext>
                  </a:extLst>
                </a:gridCol>
                <a:gridCol w="944880">
                  <a:extLst>
                    <a:ext uri="{9D8B030D-6E8A-4147-A177-3AD203B41FA5}">
                      <a16:colId xmlns:a16="http://schemas.microsoft.com/office/drawing/2014/main" val="20001"/>
                    </a:ext>
                  </a:extLst>
                </a:gridCol>
              </a:tblGrid>
              <a:tr h="222486">
                <a:tc>
                  <a:txBody>
                    <a:bodyPr/>
                    <a:lstStyle/>
                    <a:p>
                      <a:pPr algn="l" rtl="0" fontAlgn="ctr"/>
                      <a:endParaRPr lang="ru-RU" sz="1100" b="1" i="0" u="none" strike="noStrike" dirty="0">
                        <a:solidFill>
                          <a:schemeClr val="accent1"/>
                        </a:solidFill>
                        <a:latin typeface="+mn-lt"/>
                      </a:endParaRPr>
                    </a:p>
                  </a:txBody>
                  <a:tcPr marL="45720" marR="45720" marT="27423" marB="27423"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rgbClr val="0079C2"/>
                          </a:solidFill>
                          <a:effectLst/>
                          <a:latin typeface="Arial Narrow" pitchFamily="34" charset="0"/>
                          <a:cs typeface="Arial" charset="0"/>
                        </a:rPr>
                        <a:t>3M 2022</a:t>
                      </a:r>
                      <a:endParaRPr kumimoji="0" lang="ru-RU" sz="1100" b="1" i="0" u="none" strike="noStrike" cap="none" normalizeH="0" baseline="0" dirty="0">
                        <a:ln>
                          <a:noFill/>
                        </a:ln>
                        <a:solidFill>
                          <a:srgbClr val="0079C2"/>
                        </a:solidFill>
                        <a:effectLst/>
                        <a:latin typeface="Arial Narrow" pitchFamily="34" charset="0"/>
                        <a:cs typeface="Arial" charset="0"/>
                      </a:endParaRPr>
                    </a:p>
                  </a:txBody>
                  <a:tcPr marL="45720" marR="45720" marT="27423" marB="27423"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electricity price at the free market, RUR/</a:t>
                      </a:r>
                      <a:r>
                        <a:rPr lang="en-US" sz="1100" kern="1200" dirty="0" err="1">
                          <a:solidFill>
                            <a:schemeClr val="tx1"/>
                          </a:solidFill>
                          <a:effectLst/>
                          <a:latin typeface="+mn-lt"/>
                          <a:ea typeface="Calibri" panose="020F0502020204030204" pitchFamily="34" charset="0"/>
                          <a:cs typeface="Times New Roman" panose="02020603050405020304" pitchFamily="18" charset="0"/>
                        </a:rPr>
                        <a:t>MWh</a:t>
                      </a:r>
                      <a:r>
                        <a:rPr lang="en-US" sz="1100" kern="1200" dirty="0">
                          <a:solidFill>
                            <a:schemeClr val="tx1"/>
                          </a:solidFill>
                          <a:effectLst/>
                          <a:latin typeface="+mn-lt"/>
                          <a:ea typeface="Calibri" panose="020F0502020204030204" pitchFamily="34" charset="0"/>
                          <a:cs typeface="Times New Roman" panose="02020603050405020304" pitchFamily="18" charset="0"/>
                        </a:rPr>
                        <a:t> </a:t>
                      </a:r>
                    </a:p>
                  </a:txBody>
                  <a:tcPr marL="0" marR="0" marT="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1100" kern="1200" dirty="0">
                          <a:solidFill>
                            <a:schemeClr val="tx1"/>
                          </a:solidFill>
                          <a:effectLst/>
                          <a:latin typeface="+mn-lt"/>
                          <a:ea typeface="Calibri" panose="020F0502020204030204" pitchFamily="34" charset="0"/>
                          <a:cs typeface="Times New Roman" panose="02020603050405020304" pitchFamily="18" charset="0"/>
                        </a:rPr>
                        <a:t> 1</a:t>
                      </a:r>
                      <a:r>
                        <a:rPr lang="en-US" sz="1100" kern="1200" dirty="0">
                          <a:solidFill>
                            <a:schemeClr val="tx1"/>
                          </a:solidFill>
                          <a:effectLst/>
                          <a:latin typeface="+mn-lt"/>
                          <a:ea typeface="Calibri" panose="020F0502020204030204" pitchFamily="34" charset="0"/>
                          <a:cs typeface="Times New Roman" panose="02020603050405020304" pitchFamily="18" charset="0"/>
                        </a:rPr>
                        <a:t>,</a:t>
                      </a:r>
                      <a:r>
                        <a:rPr lang="ru-RU" sz="1100" kern="1200" dirty="0">
                          <a:solidFill>
                            <a:schemeClr val="tx1"/>
                          </a:solidFill>
                          <a:effectLst/>
                          <a:latin typeface="+mn-lt"/>
                          <a:ea typeface="Calibri" panose="020F0502020204030204" pitchFamily="34" charset="0"/>
                          <a:cs typeface="Times New Roman" panose="02020603050405020304" pitchFamily="18" charset="0"/>
                        </a:rPr>
                        <a:t>476</a:t>
                      </a:r>
                      <a:r>
                        <a:rPr lang="en-US" sz="1100" kern="1200" dirty="0">
                          <a:solidFill>
                            <a:schemeClr val="tx1"/>
                          </a:solidFill>
                          <a:effectLst/>
                          <a:latin typeface="+mn-lt"/>
                          <a:ea typeface="Calibri" panose="020F0502020204030204" pitchFamily="34" charset="0"/>
                          <a:cs typeface="Times New Roman" panose="02020603050405020304" pitchFamily="18" charset="0"/>
                        </a:rPr>
                        <a:t>.</a:t>
                      </a:r>
                      <a:r>
                        <a:rPr lang="ru-RU" sz="1100" kern="1200" dirty="0">
                          <a:solidFill>
                            <a:schemeClr val="tx1"/>
                          </a:solidFill>
                          <a:effectLst/>
                          <a:latin typeface="+mn-lt"/>
                          <a:ea typeface="Calibri" panose="020F0502020204030204" pitchFamily="34" charset="0"/>
                          <a:cs typeface="Times New Roman" panose="02020603050405020304" pitchFamily="18" charset="0"/>
                        </a:rPr>
                        <a:t>81   </a:t>
                      </a:r>
                    </a:p>
                  </a:txBody>
                  <a:tcPr marL="68580" marR="68580" marT="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heat tariff, RUR/</a:t>
                      </a:r>
                      <a:r>
                        <a:rPr lang="en-US" sz="1100" kern="1200" dirty="0" err="1">
                          <a:solidFill>
                            <a:schemeClr val="tx1"/>
                          </a:solidFill>
                          <a:effectLst/>
                          <a:latin typeface="+mn-lt"/>
                          <a:ea typeface="Calibri" panose="020F0502020204030204" pitchFamily="34" charset="0"/>
                          <a:cs typeface="Times New Roman" panose="02020603050405020304" pitchFamily="18" charset="0"/>
                        </a:rPr>
                        <a:t>Gcal</a:t>
                      </a:r>
                      <a:r>
                        <a:rPr lang="en-US" sz="1100" kern="1200" dirty="0">
                          <a:solidFill>
                            <a:schemeClr val="tx1"/>
                          </a:solidFill>
                          <a:effectLst/>
                          <a:latin typeface="+mn-lt"/>
                          <a:ea typeface="Calibri" panose="020F0502020204030204" pitchFamily="34" charset="0"/>
                          <a:cs typeface="Times New Roman" panose="02020603050405020304" pitchFamily="18" charset="0"/>
                        </a:rPr>
                        <a:t> </a:t>
                      </a:r>
                    </a:p>
                  </a:txBody>
                  <a:tcPr marL="0" marR="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1100" kern="1200" dirty="0">
                          <a:solidFill>
                            <a:schemeClr val="tx1"/>
                          </a:solidFill>
                          <a:effectLst/>
                          <a:latin typeface="+mn-lt"/>
                          <a:ea typeface="Calibri" panose="020F0502020204030204" pitchFamily="34" charset="0"/>
                          <a:cs typeface="Times New Roman" panose="02020603050405020304" pitchFamily="18" charset="0"/>
                        </a:rPr>
                        <a:t>904</a:t>
                      </a:r>
                      <a:r>
                        <a:rPr lang="en-US" sz="1100" kern="1200" dirty="0">
                          <a:solidFill>
                            <a:schemeClr val="tx1"/>
                          </a:solidFill>
                          <a:effectLst/>
                          <a:latin typeface="+mn-lt"/>
                          <a:ea typeface="Calibri" panose="020F0502020204030204" pitchFamily="34" charset="0"/>
                          <a:cs typeface="Times New Roman" panose="02020603050405020304" pitchFamily="18" charset="0"/>
                        </a:rPr>
                        <a:t>.</a:t>
                      </a:r>
                      <a:r>
                        <a:rPr lang="ru-RU" sz="1100" kern="1200" dirty="0">
                          <a:solidFill>
                            <a:schemeClr val="tx1"/>
                          </a:solidFill>
                          <a:effectLst/>
                          <a:latin typeface="+mn-lt"/>
                          <a:ea typeface="Calibri" panose="020F0502020204030204" pitchFamily="34" charset="0"/>
                          <a:cs typeface="Times New Roman" panose="02020603050405020304" pitchFamily="18" charset="0"/>
                        </a:rPr>
                        <a:t>52 </a:t>
                      </a:r>
                    </a:p>
                  </a:txBody>
                  <a:tcPr marL="68580" marR="6858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price for new capacity,</a:t>
                      </a:r>
                    </a:p>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RUR/MW per month</a:t>
                      </a:r>
                    </a:p>
                  </a:txBody>
                  <a:tcPr marL="0" marR="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1100" kern="1200" dirty="0">
                          <a:solidFill>
                            <a:schemeClr val="tx1"/>
                          </a:solidFill>
                          <a:effectLst/>
                          <a:latin typeface="+mn-lt"/>
                          <a:ea typeface="Calibri" panose="020F0502020204030204" pitchFamily="34" charset="0"/>
                          <a:cs typeface="Times New Roman" panose="02020603050405020304" pitchFamily="18" charset="0"/>
                        </a:rPr>
                        <a:t>1</a:t>
                      </a:r>
                      <a:r>
                        <a:rPr lang="en-US" sz="1100" kern="1200" dirty="0">
                          <a:solidFill>
                            <a:schemeClr val="tx1"/>
                          </a:solidFill>
                          <a:effectLst/>
                          <a:latin typeface="+mn-lt"/>
                          <a:ea typeface="Calibri" panose="020F0502020204030204" pitchFamily="34" charset="0"/>
                          <a:cs typeface="Times New Roman" panose="02020603050405020304" pitchFamily="18" charset="0"/>
                        </a:rPr>
                        <a:t>,</a:t>
                      </a:r>
                      <a:r>
                        <a:rPr lang="ru-RU" sz="1100" kern="1200" dirty="0">
                          <a:solidFill>
                            <a:schemeClr val="tx1"/>
                          </a:solidFill>
                          <a:effectLst/>
                          <a:latin typeface="+mn-lt"/>
                          <a:ea typeface="Calibri" panose="020F0502020204030204" pitchFamily="34" charset="0"/>
                          <a:cs typeface="Times New Roman" panose="02020603050405020304" pitchFamily="18" charset="0"/>
                        </a:rPr>
                        <a:t>239</a:t>
                      </a:r>
                      <a:r>
                        <a:rPr lang="en-US" sz="1100" kern="1200" dirty="0">
                          <a:solidFill>
                            <a:schemeClr val="tx1"/>
                          </a:solidFill>
                          <a:effectLst/>
                          <a:latin typeface="+mn-lt"/>
                          <a:ea typeface="Calibri" panose="020F0502020204030204" pitchFamily="34" charset="0"/>
                          <a:cs typeface="Times New Roman" panose="02020603050405020304" pitchFamily="18" charset="0"/>
                        </a:rPr>
                        <a:t>,</a:t>
                      </a:r>
                      <a:r>
                        <a:rPr lang="ru-RU" sz="1100" kern="1200" dirty="0">
                          <a:solidFill>
                            <a:schemeClr val="tx1"/>
                          </a:solidFill>
                          <a:effectLst/>
                          <a:latin typeface="+mn-lt"/>
                          <a:ea typeface="Calibri" panose="020F0502020204030204" pitchFamily="34" charset="0"/>
                          <a:cs typeface="Times New Roman" panose="02020603050405020304" pitchFamily="18" charset="0"/>
                        </a:rPr>
                        <a:t>422</a:t>
                      </a:r>
                      <a:r>
                        <a:rPr lang="en-US" sz="1100" kern="1200" dirty="0">
                          <a:solidFill>
                            <a:schemeClr val="tx1"/>
                          </a:solidFill>
                          <a:effectLst/>
                          <a:latin typeface="+mn-lt"/>
                          <a:ea typeface="Calibri" panose="020F0502020204030204" pitchFamily="34" charset="0"/>
                          <a:cs typeface="Times New Roman" panose="02020603050405020304" pitchFamily="18" charset="0"/>
                        </a:rPr>
                        <a:t>.</a:t>
                      </a:r>
                      <a:r>
                        <a:rPr lang="ru-RU" sz="1100" kern="1200" dirty="0">
                          <a:solidFill>
                            <a:schemeClr val="tx1"/>
                          </a:solidFill>
                          <a:effectLst/>
                          <a:latin typeface="+mn-lt"/>
                          <a:ea typeface="Calibri" panose="020F0502020204030204" pitchFamily="34" charset="0"/>
                          <a:cs typeface="Times New Roman" panose="02020603050405020304" pitchFamily="18" charset="0"/>
                        </a:rPr>
                        <a:t>39   </a:t>
                      </a:r>
                    </a:p>
                  </a:txBody>
                  <a:tcPr marL="68580" marR="6858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price for old capacity,</a:t>
                      </a:r>
                    </a:p>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RUR/MW per month </a:t>
                      </a:r>
                    </a:p>
                  </a:txBody>
                  <a:tcPr marL="0" marR="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1100" kern="1200" dirty="0">
                          <a:solidFill>
                            <a:schemeClr val="tx1"/>
                          </a:solidFill>
                          <a:effectLst/>
                          <a:latin typeface="+mn-lt"/>
                          <a:ea typeface="Calibri" panose="020F0502020204030204" pitchFamily="34" charset="0"/>
                          <a:cs typeface="Times New Roman" panose="02020603050405020304" pitchFamily="18" charset="0"/>
                        </a:rPr>
                        <a:t>185</a:t>
                      </a:r>
                      <a:r>
                        <a:rPr lang="en-US" sz="1100" kern="1200" dirty="0">
                          <a:solidFill>
                            <a:schemeClr val="tx1"/>
                          </a:solidFill>
                          <a:effectLst/>
                          <a:latin typeface="+mn-lt"/>
                          <a:ea typeface="Calibri" panose="020F0502020204030204" pitchFamily="34" charset="0"/>
                          <a:cs typeface="Times New Roman" panose="02020603050405020304" pitchFamily="18" charset="0"/>
                        </a:rPr>
                        <a:t>,</a:t>
                      </a:r>
                      <a:r>
                        <a:rPr lang="ru-RU" sz="1100" kern="1200" dirty="0">
                          <a:solidFill>
                            <a:schemeClr val="tx1"/>
                          </a:solidFill>
                          <a:effectLst/>
                          <a:latin typeface="+mn-lt"/>
                          <a:ea typeface="Calibri" panose="020F0502020204030204" pitchFamily="34" charset="0"/>
                          <a:cs typeface="Times New Roman" panose="02020603050405020304" pitchFamily="18" charset="0"/>
                        </a:rPr>
                        <a:t>845</a:t>
                      </a:r>
                      <a:r>
                        <a:rPr lang="en-US" sz="1100" kern="1200" dirty="0">
                          <a:solidFill>
                            <a:schemeClr val="tx1"/>
                          </a:solidFill>
                          <a:effectLst/>
                          <a:latin typeface="+mn-lt"/>
                          <a:ea typeface="Calibri" panose="020F0502020204030204" pitchFamily="34" charset="0"/>
                          <a:cs typeface="Times New Roman" panose="02020603050405020304" pitchFamily="18" charset="0"/>
                        </a:rPr>
                        <a:t>.</a:t>
                      </a:r>
                      <a:r>
                        <a:rPr lang="ru-RU" sz="1100" kern="1200" dirty="0">
                          <a:solidFill>
                            <a:schemeClr val="tx1"/>
                          </a:solidFill>
                          <a:effectLst/>
                          <a:latin typeface="+mn-lt"/>
                          <a:ea typeface="Calibri" panose="020F0502020204030204" pitchFamily="34" charset="0"/>
                          <a:cs typeface="Times New Roman" panose="02020603050405020304" pitchFamily="18" charset="0"/>
                        </a:rPr>
                        <a:t>49   </a:t>
                      </a:r>
                    </a:p>
                  </a:txBody>
                  <a:tcPr marL="68580" marR="6858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10" name="Text Box 103"/>
          <p:cNvSpPr txBox="1">
            <a:spLocks noChangeArrowheads="1"/>
          </p:cNvSpPr>
          <p:nvPr/>
        </p:nvSpPr>
        <p:spPr bwMode="auto">
          <a:xfrm>
            <a:off x="146050" y="3668713"/>
            <a:ext cx="328295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 typeface="Symbol" panose="05050102010706020507" pitchFamily="18" charset="2"/>
              <a:buNone/>
            </a:pPr>
            <a:r>
              <a:rPr lang="en-US" altLang="ru-RU" sz="1600" b="1" dirty="0">
                <a:solidFill>
                  <a:srgbClr val="0079C2"/>
                </a:solidFill>
              </a:rPr>
              <a:t>Electricity and Capacity Revenue Structure for 3M </a:t>
            </a:r>
            <a:r>
              <a:rPr lang="ru-RU" altLang="ru-RU" sz="1600" b="1" dirty="0">
                <a:solidFill>
                  <a:srgbClr val="0079C2"/>
                </a:solidFill>
              </a:rPr>
              <a:t>202</a:t>
            </a:r>
            <a:r>
              <a:rPr lang="en-US" altLang="ru-RU" sz="1600" b="1" dirty="0">
                <a:solidFill>
                  <a:srgbClr val="0079C2"/>
                </a:solidFill>
              </a:rPr>
              <a:t>2</a:t>
            </a:r>
            <a:r>
              <a:rPr lang="ru-RU" altLang="ru-RU" sz="1600" b="1" baseline="30000" dirty="0">
                <a:solidFill>
                  <a:srgbClr val="0079C2"/>
                </a:solidFill>
              </a:rPr>
              <a:t>1</a:t>
            </a:r>
          </a:p>
        </p:txBody>
      </p:sp>
      <p:sp>
        <p:nvSpPr>
          <p:cNvPr id="11" name="Text Box 103"/>
          <p:cNvSpPr txBox="1">
            <a:spLocks noChangeArrowheads="1"/>
          </p:cNvSpPr>
          <p:nvPr/>
        </p:nvSpPr>
        <p:spPr bwMode="auto">
          <a:xfrm>
            <a:off x="5543550" y="3675063"/>
            <a:ext cx="36576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 typeface="Symbol" panose="05050102010706020507" pitchFamily="18" charset="2"/>
              <a:buNone/>
            </a:pPr>
            <a:r>
              <a:rPr lang="en-US" altLang="ru-RU" sz="1600" b="1" dirty="0">
                <a:solidFill>
                  <a:srgbClr val="0079C2"/>
                </a:solidFill>
              </a:rPr>
              <a:t>Structure of Electricity Sales Volume at the Wholesale Market for 3M </a:t>
            </a:r>
            <a:r>
              <a:rPr lang="ru-RU" altLang="ru-RU" sz="1600" b="1" dirty="0">
                <a:solidFill>
                  <a:srgbClr val="0079C2"/>
                </a:solidFill>
              </a:rPr>
              <a:t>202</a:t>
            </a:r>
            <a:r>
              <a:rPr lang="en-US" altLang="ru-RU" sz="1600" b="1" dirty="0">
                <a:solidFill>
                  <a:srgbClr val="0079C2"/>
                </a:solidFill>
              </a:rPr>
              <a:t>2</a:t>
            </a:r>
            <a:r>
              <a:rPr lang="ru-RU" altLang="ru-RU" sz="1600" b="1" baseline="30000" dirty="0">
                <a:solidFill>
                  <a:srgbClr val="0079C2"/>
                </a:solidFill>
              </a:rPr>
              <a:t>1</a:t>
            </a:r>
          </a:p>
        </p:txBody>
      </p:sp>
      <p:sp>
        <p:nvSpPr>
          <p:cNvPr id="14" name="Номер слайда 3">
            <a:extLst>
              <a:ext uri="{FF2B5EF4-FFF2-40B4-BE49-F238E27FC236}">
                <a16:creationId xmlns:a16="http://schemas.microsoft.com/office/drawing/2014/main" id="{73607D71-8B59-48E3-B0AC-1E3E49379B43}"/>
              </a:ext>
            </a:extLst>
          </p:cNvPr>
          <p:cNvSpPr>
            <a:spLocks noGrp="1"/>
          </p:cNvSpPr>
          <p:nvPr>
            <p:ph type="sldNum" sz="quarter" idx="4"/>
          </p:nvPr>
        </p:nvSpPr>
        <p:spPr>
          <a:xfrm>
            <a:off x="204788" y="6477893"/>
            <a:ext cx="1208087" cy="307777"/>
          </a:xfrm>
        </p:spPr>
        <p:txBody>
          <a:bodyPr/>
          <a:lstStyle/>
          <a:p>
            <a:fld id="{8E730068-F805-43B7-8A8E-3E2DB17E4B45}" type="slidenum">
              <a:rPr lang="ru-RU" smtClean="0"/>
              <a:pPr/>
              <a:t>3</a:t>
            </a:fld>
            <a:endParaRPr lang="ru-RU" dirty="0"/>
          </a:p>
        </p:txBody>
      </p:sp>
    </p:spTree>
    <p:extLst>
      <p:ext uri="{BB962C8B-B14F-4D97-AF65-F5344CB8AC3E}">
        <p14:creationId xmlns:p14="http://schemas.microsoft.com/office/powerpoint/2010/main" val="867239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Рисунок 17">
            <a:extLst>
              <a:ext uri="{FF2B5EF4-FFF2-40B4-BE49-F238E27FC236}">
                <a16:creationId xmlns:a16="http://schemas.microsoft.com/office/drawing/2014/main" id="{A087FEF9-DEDD-48C8-8FAD-66EF8A178F04}"/>
              </a:ext>
            </a:extLst>
          </p:cNvPr>
          <p:cNvPicPr>
            <a:picLocks noChangeAspect="1"/>
          </p:cNvPicPr>
          <p:nvPr/>
        </p:nvPicPr>
        <p:blipFill>
          <a:blip r:embed="rId2"/>
          <a:stretch>
            <a:fillRect/>
          </a:stretch>
        </p:blipFill>
        <p:spPr>
          <a:xfrm>
            <a:off x="5433788" y="4087321"/>
            <a:ext cx="3505504" cy="2188654"/>
          </a:xfrm>
          <a:prstGeom prst="rect">
            <a:avLst/>
          </a:prstGeom>
        </p:spPr>
      </p:pic>
      <p:pic>
        <p:nvPicPr>
          <p:cNvPr id="17" name="Рисунок 16">
            <a:extLst>
              <a:ext uri="{FF2B5EF4-FFF2-40B4-BE49-F238E27FC236}">
                <a16:creationId xmlns:a16="http://schemas.microsoft.com/office/drawing/2014/main" id="{B6B0E238-7A7A-4EE8-9F7B-45A761F07B67}"/>
              </a:ext>
            </a:extLst>
          </p:cNvPr>
          <p:cNvPicPr>
            <a:picLocks noChangeAspect="1"/>
          </p:cNvPicPr>
          <p:nvPr/>
        </p:nvPicPr>
        <p:blipFill>
          <a:blip r:embed="rId3"/>
          <a:stretch>
            <a:fillRect/>
          </a:stretch>
        </p:blipFill>
        <p:spPr>
          <a:xfrm>
            <a:off x="863448" y="4333803"/>
            <a:ext cx="3505504" cy="1633870"/>
          </a:xfrm>
          <a:prstGeom prst="rect">
            <a:avLst/>
          </a:prstGeom>
        </p:spPr>
      </p:pic>
      <p:sp>
        <p:nvSpPr>
          <p:cNvPr id="4" name="Заголовок 3"/>
          <p:cNvSpPr>
            <a:spLocks noGrp="1"/>
          </p:cNvSpPr>
          <p:nvPr>
            <p:ph type="title"/>
          </p:nvPr>
        </p:nvSpPr>
        <p:spPr/>
        <p:txBody>
          <a:bodyPr/>
          <a:lstStyle/>
          <a:p>
            <a:r>
              <a:rPr lang="en-US" altLang="ru-RU" dirty="0"/>
              <a:t>Variable Costs</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3M 2022 IFRS Results</a:t>
            </a:r>
            <a:endParaRPr lang="ru-RU" altLang="ru-RU" dirty="0"/>
          </a:p>
        </p:txBody>
      </p:sp>
      <p:graphicFrame>
        <p:nvGraphicFramePr>
          <p:cNvPr id="5" name="Таблица 4"/>
          <p:cNvGraphicFramePr>
            <a:graphicFrameLocks noGrp="1"/>
          </p:cNvGraphicFramePr>
          <p:nvPr>
            <p:extLst>
              <p:ext uri="{D42A27DB-BD31-4B8C-83A1-F6EECF244321}">
                <p14:modId xmlns:p14="http://schemas.microsoft.com/office/powerpoint/2010/main" val="1844184929"/>
              </p:ext>
            </p:extLst>
          </p:nvPr>
        </p:nvGraphicFramePr>
        <p:xfrm>
          <a:off x="4876800" y="1704548"/>
          <a:ext cx="4114801" cy="1240965"/>
        </p:xfrm>
        <a:graphic>
          <a:graphicData uri="http://schemas.openxmlformats.org/drawingml/2006/table">
            <a:tbl>
              <a:tblPr/>
              <a:tblGrid>
                <a:gridCol w="2053503">
                  <a:extLst>
                    <a:ext uri="{9D8B030D-6E8A-4147-A177-3AD203B41FA5}">
                      <a16:colId xmlns:a16="http://schemas.microsoft.com/office/drawing/2014/main" val="20000"/>
                    </a:ext>
                  </a:extLst>
                </a:gridCol>
                <a:gridCol w="765897">
                  <a:extLst>
                    <a:ext uri="{9D8B030D-6E8A-4147-A177-3AD203B41FA5}">
                      <a16:colId xmlns:a16="http://schemas.microsoft.com/office/drawing/2014/main" val="20001"/>
                    </a:ext>
                  </a:extLst>
                </a:gridCol>
                <a:gridCol w="762001">
                  <a:extLst>
                    <a:ext uri="{9D8B030D-6E8A-4147-A177-3AD203B41FA5}">
                      <a16:colId xmlns:a16="http://schemas.microsoft.com/office/drawing/2014/main" val="20002"/>
                    </a:ext>
                  </a:extLst>
                </a:gridCol>
                <a:gridCol w="533400">
                  <a:extLst>
                    <a:ext uri="{9D8B030D-6E8A-4147-A177-3AD203B41FA5}">
                      <a16:colId xmlns:a16="http://schemas.microsoft.com/office/drawing/2014/main" val="20003"/>
                    </a:ext>
                  </a:extLst>
                </a:gridCol>
              </a:tblGrid>
              <a:tr h="222591">
                <a:tc>
                  <a:txBody>
                    <a:bodyPr/>
                    <a:lstStyle/>
                    <a:p>
                      <a:pPr algn="l" rtl="0" fontAlgn="ctr"/>
                      <a:endParaRPr lang="ru-RU" sz="1100" b="1" i="0" u="none" strike="noStrike" dirty="0">
                        <a:solidFill>
                          <a:schemeClr val="tx1"/>
                        </a:solidFill>
                        <a:latin typeface="+mn-lt"/>
                      </a:endParaRPr>
                    </a:p>
                  </a:txBody>
                  <a:tcPr marL="45720" marR="45720" marT="27443" marB="27443"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200" b="1" i="0" u="none" strike="noStrike" kern="1200" cap="none" normalizeH="0" baseline="0" dirty="0">
                          <a:ln>
                            <a:noFill/>
                          </a:ln>
                          <a:solidFill>
                            <a:srgbClr val="0079C2"/>
                          </a:solidFill>
                          <a:effectLst/>
                          <a:latin typeface="Arial Narrow" pitchFamily="34" charset="0"/>
                          <a:ea typeface="+mn-ea"/>
                          <a:cs typeface="Arial" charset="0"/>
                        </a:rPr>
                        <a:t>3M 2021</a:t>
                      </a:r>
                      <a:endParaRPr kumimoji="0" lang="ru-RU" sz="1200" b="1" i="0" u="none" strike="noStrike" kern="1200" cap="none" normalizeH="0" baseline="0" dirty="0">
                        <a:ln>
                          <a:noFill/>
                        </a:ln>
                        <a:solidFill>
                          <a:srgbClr val="0079C2"/>
                        </a:solidFill>
                        <a:effectLst/>
                        <a:latin typeface="Arial Narrow" pitchFamily="34" charset="0"/>
                        <a:ea typeface="+mn-ea"/>
                        <a:cs typeface="Arial" charset="0"/>
                      </a:endParaRPr>
                    </a:p>
                  </a:txBody>
                  <a:tcPr marL="45720" marR="45720" marT="27450" marB="27450"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US" sz="1200" b="1" i="0" u="none" strike="noStrike" kern="1200" cap="none" normalizeH="0" baseline="0" dirty="0">
                          <a:ln>
                            <a:noFill/>
                          </a:ln>
                          <a:solidFill>
                            <a:srgbClr val="0079C2"/>
                          </a:solidFill>
                          <a:effectLst/>
                          <a:latin typeface="Arial Narrow" pitchFamily="34" charset="0"/>
                          <a:ea typeface="+mn-ea"/>
                          <a:cs typeface="Arial" charset="0"/>
                        </a:rPr>
                        <a:t>3M 2022</a:t>
                      </a:r>
                      <a:endParaRPr kumimoji="0" lang="ru-RU" sz="1200" b="1" i="0" u="none" strike="noStrike" kern="1200" cap="none" normalizeH="0" baseline="0" dirty="0">
                        <a:ln>
                          <a:noFill/>
                        </a:ln>
                        <a:solidFill>
                          <a:srgbClr val="0079C2"/>
                        </a:solidFill>
                        <a:effectLst/>
                        <a:latin typeface="Arial Narrow" pitchFamily="34" charset="0"/>
                        <a:ea typeface="+mn-ea"/>
                        <a:cs typeface="Arial" charset="0"/>
                      </a:endParaRPr>
                    </a:p>
                  </a:txBody>
                  <a:tcPr marL="45720" marR="45720" marT="27450" marB="27450"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en-US" sz="1100" b="1" i="0" u="none" strike="noStrike" kern="1200" dirty="0">
                          <a:solidFill>
                            <a:srgbClr val="0079C2"/>
                          </a:solidFill>
                          <a:latin typeface="+mn-lt"/>
                          <a:ea typeface="+mn-ea"/>
                          <a:cs typeface="+mn-cs"/>
                        </a:rPr>
                        <a:t>Change</a:t>
                      </a:r>
                      <a:endParaRPr lang="ru-RU" sz="1100" b="1" i="0" u="none" strike="noStrike" kern="1200" dirty="0">
                        <a:solidFill>
                          <a:srgbClr val="0079C2"/>
                        </a:solidFill>
                        <a:latin typeface="+mn-lt"/>
                        <a:ea typeface="+mn-ea"/>
                        <a:cs typeface="+mn-cs"/>
                      </a:endParaRPr>
                    </a:p>
                  </a:txBody>
                  <a:tcPr marL="45720" marR="45720" marT="27404" marB="27404"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390297">
                <a:tc>
                  <a:txBody>
                    <a:bodyPr/>
                    <a:lstStyle/>
                    <a:p>
                      <a:pPr marL="114300" indent="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Fuel</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4" marR="9524" marT="9527"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rgbClr val="000000"/>
                          </a:solidFill>
                          <a:effectLst/>
                          <a:latin typeface="Arial Narrow" panose="020B0606020202030204" pitchFamily="34" charset="0"/>
                        </a:rPr>
                        <a:t>15</a:t>
                      </a:r>
                      <a:r>
                        <a:rPr lang="en-US" sz="1100" b="0" i="0" u="none" strike="noStrike">
                          <a:solidFill>
                            <a:srgbClr val="000000"/>
                          </a:solidFill>
                          <a:effectLst/>
                          <a:latin typeface="Arial Narrow" panose="020B0606020202030204" pitchFamily="34" charset="0"/>
                        </a:rPr>
                        <a:t>,</a:t>
                      </a:r>
                      <a:r>
                        <a:rPr lang="ru-RU" sz="1100" b="0" i="0" u="none" strike="noStrike">
                          <a:solidFill>
                            <a:srgbClr val="000000"/>
                          </a:solidFill>
                          <a:effectLst/>
                          <a:latin typeface="Arial Narrow" panose="020B0606020202030204" pitchFamily="34" charset="0"/>
                        </a:rPr>
                        <a:t>880</a:t>
                      </a:r>
                      <a:endParaRPr lang="ru-RU" sz="1100" b="0" i="0" u="none" strike="noStrike" dirty="0">
                        <a:solidFill>
                          <a:srgbClr val="000000"/>
                        </a:solidFill>
                        <a:effectLst/>
                        <a:latin typeface="Arial Narrow" panose="020B0606020202030204" pitchFamily="34" charset="0"/>
                      </a:endParaRPr>
                    </a:p>
                  </a:txBody>
                  <a:tcPr marL="9525" marR="9525" marT="9525"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rgbClr val="000000"/>
                          </a:solidFill>
                          <a:effectLst/>
                          <a:latin typeface="Arial Narrow" panose="020B0606020202030204" pitchFamily="34" charset="0"/>
                        </a:rPr>
                        <a:t>18</a:t>
                      </a:r>
                      <a:r>
                        <a:rPr lang="en-US" sz="1100" b="0" i="0" u="none" strike="noStrike" dirty="0">
                          <a:solidFill>
                            <a:srgbClr val="000000"/>
                          </a:solidFill>
                          <a:effectLst/>
                          <a:latin typeface="Arial Narrow" panose="020B0606020202030204" pitchFamily="34" charset="0"/>
                        </a:rPr>
                        <a:t>,</a:t>
                      </a:r>
                      <a:r>
                        <a:rPr lang="ru-RU" sz="1100" b="0" i="0" u="none" strike="noStrike" dirty="0">
                          <a:solidFill>
                            <a:srgbClr val="000000"/>
                          </a:solidFill>
                          <a:effectLst/>
                          <a:latin typeface="Arial Narrow" panose="020B0606020202030204" pitchFamily="34" charset="0"/>
                        </a:rPr>
                        <a:t>663</a:t>
                      </a:r>
                    </a:p>
                  </a:txBody>
                  <a:tcPr marL="9525" marR="9525" marT="9525"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rgbClr val="000000"/>
                          </a:solidFill>
                          <a:effectLst/>
                          <a:latin typeface="Arial Narrow" panose="020B0606020202030204" pitchFamily="34" charset="0"/>
                        </a:rPr>
                        <a:t>+17</a:t>
                      </a:r>
                      <a:r>
                        <a:rPr lang="en-US" sz="1100" b="0" i="0" u="none" strike="noStrike" dirty="0">
                          <a:solidFill>
                            <a:srgbClr val="000000"/>
                          </a:solidFill>
                          <a:effectLst/>
                          <a:latin typeface="Arial Narrow" panose="020B0606020202030204" pitchFamily="34" charset="0"/>
                        </a:rPr>
                        <a:t>.</a:t>
                      </a:r>
                      <a:r>
                        <a:rPr lang="ru-RU" sz="1100" b="0" i="0" u="none" strike="noStrike" dirty="0">
                          <a:solidFill>
                            <a:srgbClr val="000000"/>
                          </a:solidFill>
                          <a:effectLst/>
                          <a:latin typeface="Arial Narrow" panose="020B0606020202030204" pitchFamily="34" charset="0"/>
                        </a:rPr>
                        <a:t>5%</a:t>
                      </a:r>
                    </a:p>
                  </a:txBody>
                  <a:tcPr marL="9525" marR="9525" marT="9525"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90297">
                <a:tc>
                  <a:txBody>
                    <a:bodyPr/>
                    <a:lstStyle/>
                    <a:p>
                      <a:pPr marL="114300" indent="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Electricity</a:t>
                      </a:r>
                      <a:r>
                        <a:rPr lang="ru-RU" sz="1100" kern="1200" dirty="0">
                          <a:solidFill>
                            <a:schemeClr val="tx1"/>
                          </a:solidFill>
                          <a:effectLst/>
                          <a:latin typeface="+mn-lt"/>
                          <a:ea typeface="Calibri" panose="020F0502020204030204" pitchFamily="34" charset="0"/>
                          <a:cs typeface="Times New Roman" panose="02020603050405020304" pitchFamily="18" charset="0"/>
                        </a:rPr>
                        <a:t> </a:t>
                      </a:r>
                      <a:r>
                        <a:rPr lang="ru-RU" sz="1100" kern="1200" dirty="0" err="1">
                          <a:solidFill>
                            <a:schemeClr val="tx1"/>
                          </a:solidFill>
                          <a:effectLst/>
                          <a:latin typeface="+mn-lt"/>
                          <a:ea typeface="Calibri" panose="020F0502020204030204" pitchFamily="34" charset="0"/>
                          <a:cs typeface="Times New Roman" panose="02020603050405020304" pitchFamily="18" charset="0"/>
                        </a:rPr>
                        <a:t>and</a:t>
                      </a:r>
                      <a:r>
                        <a:rPr lang="ru-RU" sz="1100" kern="1200" dirty="0">
                          <a:solidFill>
                            <a:schemeClr val="tx1"/>
                          </a:solidFill>
                          <a:effectLst/>
                          <a:latin typeface="+mn-lt"/>
                          <a:ea typeface="Calibri" panose="020F0502020204030204" pitchFamily="34" charset="0"/>
                          <a:cs typeface="Times New Roman" panose="02020603050405020304" pitchFamily="18" charset="0"/>
                        </a:rPr>
                        <a:t> </a:t>
                      </a:r>
                      <a:r>
                        <a:rPr lang="ru-RU" sz="1100" kern="1200" dirty="0" err="1">
                          <a:solidFill>
                            <a:schemeClr val="tx1"/>
                          </a:solidFill>
                          <a:effectLst/>
                          <a:latin typeface="+mn-lt"/>
                          <a:ea typeface="Calibri" panose="020F0502020204030204" pitchFamily="34" charset="0"/>
                          <a:cs typeface="Times New Roman" panose="02020603050405020304" pitchFamily="18" charset="0"/>
                        </a:rPr>
                        <a:t>Capacity</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4" marR="9524" marT="9527"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rgbClr val="000000"/>
                          </a:solidFill>
                          <a:effectLst/>
                          <a:latin typeface="Arial Narrow" panose="020B0606020202030204" pitchFamily="34" charset="0"/>
                        </a:rPr>
                        <a:t>2</a:t>
                      </a:r>
                      <a:r>
                        <a:rPr lang="en-US" sz="1100" b="0" i="0" u="none" strike="noStrike" dirty="0">
                          <a:solidFill>
                            <a:srgbClr val="000000"/>
                          </a:solidFill>
                          <a:effectLst/>
                          <a:latin typeface="Arial Narrow" panose="020B0606020202030204" pitchFamily="34" charset="0"/>
                        </a:rPr>
                        <a:t>,</a:t>
                      </a:r>
                      <a:r>
                        <a:rPr lang="ru-RU" sz="1100" b="0" i="0" u="none" strike="noStrike" dirty="0">
                          <a:solidFill>
                            <a:srgbClr val="000000"/>
                          </a:solidFill>
                          <a:effectLst/>
                          <a:latin typeface="Arial Narrow" panose="020B0606020202030204" pitchFamily="34" charset="0"/>
                        </a:rPr>
                        <a:t>460</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rgbClr val="000000"/>
                          </a:solidFill>
                          <a:effectLst/>
                          <a:latin typeface="Arial Narrow" panose="020B0606020202030204" pitchFamily="34" charset="0"/>
                        </a:rPr>
                        <a:t>1</a:t>
                      </a:r>
                      <a:r>
                        <a:rPr lang="en-US" sz="1100" b="0" i="0" u="none" strike="noStrike" dirty="0">
                          <a:solidFill>
                            <a:srgbClr val="000000"/>
                          </a:solidFill>
                          <a:effectLst/>
                          <a:latin typeface="Arial Narrow" panose="020B0606020202030204" pitchFamily="34" charset="0"/>
                        </a:rPr>
                        <a:t>,</a:t>
                      </a:r>
                      <a:r>
                        <a:rPr lang="ru-RU" sz="1100" b="0" i="0" u="none" strike="noStrike" dirty="0">
                          <a:solidFill>
                            <a:srgbClr val="000000"/>
                          </a:solidFill>
                          <a:effectLst/>
                          <a:latin typeface="Arial Narrow" panose="020B0606020202030204" pitchFamily="34" charset="0"/>
                        </a:rPr>
                        <a:t>941</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rgbClr val="000000"/>
                          </a:solidFill>
                          <a:effectLst/>
                          <a:latin typeface="Arial Narrow" panose="020B0606020202030204" pitchFamily="34" charset="0"/>
                        </a:rPr>
                        <a:t>-21</a:t>
                      </a:r>
                      <a:r>
                        <a:rPr lang="en-US" sz="1100" b="0" i="0" u="none" strike="noStrike" dirty="0">
                          <a:solidFill>
                            <a:srgbClr val="000000"/>
                          </a:solidFill>
                          <a:effectLst/>
                          <a:latin typeface="Arial Narrow" panose="020B0606020202030204" pitchFamily="34" charset="0"/>
                        </a:rPr>
                        <a:t>.</a:t>
                      </a:r>
                      <a:r>
                        <a:rPr lang="ru-RU" sz="1100" b="0" i="0" u="none" strike="noStrike" dirty="0">
                          <a:solidFill>
                            <a:srgbClr val="000000"/>
                          </a:solidFill>
                          <a:effectLst/>
                          <a:latin typeface="Arial Narrow" panose="020B0606020202030204" pitchFamily="34" charset="0"/>
                        </a:rPr>
                        <a:t>1%</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22591">
                <a:tc>
                  <a:txBody>
                    <a:bodyPr/>
                    <a:lstStyle/>
                    <a:p>
                      <a:pPr algn="l" rtl="0" fontAlgn="ctr"/>
                      <a:r>
                        <a:rPr lang="en-US" sz="1100" b="1" i="0" u="none" strike="noStrike" dirty="0">
                          <a:solidFill>
                            <a:schemeClr val="tx1"/>
                          </a:solidFill>
                          <a:effectLst/>
                          <a:latin typeface="Arial Narrow" panose="020B0606020202030204" pitchFamily="34" charset="0"/>
                        </a:rPr>
                        <a:t>Total</a:t>
                      </a:r>
                      <a:r>
                        <a:rPr lang="en-US" sz="1100" b="1" i="0" u="none" strike="noStrike" baseline="0" dirty="0">
                          <a:solidFill>
                            <a:schemeClr val="tx1"/>
                          </a:solidFill>
                          <a:effectLst/>
                          <a:latin typeface="Arial Narrow" panose="020B0606020202030204" pitchFamily="34" charset="0"/>
                        </a:rPr>
                        <a:t> Variable Costs</a:t>
                      </a:r>
                      <a:endParaRPr lang="ru-RU" sz="1100" b="1" i="0" u="none" strike="noStrike" dirty="0">
                        <a:solidFill>
                          <a:schemeClr val="tx1"/>
                        </a:solidFill>
                        <a:effectLst/>
                        <a:latin typeface="Arial Narrow" panose="020B0606020202030204" pitchFamily="34" charset="0"/>
                      </a:endParaRPr>
                    </a:p>
                  </a:txBody>
                  <a:tcPr marL="9524" marR="9524" marT="9527"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rgbClr val="000000"/>
                          </a:solidFill>
                          <a:effectLst/>
                          <a:latin typeface="Arial Narrow" panose="020B0606020202030204" pitchFamily="34" charset="0"/>
                        </a:rPr>
                        <a:t>18</a:t>
                      </a:r>
                      <a:r>
                        <a:rPr lang="en-US" sz="1100" b="0" i="0" u="none" strike="noStrike" dirty="0">
                          <a:solidFill>
                            <a:srgbClr val="000000"/>
                          </a:solidFill>
                          <a:effectLst/>
                          <a:latin typeface="Arial Narrow" panose="020B0606020202030204" pitchFamily="34" charset="0"/>
                        </a:rPr>
                        <a:t>,</a:t>
                      </a:r>
                      <a:r>
                        <a:rPr lang="ru-RU" sz="1100" b="0" i="0" u="none" strike="noStrike" dirty="0">
                          <a:solidFill>
                            <a:srgbClr val="000000"/>
                          </a:solidFill>
                          <a:effectLst/>
                          <a:latin typeface="Arial Narrow" panose="020B0606020202030204" pitchFamily="34" charset="0"/>
                        </a:rPr>
                        <a:t>340</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rgbClr val="000000"/>
                          </a:solidFill>
                          <a:effectLst/>
                          <a:latin typeface="Arial Narrow" panose="020B0606020202030204" pitchFamily="34" charset="0"/>
                        </a:rPr>
                        <a:t>20</a:t>
                      </a:r>
                      <a:r>
                        <a:rPr lang="en-US" sz="1100" b="0" i="0" u="none" strike="noStrike" dirty="0">
                          <a:solidFill>
                            <a:srgbClr val="000000"/>
                          </a:solidFill>
                          <a:effectLst/>
                          <a:latin typeface="Arial Narrow" panose="020B0606020202030204" pitchFamily="34" charset="0"/>
                        </a:rPr>
                        <a:t>,</a:t>
                      </a:r>
                      <a:r>
                        <a:rPr lang="ru-RU" sz="1100" b="0" i="0" u="none" strike="noStrike" dirty="0">
                          <a:solidFill>
                            <a:srgbClr val="000000"/>
                          </a:solidFill>
                          <a:effectLst/>
                          <a:latin typeface="Arial Narrow" panose="020B0606020202030204" pitchFamily="34" charset="0"/>
                        </a:rPr>
                        <a:t>604</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rgbClr val="000000"/>
                          </a:solidFill>
                          <a:effectLst/>
                          <a:latin typeface="Arial Narrow" panose="020B0606020202030204" pitchFamily="34" charset="0"/>
                        </a:rPr>
                        <a:t>+12</a:t>
                      </a:r>
                      <a:r>
                        <a:rPr lang="en-US" sz="1100" b="0" i="0" u="none" strike="noStrike" dirty="0">
                          <a:solidFill>
                            <a:srgbClr val="000000"/>
                          </a:solidFill>
                          <a:effectLst/>
                          <a:latin typeface="Arial Narrow" panose="020B0606020202030204" pitchFamily="34" charset="0"/>
                        </a:rPr>
                        <a:t>.</a:t>
                      </a:r>
                      <a:r>
                        <a:rPr lang="ru-RU" sz="1100" b="0" i="0" u="none" strike="noStrike" dirty="0">
                          <a:solidFill>
                            <a:srgbClr val="000000"/>
                          </a:solidFill>
                          <a:effectLst/>
                          <a:latin typeface="Arial Narrow" panose="020B0606020202030204" pitchFamily="34" charset="0"/>
                        </a:rPr>
                        <a:t>3%</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7" name="Text Box 103"/>
          <p:cNvSpPr txBox="1">
            <a:spLocks noChangeArrowheads="1"/>
          </p:cNvSpPr>
          <p:nvPr/>
        </p:nvSpPr>
        <p:spPr bwMode="auto">
          <a:xfrm>
            <a:off x="4738688" y="1143000"/>
            <a:ext cx="27066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Variable Costs Structure, mn RUR</a:t>
            </a:r>
          </a:p>
        </p:txBody>
      </p:sp>
      <p:sp>
        <p:nvSpPr>
          <p:cNvPr id="8" name="Text Box 103"/>
          <p:cNvSpPr txBox="1">
            <a:spLocks noChangeArrowheads="1"/>
          </p:cNvSpPr>
          <p:nvPr/>
        </p:nvSpPr>
        <p:spPr bwMode="auto">
          <a:xfrm>
            <a:off x="133350" y="3657600"/>
            <a:ext cx="19304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Fuel Expenses, </a:t>
            </a:r>
            <a:r>
              <a:rPr lang="en-US" altLang="ru-RU" sz="1600" b="1" dirty="0" err="1">
                <a:solidFill>
                  <a:srgbClr val="0079C2"/>
                </a:solidFill>
              </a:rPr>
              <a:t>mn</a:t>
            </a:r>
            <a:r>
              <a:rPr lang="en-US" altLang="ru-RU" sz="1600" b="1" dirty="0">
                <a:solidFill>
                  <a:srgbClr val="0079C2"/>
                </a:solidFill>
              </a:rPr>
              <a:t> RUR</a:t>
            </a:r>
          </a:p>
        </p:txBody>
      </p:sp>
      <p:sp>
        <p:nvSpPr>
          <p:cNvPr id="9" name="Text Box 103"/>
          <p:cNvSpPr txBox="1">
            <a:spLocks noChangeArrowheads="1"/>
          </p:cNvSpPr>
          <p:nvPr/>
        </p:nvSpPr>
        <p:spPr bwMode="auto">
          <a:xfrm>
            <a:off x="146050" y="1143000"/>
            <a:ext cx="24701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Variable Costs Change Factors</a:t>
            </a:r>
          </a:p>
        </p:txBody>
      </p:sp>
      <p:sp>
        <p:nvSpPr>
          <p:cNvPr id="10" name="Text Box 103"/>
          <p:cNvSpPr txBox="1">
            <a:spLocks noChangeArrowheads="1"/>
          </p:cNvSpPr>
          <p:nvPr/>
        </p:nvSpPr>
        <p:spPr bwMode="auto">
          <a:xfrm>
            <a:off x="4738688" y="3657600"/>
            <a:ext cx="22653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Fuel Consumption, </a:t>
            </a:r>
            <a:r>
              <a:rPr lang="en-US" altLang="ru-RU" sz="1600" b="1" dirty="0" err="1">
                <a:solidFill>
                  <a:srgbClr val="0079C2"/>
                </a:solidFill>
              </a:rPr>
              <a:t>thous</a:t>
            </a:r>
            <a:r>
              <a:rPr lang="en-US" altLang="ru-RU" sz="1600" b="1" dirty="0">
                <a:solidFill>
                  <a:srgbClr val="0079C2"/>
                </a:solidFill>
              </a:rPr>
              <a:t>. t</a:t>
            </a:r>
            <a:r>
              <a:rPr lang="ru-RU" altLang="ru-RU" sz="1600" b="1" baseline="30000" dirty="0">
                <a:solidFill>
                  <a:srgbClr val="0079C2"/>
                </a:solidFill>
              </a:rPr>
              <a:t>1</a:t>
            </a:r>
            <a:endParaRPr lang="en-US" altLang="ru-RU" sz="1600" b="1" baseline="30000" dirty="0">
              <a:solidFill>
                <a:srgbClr val="0079C2"/>
              </a:solidFill>
            </a:endParaRPr>
          </a:p>
        </p:txBody>
      </p:sp>
      <p:sp>
        <p:nvSpPr>
          <p:cNvPr id="11" name="Rectangle 8"/>
          <p:cNvSpPr>
            <a:spLocks noChangeArrowheads="1"/>
          </p:cNvSpPr>
          <p:nvPr/>
        </p:nvSpPr>
        <p:spPr bwMode="auto">
          <a:xfrm>
            <a:off x="171450" y="1470025"/>
            <a:ext cx="3640609" cy="14619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7800" indent="-177800">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ts val="300"/>
              </a:spcBef>
              <a:spcAft>
                <a:spcPts val="300"/>
              </a:spcAft>
              <a:buClr>
                <a:schemeClr val="tx2"/>
              </a:buClr>
              <a:buFont typeface="Arial Narrow" panose="020B0606020202030204" pitchFamily="34" charset="0"/>
              <a:buChar char="–"/>
            </a:pPr>
            <a:r>
              <a:rPr lang="en-US" altLang="ru-RU" sz="1200" dirty="0">
                <a:solidFill>
                  <a:schemeClr val="tx1"/>
                </a:solidFill>
              </a:rPr>
              <a:t>Increase of fuel expenses resulted from generating equipment load rescheduling among stations, as well as electricity output and fuel prices increase.</a:t>
            </a:r>
          </a:p>
          <a:p>
            <a:pPr>
              <a:spcBef>
                <a:spcPts val="300"/>
              </a:spcBef>
              <a:spcAft>
                <a:spcPts val="300"/>
              </a:spcAft>
              <a:buClr>
                <a:schemeClr val="tx2"/>
              </a:buClr>
              <a:buFont typeface="Arial Narrow" panose="020B0606020202030204" pitchFamily="34" charset="0"/>
              <a:buChar char="–"/>
            </a:pPr>
            <a:r>
              <a:rPr lang="en-US" altLang="ru-RU" sz="1200" dirty="0">
                <a:solidFill>
                  <a:schemeClr val="tx1"/>
                </a:solidFill>
                <a:ea typeface="Calibri" panose="020F0502020204030204" pitchFamily="34" charset="0"/>
                <a:cs typeface="Times New Roman" panose="02020603050405020304" pitchFamily="18" charset="0"/>
              </a:rPr>
              <a:t>Purchased capacity and electricity </a:t>
            </a:r>
            <a:r>
              <a:rPr lang="en-US" altLang="ru-RU" sz="1200" dirty="0">
                <a:solidFill>
                  <a:schemeClr val="tx1"/>
                </a:solidFill>
              </a:rPr>
              <a:t>expenses decrease </a:t>
            </a:r>
            <a:r>
              <a:rPr lang="en-US" altLang="ru-RU" sz="1200" dirty="0">
                <a:solidFill>
                  <a:schemeClr val="tx1"/>
                </a:solidFill>
                <a:cs typeface="Calibri" panose="020F0502020204030204" pitchFamily="34" charset="0"/>
              </a:rPr>
              <a:t>was due to lower purchase volume at the wholesale market, in order to comply with regulated contracts, on the back of growing output</a:t>
            </a:r>
            <a:r>
              <a:rPr lang="en-US" altLang="ru-RU" sz="1200" dirty="0">
                <a:solidFill>
                  <a:schemeClr val="tx1"/>
                </a:solidFill>
              </a:rPr>
              <a:t>.</a:t>
            </a:r>
          </a:p>
        </p:txBody>
      </p:sp>
      <p:cxnSp>
        <p:nvCxnSpPr>
          <p:cNvPr id="12" name="Straight Arrow Connector 13"/>
          <p:cNvCxnSpPr>
            <a:cxnSpLocks/>
          </p:cNvCxnSpPr>
          <p:nvPr/>
        </p:nvCxnSpPr>
        <p:spPr>
          <a:xfrm flipV="1">
            <a:off x="2260600" y="4419600"/>
            <a:ext cx="825500" cy="139700"/>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13" name="Oval 15"/>
          <p:cNvSpPr/>
          <p:nvPr/>
        </p:nvSpPr>
        <p:spPr>
          <a:xfrm>
            <a:off x="2463800" y="4283075"/>
            <a:ext cx="365125" cy="365125"/>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10" dirty="0">
                <a:solidFill>
                  <a:srgbClr val="0079C2"/>
                </a:solidFill>
              </a:rPr>
              <a:t>+</a:t>
            </a:r>
            <a:r>
              <a:rPr lang="en-US" sz="1050" spc="-10" dirty="0">
                <a:solidFill>
                  <a:srgbClr val="0079C2"/>
                </a:solidFill>
              </a:rPr>
              <a:t>17.5</a:t>
            </a:r>
            <a:r>
              <a:rPr lang="ru-RU" sz="1050" spc="-10" dirty="0">
                <a:solidFill>
                  <a:srgbClr val="0079C2"/>
                </a:solidFill>
              </a:rPr>
              <a:t>%</a:t>
            </a:r>
          </a:p>
        </p:txBody>
      </p:sp>
      <p:sp>
        <p:nvSpPr>
          <p:cNvPr id="14" name="Rectangle 8"/>
          <p:cNvSpPr/>
          <p:nvPr/>
        </p:nvSpPr>
        <p:spPr>
          <a:xfrm>
            <a:off x="0" y="6040438"/>
            <a:ext cx="9144000" cy="230187"/>
          </a:xfrm>
          <a:prstGeom prst="rect">
            <a:avLst/>
          </a:prstGeom>
        </p:spPr>
        <p:txBody>
          <a:bodyPr anchor="b">
            <a:spAutoFit/>
          </a:bodyPr>
          <a:lstStyle/>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1</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Management report data</a:t>
            </a:r>
          </a:p>
        </p:txBody>
      </p:sp>
      <p:sp>
        <p:nvSpPr>
          <p:cNvPr id="15" name="Номер слайда 3">
            <a:extLst>
              <a:ext uri="{FF2B5EF4-FFF2-40B4-BE49-F238E27FC236}">
                <a16:creationId xmlns:a16="http://schemas.microsoft.com/office/drawing/2014/main" id="{15463D80-E53A-424C-9A74-17666ECE9D79}"/>
              </a:ext>
            </a:extLst>
          </p:cNvPr>
          <p:cNvSpPr>
            <a:spLocks noGrp="1"/>
          </p:cNvSpPr>
          <p:nvPr>
            <p:ph type="sldNum" sz="quarter" idx="4"/>
          </p:nvPr>
        </p:nvSpPr>
        <p:spPr>
          <a:xfrm>
            <a:off x="204788" y="6477893"/>
            <a:ext cx="1208087" cy="307777"/>
          </a:xfrm>
        </p:spPr>
        <p:txBody>
          <a:bodyPr/>
          <a:lstStyle/>
          <a:p>
            <a:fld id="{8E730068-F805-43B7-8A8E-3E2DB17E4B45}" type="slidenum">
              <a:rPr lang="ru-RU" smtClean="0"/>
              <a:pPr/>
              <a:t>4</a:t>
            </a:fld>
            <a:endParaRPr lang="ru-RU" dirty="0"/>
          </a:p>
        </p:txBody>
      </p:sp>
    </p:spTree>
    <p:extLst>
      <p:ext uri="{BB962C8B-B14F-4D97-AF65-F5344CB8AC3E}">
        <p14:creationId xmlns:p14="http://schemas.microsoft.com/office/powerpoint/2010/main" val="3474925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Рисунок 8">
            <a:extLst>
              <a:ext uri="{FF2B5EF4-FFF2-40B4-BE49-F238E27FC236}">
                <a16:creationId xmlns:a16="http://schemas.microsoft.com/office/drawing/2014/main" id="{0359052B-D369-4896-99B6-2EAF35AD1F42}"/>
              </a:ext>
            </a:extLst>
          </p:cNvPr>
          <p:cNvPicPr>
            <a:picLocks noChangeAspect="1"/>
          </p:cNvPicPr>
          <p:nvPr/>
        </p:nvPicPr>
        <p:blipFill>
          <a:blip r:embed="rId2"/>
          <a:stretch>
            <a:fillRect/>
          </a:stretch>
        </p:blipFill>
        <p:spPr>
          <a:xfrm>
            <a:off x="708559" y="4370248"/>
            <a:ext cx="3968840" cy="1761897"/>
          </a:xfrm>
          <a:prstGeom prst="rect">
            <a:avLst/>
          </a:prstGeom>
        </p:spPr>
      </p:pic>
      <p:sp>
        <p:nvSpPr>
          <p:cNvPr id="4" name="Заголовок 3"/>
          <p:cNvSpPr>
            <a:spLocks noGrp="1"/>
          </p:cNvSpPr>
          <p:nvPr>
            <p:ph type="title"/>
          </p:nvPr>
        </p:nvSpPr>
        <p:spPr/>
        <p:txBody>
          <a:bodyPr/>
          <a:lstStyle/>
          <a:p>
            <a:r>
              <a:rPr lang="en-US" altLang="ru-RU" dirty="0"/>
              <a:t>Fixed Costs</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3M 2022 IFRS Results</a:t>
            </a:r>
            <a:endParaRPr lang="ru-RU" altLang="ru-RU" dirty="0"/>
          </a:p>
        </p:txBody>
      </p:sp>
      <p:sp>
        <p:nvSpPr>
          <p:cNvPr id="5" name="Text Box 103"/>
          <p:cNvSpPr txBox="1">
            <a:spLocks noChangeArrowheads="1"/>
          </p:cNvSpPr>
          <p:nvPr/>
        </p:nvSpPr>
        <p:spPr bwMode="auto">
          <a:xfrm>
            <a:off x="4738688" y="1143000"/>
            <a:ext cx="25003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Fixed Costs Structure, mn RUR</a:t>
            </a:r>
          </a:p>
        </p:txBody>
      </p:sp>
      <p:sp>
        <p:nvSpPr>
          <p:cNvPr id="7" name="Text Box 103"/>
          <p:cNvSpPr txBox="1">
            <a:spLocks noChangeArrowheads="1"/>
          </p:cNvSpPr>
          <p:nvPr/>
        </p:nvSpPr>
        <p:spPr bwMode="auto">
          <a:xfrm>
            <a:off x="133350" y="3975100"/>
            <a:ext cx="21415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Total Fixed Costs, </a:t>
            </a:r>
            <a:r>
              <a:rPr lang="en-US" altLang="ru-RU" sz="1600" b="1" dirty="0" err="1">
                <a:solidFill>
                  <a:srgbClr val="0079C2"/>
                </a:solidFill>
              </a:rPr>
              <a:t>mn</a:t>
            </a:r>
            <a:r>
              <a:rPr lang="en-US" altLang="ru-RU" sz="1600" b="1" dirty="0">
                <a:solidFill>
                  <a:srgbClr val="0079C2"/>
                </a:solidFill>
              </a:rPr>
              <a:t> RUR</a:t>
            </a:r>
          </a:p>
        </p:txBody>
      </p:sp>
      <p:sp>
        <p:nvSpPr>
          <p:cNvPr id="8" name="Text Box 103"/>
          <p:cNvSpPr txBox="1">
            <a:spLocks noChangeArrowheads="1"/>
          </p:cNvSpPr>
          <p:nvPr/>
        </p:nvSpPr>
        <p:spPr bwMode="auto">
          <a:xfrm>
            <a:off x="146050" y="1143000"/>
            <a:ext cx="36718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Fixed Costs and Depreciation Change Factors</a:t>
            </a:r>
          </a:p>
        </p:txBody>
      </p:sp>
      <p:sp>
        <p:nvSpPr>
          <p:cNvPr id="10" name="Rectangle 7"/>
          <p:cNvSpPr>
            <a:spLocks noChangeArrowheads="1"/>
          </p:cNvSpPr>
          <p:nvPr/>
        </p:nvSpPr>
        <p:spPr bwMode="auto">
          <a:xfrm>
            <a:off x="257175" y="1612900"/>
            <a:ext cx="3752850" cy="480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7800" indent="-177800">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marL="0" indent="0" eaLnBrk="1" hangingPunct="1">
              <a:lnSpc>
                <a:spcPct val="90000"/>
              </a:lnSpc>
              <a:spcBef>
                <a:spcPts val="100"/>
              </a:spcBef>
              <a:spcAft>
                <a:spcPts val="100"/>
              </a:spcAft>
              <a:buClr>
                <a:schemeClr val="tx2"/>
              </a:buClr>
              <a:buNone/>
            </a:pPr>
            <a:r>
              <a:rPr lang="en-US" altLang="ru-RU" sz="1400" dirty="0">
                <a:solidFill>
                  <a:schemeClr val="tx1"/>
                </a:solidFill>
              </a:rPr>
              <a:t>There were no drastic changes to the fixed costs year-on-year.</a:t>
            </a:r>
          </a:p>
        </p:txBody>
      </p:sp>
      <p:graphicFrame>
        <p:nvGraphicFramePr>
          <p:cNvPr id="11" name="Таблица 20"/>
          <p:cNvGraphicFramePr>
            <a:graphicFrameLocks noGrp="1"/>
          </p:cNvGraphicFramePr>
          <p:nvPr>
            <p:extLst>
              <p:ext uri="{D42A27DB-BD31-4B8C-83A1-F6EECF244321}">
                <p14:modId xmlns:p14="http://schemas.microsoft.com/office/powerpoint/2010/main" val="2808296173"/>
              </p:ext>
            </p:extLst>
          </p:nvPr>
        </p:nvGraphicFramePr>
        <p:xfrm>
          <a:off x="4876800" y="1557338"/>
          <a:ext cx="4191000" cy="4574810"/>
        </p:xfrm>
        <a:graphic>
          <a:graphicData uri="http://schemas.openxmlformats.org/drawingml/2006/table">
            <a:tbl>
              <a:tblPr/>
              <a:tblGrid>
                <a:gridCol w="2053503">
                  <a:extLst>
                    <a:ext uri="{9D8B030D-6E8A-4147-A177-3AD203B41FA5}">
                      <a16:colId xmlns:a16="http://schemas.microsoft.com/office/drawing/2014/main" val="20000"/>
                    </a:ext>
                  </a:extLst>
                </a:gridCol>
                <a:gridCol w="763949">
                  <a:extLst>
                    <a:ext uri="{9D8B030D-6E8A-4147-A177-3AD203B41FA5}">
                      <a16:colId xmlns:a16="http://schemas.microsoft.com/office/drawing/2014/main" val="20001"/>
                    </a:ext>
                  </a:extLst>
                </a:gridCol>
                <a:gridCol w="763949">
                  <a:extLst>
                    <a:ext uri="{9D8B030D-6E8A-4147-A177-3AD203B41FA5}">
                      <a16:colId xmlns:a16="http://schemas.microsoft.com/office/drawing/2014/main" val="20002"/>
                    </a:ext>
                  </a:extLst>
                </a:gridCol>
                <a:gridCol w="609599">
                  <a:extLst>
                    <a:ext uri="{9D8B030D-6E8A-4147-A177-3AD203B41FA5}">
                      <a16:colId xmlns:a16="http://schemas.microsoft.com/office/drawing/2014/main" val="20003"/>
                    </a:ext>
                  </a:extLst>
                </a:gridCol>
              </a:tblGrid>
              <a:tr h="510840">
                <a:tc>
                  <a:txBody>
                    <a:bodyPr/>
                    <a:lstStyle/>
                    <a:p>
                      <a:pPr algn="l" rtl="0" fontAlgn="ctr"/>
                      <a:endParaRPr lang="ru-RU" sz="1100" b="1" i="0" u="none" strike="noStrike" dirty="0">
                        <a:solidFill>
                          <a:schemeClr val="accent1"/>
                        </a:solidFill>
                        <a:latin typeface="+mn-lt"/>
                      </a:endParaRPr>
                    </a:p>
                  </a:txBody>
                  <a:tcPr marL="45720" marR="45720" marT="27411" marB="27411"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200" b="1" i="0" u="none" strike="noStrike" kern="1200" cap="none" normalizeH="0" baseline="0" dirty="0">
                          <a:ln>
                            <a:noFill/>
                          </a:ln>
                          <a:solidFill>
                            <a:srgbClr val="0079C2"/>
                          </a:solidFill>
                          <a:effectLst/>
                          <a:latin typeface="Arial Narrow" pitchFamily="34" charset="0"/>
                          <a:ea typeface="+mn-ea"/>
                          <a:cs typeface="Arial" charset="0"/>
                        </a:rPr>
                        <a:t>3M 2021</a:t>
                      </a:r>
                      <a:endParaRPr kumimoji="0" lang="ru-RU" sz="1200" b="1" i="0" u="none" strike="noStrike" kern="1200" cap="none" normalizeH="0" baseline="0" dirty="0">
                        <a:ln>
                          <a:noFill/>
                        </a:ln>
                        <a:solidFill>
                          <a:srgbClr val="0079C2"/>
                        </a:solidFill>
                        <a:effectLst/>
                        <a:latin typeface="Arial Narrow" pitchFamily="34" charset="0"/>
                        <a:ea typeface="+mn-ea"/>
                        <a:cs typeface="Arial" charset="0"/>
                      </a:endParaRPr>
                    </a:p>
                  </a:txBody>
                  <a:tcPr marL="45720" marR="45720" marT="27450" marB="27450"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US" sz="1200" b="1" i="0" u="none" strike="noStrike" kern="1200" cap="none" normalizeH="0" baseline="0" dirty="0">
                          <a:ln>
                            <a:noFill/>
                          </a:ln>
                          <a:solidFill>
                            <a:srgbClr val="0079C2"/>
                          </a:solidFill>
                          <a:effectLst/>
                          <a:latin typeface="Arial Narrow" pitchFamily="34" charset="0"/>
                          <a:ea typeface="+mn-ea"/>
                          <a:cs typeface="Arial" charset="0"/>
                        </a:rPr>
                        <a:t>3M 2022</a:t>
                      </a:r>
                      <a:endParaRPr kumimoji="0" lang="ru-RU" sz="1200" b="1" i="0" u="none" strike="noStrike" kern="1200" cap="none" normalizeH="0" baseline="0" dirty="0">
                        <a:ln>
                          <a:noFill/>
                        </a:ln>
                        <a:solidFill>
                          <a:srgbClr val="0079C2"/>
                        </a:solidFill>
                        <a:effectLst/>
                        <a:latin typeface="Arial Narrow" pitchFamily="34" charset="0"/>
                        <a:ea typeface="+mn-ea"/>
                        <a:cs typeface="Arial" charset="0"/>
                      </a:endParaRPr>
                    </a:p>
                  </a:txBody>
                  <a:tcPr marL="45720" marR="45720" marT="27450" marB="27450"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en-US" sz="1100" b="1" i="0" u="none" strike="noStrike" kern="1200" dirty="0">
                          <a:solidFill>
                            <a:srgbClr val="0079C2"/>
                          </a:solidFill>
                          <a:latin typeface="+mn-lt"/>
                          <a:ea typeface="+mn-ea"/>
                          <a:cs typeface="+mn-cs"/>
                        </a:rPr>
                        <a:t>Change</a:t>
                      </a:r>
                      <a:endParaRPr lang="ru-RU" sz="1100" b="1" i="0" u="none" strike="noStrike" kern="1200" dirty="0">
                        <a:solidFill>
                          <a:srgbClr val="0079C2"/>
                        </a:solidFill>
                        <a:latin typeface="+mn-lt"/>
                        <a:ea typeface="+mn-ea"/>
                        <a:cs typeface="+mn-cs"/>
                      </a:endParaRPr>
                    </a:p>
                  </a:txBody>
                  <a:tcPr marL="45720" marR="45720" marT="27404" marB="27404"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510501">
                <a:tc>
                  <a:txBody>
                    <a:bodyPr/>
                    <a:lstStyle/>
                    <a:p>
                      <a:pPr marL="114300" marR="0" indent="0" algn="l" defTabSz="914400" rtl="0" eaLnBrk="1" fontAlgn="ctr" latinLnBrk="0" hangingPunct="1">
                        <a:lnSpc>
                          <a:spcPct val="100000"/>
                        </a:lnSpc>
                        <a:spcBef>
                          <a:spcPts val="0"/>
                        </a:spcBef>
                        <a:spcAft>
                          <a:spcPts val="0"/>
                        </a:spcAft>
                        <a:buClrTx/>
                        <a:buSzTx/>
                        <a:buFontTx/>
                        <a:buNone/>
                        <a:tabLst/>
                        <a:defRPr/>
                      </a:pPr>
                      <a:r>
                        <a:rPr lang="en-GB" sz="1100" kern="1200" dirty="0">
                          <a:solidFill>
                            <a:schemeClr val="tx1"/>
                          </a:solidFill>
                          <a:effectLst/>
                          <a:latin typeface="+mn-lt"/>
                          <a:ea typeface="Calibri" panose="020F0502020204030204" pitchFamily="34" charset="0"/>
                          <a:cs typeface="Times New Roman" panose="02020603050405020304" pitchFamily="18" charset="0"/>
                        </a:rPr>
                        <a:t>Depreciation and Amortization</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a:noFill/>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4300" indent="0" algn="ctr" defTabSz="914400" rtl="0" eaLnBrk="1" fontAlgn="ctr" latinLnBrk="0" hangingPunct="1">
                        <a:spcAft>
                          <a:spcPts val="0"/>
                        </a:spcAft>
                      </a:pPr>
                      <a:r>
                        <a:rPr lang="ru-RU" sz="1100" kern="1200" dirty="0">
                          <a:solidFill>
                            <a:schemeClr val="tx1"/>
                          </a:solidFill>
                          <a:effectLst/>
                          <a:latin typeface="+mn-lt"/>
                          <a:cs typeface="Times New Roman" panose="02020603050405020304" pitchFamily="18" charset="0"/>
                        </a:rPr>
                        <a:t>3</a:t>
                      </a:r>
                      <a:r>
                        <a:rPr lang="en-US" sz="1100" kern="1200" dirty="0">
                          <a:solidFill>
                            <a:schemeClr val="tx1"/>
                          </a:solidFill>
                          <a:effectLst/>
                          <a:latin typeface="+mn-lt"/>
                          <a:cs typeface="Times New Roman" panose="02020603050405020304" pitchFamily="18" charset="0"/>
                        </a:rPr>
                        <a:t>,</a:t>
                      </a:r>
                      <a:r>
                        <a:rPr lang="ru-RU" sz="1100" kern="1200" dirty="0">
                          <a:solidFill>
                            <a:schemeClr val="tx1"/>
                          </a:solidFill>
                          <a:effectLst/>
                          <a:latin typeface="+mn-lt"/>
                          <a:cs typeface="Times New Roman" panose="02020603050405020304" pitchFamily="18" charset="0"/>
                        </a:rPr>
                        <a:t>523</a:t>
                      </a:r>
                    </a:p>
                  </a:txBody>
                  <a:tcPr marL="6350" marR="6350" marT="6350" marB="0" anchor="ctr">
                    <a:lnL>
                      <a:noFill/>
                    </a:lnL>
                    <a:lnR>
                      <a:noFill/>
                    </a:lnR>
                    <a:lnT>
                      <a:noFill/>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4300" indent="0" algn="ctr" defTabSz="914400" rtl="0" eaLnBrk="1" fontAlgn="ctr" latinLnBrk="0" hangingPunct="1">
                        <a:spcAft>
                          <a:spcPts val="0"/>
                        </a:spcAft>
                      </a:pPr>
                      <a:r>
                        <a:rPr lang="ru-RU" sz="1100" kern="1200" dirty="0">
                          <a:solidFill>
                            <a:schemeClr val="tx1"/>
                          </a:solidFill>
                          <a:effectLst/>
                          <a:latin typeface="+mn-lt"/>
                          <a:cs typeface="Times New Roman" panose="02020603050405020304" pitchFamily="18" charset="0"/>
                        </a:rPr>
                        <a:t>3</a:t>
                      </a:r>
                      <a:r>
                        <a:rPr lang="en-US" sz="1100" kern="1200" dirty="0">
                          <a:solidFill>
                            <a:schemeClr val="tx1"/>
                          </a:solidFill>
                          <a:effectLst/>
                          <a:latin typeface="+mn-lt"/>
                          <a:cs typeface="Times New Roman" panose="02020603050405020304" pitchFamily="18" charset="0"/>
                        </a:rPr>
                        <a:t>,</a:t>
                      </a:r>
                      <a:r>
                        <a:rPr lang="ru-RU" sz="1100" kern="1200" dirty="0">
                          <a:solidFill>
                            <a:schemeClr val="tx1"/>
                          </a:solidFill>
                          <a:effectLst/>
                          <a:latin typeface="+mn-lt"/>
                          <a:cs typeface="Times New Roman" panose="02020603050405020304" pitchFamily="18" charset="0"/>
                        </a:rPr>
                        <a:t>170</a:t>
                      </a:r>
                    </a:p>
                  </a:txBody>
                  <a:tcPr marL="6350" marR="6350" marT="6350" marB="0" anchor="ctr">
                    <a:lnL>
                      <a:noFill/>
                    </a:lnL>
                    <a:lnR>
                      <a:noFill/>
                    </a:lnR>
                    <a:lnT>
                      <a:noFill/>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4300" indent="0" algn="ctr" defTabSz="914400" rtl="0" eaLnBrk="1" fontAlgn="ctr" latinLnBrk="0" hangingPunct="1">
                        <a:spcAft>
                          <a:spcPts val="0"/>
                        </a:spcAft>
                      </a:pPr>
                      <a:r>
                        <a:rPr lang="ru-RU" sz="1100" kern="1200" dirty="0">
                          <a:solidFill>
                            <a:schemeClr val="tx1"/>
                          </a:solidFill>
                          <a:effectLst/>
                          <a:latin typeface="+mn-lt"/>
                          <a:cs typeface="Times New Roman" panose="02020603050405020304" pitchFamily="18" charset="0"/>
                        </a:rPr>
                        <a:t>-10</a:t>
                      </a:r>
                      <a:r>
                        <a:rPr lang="en-US" sz="1100" kern="1200" dirty="0">
                          <a:solidFill>
                            <a:schemeClr val="tx1"/>
                          </a:solidFill>
                          <a:effectLst/>
                          <a:latin typeface="+mn-lt"/>
                          <a:cs typeface="Times New Roman" panose="02020603050405020304" pitchFamily="18" charset="0"/>
                        </a:rPr>
                        <a:t>.</a:t>
                      </a:r>
                      <a:r>
                        <a:rPr lang="ru-RU" sz="1100" kern="1200" dirty="0">
                          <a:solidFill>
                            <a:schemeClr val="tx1"/>
                          </a:solidFill>
                          <a:effectLst/>
                          <a:latin typeface="+mn-lt"/>
                          <a:cs typeface="Times New Roman" panose="02020603050405020304" pitchFamily="18" charset="0"/>
                        </a:rPr>
                        <a:t>0%</a:t>
                      </a:r>
                    </a:p>
                  </a:txBody>
                  <a:tcPr marL="6350" marR="6350" marT="6350" marB="0" anchor="ctr">
                    <a:lnL>
                      <a:noFill/>
                    </a:lnL>
                    <a:lnR>
                      <a:noFill/>
                    </a:lnR>
                    <a:lnT>
                      <a:noFill/>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4323495"/>
                  </a:ext>
                </a:extLst>
              </a:tr>
              <a:tr h="510501">
                <a:tc>
                  <a:txBody>
                    <a:bodyPr/>
                    <a:lstStyle/>
                    <a:p>
                      <a:pPr marL="114300" indent="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Employee Benefit</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4300" indent="0" algn="ctr" defTabSz="914400" rtl="0" eaLnBrk="1" fontAlgn="ctr" latinLnBrk="0" hangingPunct="1">
                        <a:spcAft>
                          <a:spcPts val="0"/>
                        </a:spcAft>
                      </a:pPr>
                      <a:r>
                        <a:rPr lang="ru-RU" sz="1100" kern="1200" dirty="0">
                          <a:solidFill>
                            <a:schemeClr val="tx1"/>
                          </a:solidFill>
                          <a:effectLst/>
                          <a:latin typeface="+mn-lt"/>
                          <a:cs typeface="Times New Roman" panose="02020603050405020304" pitchFamily="18" charset="0"/>
                        </a:rPr>
                        <a:t>2</a:t>
                      </a:r>
                      <a:r>
                        <a:rPr lang="en-US" sz="1100" kern="1200" dirty="0">
                          <a:solidFill>
                            <a:schemeClr val="tx1"/>
                          </a:solidFill>
                          <a:effectLst/>
                          <a:latin typeface="+mn-lt"/>
                          <a:cs typeface="Times New Roman" panose="02020603050405020304" pitchFamily="18" charset="0"/>
                        </a:rPr>
                        <a:t>,</a:t>
                      </a:r>
                      <a:r>
                        <a:rPr lang="ru-RU" sz="1100" kern="1200" dirty="0">
                          <a:solidFill>
                            <a:schemeClr val="tx1"/>
                          </a:solidFill>
                          <a:effectLst/>
                          <a:latin typeface="+mn-lt"/>
                          <a:cs typeface="Times New Roman" panose="02020603050405020304" pitchFamily="18" charset="0"/>
                        </a:rPr>
                        <a:t>205</a:t>
                      </a:r>
                    </a:p>
                  </a:txBody>
                  <a:tcPr marL="6350" marR="6350" marT="635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4300" indent="0" algn="ctr" defTabSz="914400" rtl="0" eaLnBrk="1" fontAlgn="ctr" latinLnBrk="0" hangingPunct="1">
                        <a:spcAft>
                          <a:spcPts val="0"/>
                        </a:spcAft>
                      </a:pPr>
                      <a:r>
                        <a:rPr lang="ru-RU" sz="1100" kern="1200" dirty="0">
                          <a:solidFill>
                            <a:schemeClr val="tx1"/>
                          </a:solidFill>
                          <a:effectLst/>
                          <a:latin typeface="+mn-lt"/>
                          <a:cs typeface="Times New Roman" panose="02020603050405020304" pitchFamily="18" charset="0"/>
                        </a:rPr>
                        <a:t>2</a:t>
                      </a:r>
                      <a:r>
                        <a:rPr lang="en-US" sz="1100" kern="1200" dirty="0">
                          <a:solidFill>
                            <a:schemeClr val="tx1"/>
                          </a:solidFill>
                          <a:effectLst/>
                          <a:latin typeface="+mn-lt"/>
                          <a:cs typeface="Times New Roman" panose="02020603050405020304" pitchFamily="18" charset="0"/>
                        </a:rPr>
                        <a:t>,</a:t>
                      </a:r>
                      <a:r>
                        <a:rPr lang="ru-RU" sz="1100" kern="1200" dirty="0">
                          <a:solidFill>
                            <a:schemeClr val="tx1"/>
                          </a:solidFill>
                          <a:effectLst/>
                          <a:latin typeface="+mn-lt"/>
                          <a:cs typeface="Times New Roman" panose="02020603050405020304" pitchFamily="18" charset="0"/>
                        </a:rPr>
                        <a:t>392</a:t>
                      </a:r>
                    </a:p>
                  </a:txBody>
                  <a:tcPr marL="6350" marR="6350" marT="635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4300" indent="0" algn="ctr" defTabSz="914400" rtl="0" eaLnBrk="1" fontAlgn="ctr" latinLnBrk="0" hangingPunct="1">
                        <a:spcAft>
                          <a:spcPts val="0"/>
                        </a:spcAft>
                      </a:pPr>
                      <a:r>
                        <a:rPr lang="ru-RU" sz="1100" kern="1200" dirty="0">
                          <a:solidFill>
                            <a:schemeClr val="tx1"/>
                          </a:solidFill>
                          <a:effectLst/>
                          <a:latin typeface="+mn-lt"/>
                          <a:cs typeface="Times New Roman" panose="02020603050405020304" pitchFamily="18" charset="0"/>
                        </a:rPr>
                        <a:t>+8</a:t>
                      </a:r>
                      <a:r>
                        <a:rPr lang="en-US" sz="1100" kern="1200" dirty="0">
                          <a:solidFill>
                            <a:schemeClr val="tx1"/>
                          </a:solidFill>
                          <a:effectLst/>
                          <a:latin typeface="+mn-lt"/>
                          <a:cs typeface="Times New Roman" panose="02020603050405020304" pitchFamily="18" charset="0"/>
                        </a:rPr>
                        <a:t>.</a:t>
                      </a:r>
                      <a:r>
                        <a:rPr lang="ru-RU" sz="1100" kern="1200" dirty="0">
                          <a:solidFill>
                            <a:schemeClr val="tx1"/>
                          </a:solidFill>
                          <a:effectLst/>
                          <a:latin typeface="+mn-lt"/>
                          <a:cs typeface="Times New Roman" panose="02020603050405020304" pitchFamily="18" charset="0"/>
                        </a:rPr>
                        <a:t>5%</a:t>
                      </a:r>
                    </a:p>
                  </a:txBody>
                  <a:tcPr marL="6350" marR="6350" marT="635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75821">
                <a:tc>
                  <a:txBody>
                    <a:bodyPr/>
                    <a:lstStyle/>
                    <a:p>
                      <a:pPr marL="114300" marR="0" lvl="0" indent="0" algn="l" defTabSz="914400" rtl="0" eaLnBrk="1" fontAlgn="ctr" latinLnBrk="0" hangingPunct="1">
                        <a:lnSpc>
                          <a:spcPct val="100000"/>
                        </a:lnSpc>
                        <a:spcBef>
                          <a:spcPts val="0"/>
                        </a:spcBef>
                        <a:spcAft>
                          <a:spcPts val="0"/>
                        </a:spcAft>
                        <a:buClrTx/>
                        <a:buSzTx/>
                        <a:buFontTx/>
                        <a:buNone/>
                        <a:tabLst/>
                        <a:defRPr/>
                      </a:pPr>
                      <a:r>
                        <a:rPr lang="ru-RU" sz="1100" kern="1200" dirty="0" err="1">
                          <a:solidFill>
                            <a:schemeClr val="tx1"/>
                          </a:solidFill>
                          <a:effectLst/>
                          <a:latin typeface="+mn-lt"/>
                          <a:ea typeface="Calibri" panose="020F0502020204030204" pitchFamily="34" charset="0"/>
                          <a:cs typeface="Times New Roman" panose="02020603050405020304" pitchFamily="18" charset="0"/>
                        </a:rPr>
                        <a:t>Repairs</a:t>
                      </a:r>
                      <a:r>
                        <a:rPr lang="ru-RU" sz="1100" kern="1200" dirty="0">
                          <a:solidFill>
                            <a:schemeClr val="tx1"/>
                          </a:solidFill>
                          <a:effectLst/>
                          <a:latin typeface="+mn-lt"/>
                          <a:ea typeface="Calibri" panose="020F0502020204030204" pitchFamily="34" charset="0"/>
                          <a:cs typeface="Times New Roman" panose="02020603050405020304" pitchFamily="18" charset="0"/>
                        </a:rPr>
                        <a:t> </a:t>
                      </a:r>
                      <a:r>
                        <a:rPr lang="ru-RU" sz="1100" kern="1200" dirty="0" err="1">
                          <a:solidFill>
                            <a:schemeClr val="tx1"/>
                          </a:solidFill>
                          <a:effectLst/>
                          <a:latin typeface="+mn-lt"/>
                          <a:ea typeface="Calibri" panose="020F0502020204030204" pitchFamily="34" charset="0"/>
                          <a:cs typeface="Times New Roman" panose="02020603050405020304" pitchFamily="18" charset="0"/>
                        </a:rPr>
                        <a:t>and</a:t>
                      </a:r>
                      <a:r>
                        <a:rPr lang="ru-RU" sz="1100" kern="1200" baseline="0" dirty="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a:solidFill>
                            <a:schemeClr val="tx1"/>
                          </a:solidFill>
                          <a:effectLst/>
                          <a:latin typeface="+mn-lt"/>
                          <a:ea typeface="Calibri" panose="020F0502020204030204" pitchFamily="34" charset="0"/>
                          <a:cs typeface="Times New Roman" panose="02020603050405020304" pitchFamily="18" charset="0"/>
                        </a:rPr>
                        <a:t>Maintainance</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4300" indent="0" algn="ctr" defTabSz="914400" rtl="0" eaLnBrk="1" fontAlgn="ctr" latinLnBrk="0" hangingPunct="1">
                        <a:spcAft>
                          <a:spcPts val="0"/>
                        </a:spcAft>
                      </a:pPr>
                      <a:r>
                        <a:rPr lang="ru-RU" sz="1100" kern="1200">
                          <a:solidFill>
                            <a:schemeClr val="tx1"/>
                          </a:solidFill>
                          <a:effectLst/>
                          <a:latin typeface="+mn-lt"/>
                          <a:cs typeface="Times New Roman" panose="02020603050405020304" pitchFamily="18" charset="0"/>
                        </a:rPr>
                        <a:t>693</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4300" indent="0" algn="ctr" defTabSz="914400" rtl="0" eaLnBrk="1" fontAlgn="ctr" latinLnBrk="0" hangingPunct="1">
                        <a:spcAft>
                          <a:spcPts val="0"/>
                        </a:spcAft>
                      </a:pPr>
                      <a:r>
                        <a:rPr lang="ru-RU" sz="1100" kern="1200" dirty="0">
                          <a:solidFill>
                            <a:schemeClr val="tx1"/>
                          </a:solidFill>
                          <a:effectLst/>
                          <a:latin typeface="+mn-lt"/>
                          <a:cs typeface="Times New Roman" panose="02020603050405020304" pitchFamily="18" charset="0"/>
                        </a:rPr>
                        <a:t>721</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4300" indent="0" algn="ctr" defTabSz="914400" rtl="0" eaLnBrk="1" fontAlgn="ctr" latinLnBrk="0" hangingPunct="1">
                        <a:spcAft>
                          <a:spcPts val="0"/>
                        </a:spcAft>
                      </a:pPr>
                      <a:r>
                        <a:rPr lang="ru-RU" sz="1100" kern="1200" dirty="0">
                          <a:solidFill>
                            <a:schemeClr val="tx1"/>
                          </a:solidFill>
                          <a:effectLst/>
                          <a:latin typeface="+mn-lt"/>
                          <a:cs typeface="Times New Roman" panose="02020603050405020304" pitchFamily="18" charset="0"/>
                        </a:rPr>
                        <a:t>+4</a:t>
                      </a:r>
                      <a:r>
                        <a:rPr lang="en-US" sz="1100" kern="1200" dirty="0">
                          <a:solidFill>
                            <a:schemeClr val="tx1"/>
                          </a:solidFill>
                          <a:effectLst/>
                          <a:latin typeface="+mn-lt"/>
                          <a:cs typeface="Times New Roman" panose="02020603050405020304" pitchFamily="18" charset="0"/>
                        </a:rPr>
                        <a:t>.</a:t>
                      </a:r>
                      <a:r>
                        <a:rPr lang="ru-RU" sz="1100" kern="1200" dirty="0">
                          <a:solidFill>
                            <a:schemeClr val="tx1"/>
                          </a:solidFill>
                          <a:effectLst/>
                          <a:latin typeface="+mn-lt"/>
                          <a:cs typeface="Times New Roman" panose="02020603050405020304" pitchFamily="18" charset="0"/>
                        </a:rPr>
                        <a:t>0%</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25143">
                <a:tc>
                  <a:txBody>
                    <a:bodyPr/>
                    <a:lstStyle/>
                    <a:p>
                      <a:pPr marL="114300" marR="0" lvl="0" indent="0" algn="l" defTabSz="914400" rtl="0" eaLnBrk="1" fontAlgn="ctr" latinLnBrk="0" hangingPunct="1">
                        <a:lnSpc>
                          <a:spcPct val="100000"/>
                        </a:lnSpc>
                        <a:spcBef>
                          <a:spcPts val="0"/>
                        </a:spcBef>
                        <a:spcAft>
                          <a:spcPts val="0"/>
                        </a:spcAft>
                        <a:buClrTx/>
                        <a:buSzTx/>
                        <a:buFontTx/>
                        <a:buNone/>
                        <a:tabLst/>
                        <a:defRPr/>
                      </a:pPr>
                      <a:r>
                        <a:rPr lang="en-US" sz="1100" kern="1200" dirty="0">
                          <a:solidFill>
                            <a:schemeClr val="tx1"/>
                          </a:solidFill>
                          <a:effectLst/>
                          <a:latin typeface="+mn-lt"/>
                          <a:ea typeface="Calibri" panose="020F0502020204030204" pitchFamily="34" charset="0"/>
                          <a:cs typeface="Times New Roman" panose="02020603050405020304" pitchFamily="18" charset="0"/>
                        </a:rPr>
                        <a:t>Electricity Market Administration</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4300" indent="0" algn="ctr" defTabSz="914400" rtl="0" eaLnBrk="1" fontAlgn="ctr" latinLnBrk="0" hangingPunct="1">
                        <a:spcAft>
                          <a:spcPts val="0"/>
                        </a:spcAft>
                      </a:pPr>
                      <a:r>
                        <a:rPr lang="ru-RU" sz="1100" kern="1200">
                          <a:solidFill>
                            <a:schemeClr val="tx1"/>
                          </a:solidFill>
                          <a:effectLst/>
                          <a:latin typeface="+mn-lt"/>
                          <a:cs typeface="Times New Roman" panose="02020603050405020304" pitchFamily="18" charset="0"/>
                        </a:rPr>
                        <a:t>546</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4300" indent="0" algn="ctr" defTabSz="914400" rtl="0" eaLnBrk="1" fontAlgn="ctr" latinLnBrk="0" hangingPunct="1">
                        <a:spcAft>
                          <a:spcPts val="0"/>
                        </a:spcAft>
                      </a:pPr>
                      <a:r>
                        <a:rPr lang="ru-RU" sz="1100" kern="1200" dirty="0">
                          <a:solidFill>
                            <a:schemeClr val="tx1"/>
                          </a:solidFill>
                          <a:effectLst/>
                          <a:latin typeface="+mn-lt"/>
                          <a:cs typeface="Times New Roman" panose="02020603050405020304" pitchFamily="18" charset="0"/>
                        </a:rPr>
                        <a:t>588</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4300" indent="0" algn="ctr" defTabSz="914400" rtl="0" eaLnBrk="1" fontAlgn="ctr" latinLnBrk="0" hangingPunct="1">
                        <a:spcAft>
                          <a:spcPts val="0"/>
                        </a:spcAft>
                      </a:pPr>
                      <a:r>
                        <a:rPr lang="ru-RU" sz="1100" kern="1200" dirty="0">
                          <a:solidFill>
                            <a:schemeClr val="tx1"/>
                          </a:solidFill>
                          <a:effectLst/>
                          <a:latin typeface="+mn-lt"/>
                          <a:cs typeface="Times New Roman" panose="02020603050405020304" pitchFamily="18" charset="0"/>
                        </a:rPr>
                        <a:t>+7</a:t>
                      </a:r>
                      <a:r>
                        <a:rPr lang="en-US" sz="1100" kern="1200" dirty="0">
                          <a:solidFill>
                            <a:schemeClr val="tx1"/>
                          </a:solidFill>
                          <a:effectLst/>
                          <a:latin typeface="+mn-lt"/>
                          <a:cs typeface="Times New Roman" panose="02020603050405020304" pitchFamily="18" charset="0"/>
                        </a:rPr>
                        <a:t>.</a:t>
                      </a:r>
                      <a:r>
                        <a:rPr lang="ru-RU" sz="1100" kern="1200" dirty="0">
                          <a:solidFill>
                            <a:schemeClr val="tx1"/>
                          </a:solidFill>
                          <a:effectLst/>
                          <a:latin typeface="+mn-lt"/>
                          <a:cs typeface="Times New Roman" panose="02020603050405020304" pitchFamily="18" charset="0"/>
                        </a:rPr>
                        <a:t>7%</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510501">
                <a:tc>
                  <a:txBody>
                    <a:bodyPr/>
                    <a:lstStyle/>
                    <a:p>
                      <a:pPr marL="114300" marR="0" lvl="0" indent="0" algn="l" defTabSz="914400" rtl="0" eaLnBrk="1" fontAlgn="ctr" latinLnBrk="0" hangingPunct="1">
                        <a:lnSpc>
                          <a:spcPct val="100000"/>
                        </a:lnSpc>
                        <a:spcBef>
                          <a:spcPts val="0"/>
                        </a:spcBef>
                        <a:spcAft>
                          <a:spcPts val="0"/>
                        </a:spcAft>
                        <a:buClrTx/>
                        <a:buSzTx/>
                        <a:buFontTx/>
                        <a:buNone/>
                        <a:tabLst/>
                        <a:defRPr/>
                      </a:pPr>
                      <a:r>
                        <a:rPr lang="en-US" sz="1100" kern="1200" dirty="0">
                          <a:solidFill>
                            <a:schemeClr val="tx1"/>
                          </a:solidFill>
                          <a:effectLst/>
                          <a:latin typeface="+mn-lt"/>
                          <a:ea typeface="Calibri" panose="020F0502020204030204" pitchFamily="34" charset="0"/>
                          <a:cs typeface="Times New Roman" panose="02020603050405020304" pitchFamily="18" charset="0"/>
                        </a:rPr>
                        <a:t>Rent</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4300" indent="0" algn="ctr" defTabSz="914400" rtl="0" eaLnBrk="1" fontAlgn="ctr" latinLnBrk="0" hangingPunct="1">
                        <a:spcAft>
                          <a:spcPts val="0"/>
                        </a:spcAft>
                      </a:pPr>
                      <a:r>
                        <a:rPr lang="ru-RU" sz="1100" kern="1200">
                          <a:solidFill>
                            <a:schemeClr val="tx1"/>
                          </a:solidFill>
                          <a:effectLst/>
                          <a:latin typeface="+mn-lt"/>
                          <a:cs typeface="Times New Roman" panose="02020603050405020304" pitchFamily="18" charset="0"/>
                        </a:rPr>
                        <a:t>575</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4300" indent="0" algn="ctr" defTabSz="914400" rtl="0" eaLnBrk="1" fontAlgn="ctr" latinLnBrk="0" hangingPunct="1">
                        <a:spcAft>
                          <a:spcPts val="0"/>
                        </a:spcAft>
                      </a:pPr>
                      <a:r>
                        <a:rPr lang="ru-RU" sz="1100" kern="1200">
                          <a:solidFill>
                            <a:schemeClr val="tx1"/>
                          </a:solidFill>
                          <a:effectLst/>
                          <a:latin typeface="+mn-lt"/>
                          <a:cs typeface="Times New Roman" panose="02020603050405020304" pitchFamily="18" charset="0"/>
                        </a:rPr>
                        <a:t>540</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4300" indent="0" algn="ctr" defTabSz="914400" rtl="0" eaLnBrk="1" fontAlgn="ctr" latinLnBrk="0" hangingPunct="1">
                        <a:spcAft>
                          <a:spcPts val="0"/>
                        </a:spcAft>
                      </a:pPr>
                      <a:r>
                        <a:rPr lang="ru-RU" sz="1100" kern="1200" dirty="0">
                          <a:solidFill>
                            <a:schemeClr val="tx1"/>
                          </a:solidFill>
                          <a:effectLst/>
                          <a:latin typeface="+mn-lt"/>
                          <a:cs typeface="Times New Roman" panose="02020603050405020304" pitchFamily="18" charset="0"/>
                        </a:rPr>
                        <a:t>-6</a:t>
                      </a:r>
                      <a:r>
                        <a:rPr lang="en-US" sz="1100" kern="1200" dirty="0">
                          <a:solidFill>
                            <a:schemeClr val="tx1"/>
                          </a:solidFill>
                          <a:effectLst/>
                          <a:latin typeface="+mn-lt"/>
                          <a:cs typeface="Times New Roman" panose="02020603050405020304" pitchFamily="18" charset="0"/>
                        </a:rPr>
                        <a:t>.</a:t>
                      </a:r>
                      <a:r>
                        <a:rPr lang="ru-RU" sz="1100" kern="1200" dirty="0">
                          <a:solidFill>
                            <a:schemeClr val="tx1"/>
                          </a:solidFill>
                          <a:effectLst/>
                          <a:latin typeface="+mn-lt"/>
                          <a:cs typeface="Times New Roman" panose="02020603050405020304" pitchFamily="18" charset="0"/>
                        </a:rPr>
                        <a:t>1%</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510501">
                <a:tc>
                  <a:txBody>
                    <a:bodyPr/>
                    <a:lstStyle/>
                    <a:p>
                      <a:pPr marL="114300" marR="0" lvl="0" indent="0" algn="l" defTabSz="914400" rtl="0" eaLnBrk="1" fontAlgn="ctr" latinLnBrk="0" hangingPunct="1">
                        <a:lnSpc>
                          <a:spcPct val="100000"/>
                        </a:lnSpc>
                        <a:spcBef>
                          <a:spcPts val="0"/>
                        </a:spcBef>
                        <a:spcAft>
                          <a:spcPts val="0"/>
                        </a:spcAft>
                        <a:buClrTx/>
                        <a:buSzTx/>
                        <a:buFontTx/>
                        <a:buNone/>
                        <a:tabLst/>
                        <a:defRPr/>
                      </a:pPr>
                      <a:r>
                        <a:rPr lang="en-GB" sz="1100" kern="1200" dirty="0">
                          <a:solidFill>
                            <a:schemeClr val="tx1"/>
                          </a:solidFill>
                          <a:effectLst/>
                          <a:latin typeface="+mn-lt"/>
                          <a:ea typeface="Calibri" panose="020F0502020204030204" pitchFamily="34" charset="0"/>
                          <a:cs typeface="Times New Roman" panose="02020603050405020304" pitchFamily="18" charset="0"/>
                        </a:rPr>
                        <a:t>Exchange Rate Differences</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4300" indent="0" algn="ctr" defTabSz="914400" rtl="0" eaLnBrk="1" fontAlgn="ctr" latinLnBrk="0" hangingPunct="1">
                        <a:spcAft>
                          <a:spcPts val="0"/>
                        </a:spcAft>
                      </a:pPr>
                      <a:r>
                        <a:rPr lang="ru-RU" sz="1100" kern="1200" dirty="0">
                          <a:solidFill>
                            <a:schemeClr val="tx1"/>
                          </a:solidFill>
                          <a:effectLst/>
                          <a:latin typeface="+mn-lt"/>
                          <a:cs typeface="Times New Roman" panose="02020603050405020304" pitchFamily="18" charset="0"/>
                        </a:rPr>
                        <a:t>(43)</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4300" indent="0" algn="ctr" defTabSz="914400" rtl="0" eaLnBrk="1" fontAlgn="ctr" latinLnBrk="0" hangingPunct="1">
                        <a:spcAft>
                          <a:spcPts val="0"/>
                        </a:spcAft>
                      </a:pPr>
                      <a:r>
                        <a:rPr lang="ru-RU" sz="1100" kern="1200" dirty="0">
                          <a:solidFill>
                            <a:schemeClr val="tx1"/>
                          </a:solidFill>
                          <a:effectLst/>
                          <a:latin typeface="+mn-lt"/>
                          <a:cs typeface="Times New Roman" panose="02020603050405020304" pitchFamily="18" charset="0"/>
                        </a:rPr>
                        <a:t>354</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4300" indent="0" algn="ctr" defTabSz="914400" rtl="0" eaLnBrk="1" fontAlgn="ctr" latinLnBrk="0" hangingPunct="1">
                        <a:spcAft>
                          <a:spcPts val="0"/>
                        </a:spcAft>
                      </a:pPr>
                      <a:r>
                        <a:rPr lang="ru-RU" sz="1100" kern="1200" dirty="0">
                          <a:solidFill>
                            <a:schemeClr val="tx1"/>
                          </a:solidFill>
                          <a:effectLst/>
                          <a:latin typeface="+mn-lt"/>
                          <a:cs typeface="Times New Roman" panose="02020603050405020304" pitchFamily="18" charset="0"/>
                        </a:rPr>
                        <a:t>-</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510501">
                <a:tc>
                  <a:txBody>
                    <a:bodyPr/>
                    <a:lstStyle/>
                    <a:p>
                      <a:pPr marL="114300" marR="0" indent="0" algn="l" defTabSz="914400" rtl="0" eaLnBrk="1" fontAlgn="ctr" latinLnBrk="0" hangingPunct="1">
                        <a:lnSpc>
                          <a:spcPct val="100000"/>
                        </a:lnSpc>
                        <a:spcBef>
                          <a:spcPts val="0"/>
                        </a:spcBef>
                        <a:spcAft>
                          <a:spcPts val="0"/>
                        </a:spcAft>
                        <a:buClrTx/>
                        <a:buSzTx/>
                        <a:buFontTx/>
                        <a:buNone/>
                        <a:tabLst/>
                        <a:defRPr/>
                      </a:pPr>
                      <a:r>
                        <a:rPr lang="en-US" sz="1100" kern="1200" dirty="0">
                          <a:solidFill>
                            <a:schemeClr val="tx1"/>
                          </a:solidFill>
                          <a:effectLst/>
                          <a:latin typeface="+mn-lt"/>
                          <a:ea typeface="Calibri" panose="020F0502020204030204" pitchFamily="34" charset="0"/>
                          <a:cs typeface="Times New Roman" panose="02020603050405020304" pitchFamily="18" charset="0"/>
                        </a:rPr>
                        <a:t>Other Fixed Costs</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4300" indent="0" algn="ctr" defTabSz="914400" rtl="0" eaLnBrk="1" fontAlgn="ctr" latinLnBrk="0" hangingPunct="1">
                        <a:spcAft>
                          <a:spcPts val="0"/>
                        </a:spcAft>
                      </a:pPr>
                      <a:r>
                        <a:rPr lang="ru-RU" sz="1100" kern="1200" dirty="0">
                          <a:solidFill>
                            <a:schemeClr val="tx1"/>
                          </a:solidFill>
                          <a:effectLst/>
                          <a:latin typeface="+mn-lt"/>
                          <a:cs typeface="Times New Roman" panose="02020603050405020304" pitchFamily="18" charset="0"/>
                        </a:rPr>
                        <a:t>1</a:t>
                      </a:r>
                      <a:r>
                        <a:rPr lang="en-US" sz="1100" kern="1200" dirty="0">
                          <a:solidFill>
                            <a:schemeClr val="tx1"/>
                          </a:solidFill>
                          <a:effectLst/>
                          <a:latin typeface="+mn-lt"/>
                          <a:cs typeface="Times New Roman" panose="02020603050405020304" pitchFamily="18" charset="0"/>
                        </a:rPr>
                        <a:t>,</a:t>
                      </a:r>
                      <a:r>
                        <a:rPr lang="ru-RU" sz="1100" kern="1200" dirty="0">
                          <a:solidFill>
                            <a:schemeClr val="tx1"/>
                          </a:solidFill>
                          <a:effectLst/>
                          <a:latin typeface="+mn-lt"/>
                          <a:cs typeface="Times New Roman" panose="02020603050405020304" pitchFamily="18" charset="0"/>
                        </a:rPr>
                        <a:t>681</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4300" indent="0" algn="ctr" defTabSz="914400" rtl="0" eaLnBrk="1" fontAlgn="ctr" latinLnBrk="0" hangingPunct="1">
                        <a:spcAft>
                          <a:spcPts val="0"/>
                        </a:spcAft>
                      </a:pPr>
                      <a:r>
                        <a:rPr lang="ru-RU" sz="1100" kern="1200" dirty="0">
                          <a:solidFill>
                            <a:schemeClr val="tx1"/>
                          </a:solidFill>
                          <a:effectLst/>
                          <a:latin typeface="+mn-lt"/>
                          <a:cs typeface="Times New Roman" panose="02020603050405020304" pitchFamily="18" charset="0"/>
                        </a:rPr>
                        <a:t>2</a:t>
                      </a:r>
                      <a:r>
                        <a:rPr lang="en-US" sz="1100" kern="1200" dirty="0">
                          <a:solidFill>
                            <a:schemeClr val="tx1"/>
                          </a:solidFill>
                          <a:effectLst/>
                          <a:latin typeface="+mn-lt"/>
                          <a:cs typeface="Times New Roman" panose="02020603050405020304" pitchFamily="18" charset="0"/>
                        </a:rPr>
                        <a:t>,</a:t>
                      </a:r>
                      <a:r>
                        <a:rPr lang="ru-RU" sz="1100" kern="1200" dirty="0">
                          <a:solidFill>
                            <a:schemeClr val="tx1"/>
                          </a:solidFill>
                          <a:effectLst/>
                          <a:latin typeface="+mn-lt"/>
                          <a:cs typeface="Times New Roman" panose="02020603050405020304" pitchFamily="18" charset="0"/>
                        </a:rPr>
                        <a:t>289</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4300" indent="0" algn="ctr" defTabSz="914400" rtl="0" eaLnBrk="1" fontAlgn="ctr" latinLnBrk="0" hangingPunct="1">
                        <a:spcAft>
                          <a:spcPts val="0"/>
                        </a:spcAft>
                      </a:pPr>
                      <a:r>
                        <a:rPr lang="ru-RU" sz="1100" kern="1200" dirty="0">
                          <a:solidFill>
                            <a:schemeClr val="tx1"/>
                          </a:solidFill>
                          <a:effectLst/>
                          <a:latin typeface="+mn-lt"/>
                          <a:cs typeface="Times New Roman" panose="02020603050405020304" pitchFamily="18" charset="0"/>
                        </a:rPr>
                        <a:t>+36</a:t>
                      </a:r>
                      <a:r>
                        <a:rPr lang="en-US" sz="1100" kern="1200" dirty="0">
                          <a:solidFill>
                            <a:schemeClr val="tx1"/>
                          </a:solidFill>
                          <a:effectLst/>
                          <a:latin typeface="+mn-lt"/>
                          <a:cs typeface="Times New Roman" panose="02020603050405020304" pitchFamily="18" charset="0"/>
                        </a:rPr>
                        <a:t>.</a:t>
                      </a:r>
                      <a:r>
                        <a:rPr lang="ru-RU" sz="1100" kern="1200" dirty="0">
                          <a:solidFill>
                            <a:schemeClr val="tx1"/>
                          </a:solidFill>
                          <a:effectLst/>
                          <a:latin typeface="+mn-lt"/>
                          <a:cs typeface="Times New Roman" panose="02020603050405020304" pitchFamily="18" charset="0"/>
                        </a:rPr>
                        <a:t>2%</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510501">
                <a:tc>
                  <a:txBody>
                    <a:bodyPr/>
                    <a:lstStyle/>
                    <a:p>
                      <a:pPr algn="l" rtl="0" fontAlgn="ctr"/>
                      <a:r>
                        <a:rPr lang="en-US" sz="1100" b="1" kern="1200" dirty="0">
                          <a:solidFill>
                            <a:schemeClr val="tx2"/>
                          </a:solidFill>
                          <a:effectLst/>
                          <a:latin typeface="+mn-lt"/>
                          <a:ea typeface="Calibri" panose="020F0502020204030204" pitchFamily="34" charset="0"/>
                          <a:cs typeface="Times New Roman" panose="02020603050405020304" pitchFamily="18" charset="0"/>
                        </a:rPr>
                        <a:t>Total Fixed Costs</a:t>
                      </a:r>
                      <a:endParaRPr lang="ru-RU" sz="1100" b="1" kern="1200" dirty="0">
                        <a:solidFill>
                          <a:schemeClr val="tx2"/>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4300" indent="0" algn="ctr" defTabSz="914400" rtl="0" eaLnBrk="1" fontAlgn="ctr" latinLnBrk="0" hangingPunct="1">
                        <a:spcAft>
                          <a:spcPts val="0"/>
                        </a:spcAft>
                      </a:pPr>
                      <a:r>
                        <a:rPr lang="ru-RU" sz="1100" b="1" kern="1200" dirty="0">
                          <a:solidFill>
                            <a:schemeClr val="tx1"/>
                          </a:solidFill>
                          <a:effectLst/>
                          <a:latin typeface="+mn-lt"/>
                          <a:cs typeface="Times New Roman" panose="02020603050405020304" pitchFamily="18" charset="0"/>
                        </a:rPr>
                        <a:t>9</a:t>
                      </a:r>
                      <a:r>
                        <a:rPr lang="en-US" sz="1100" b="1" kern="1200" dirty="0">
                          <a:solidFill>
                            <a:schemeClr val="tx1"/>
                          </a:solidFill>
                          <a:effectLst/>
                          <a:latin typeface="+mn-lt"/>
                          <a:cs typeface="Times New Roman" panose="02020603050405020304" pitchFamily="18" charset="0"/>
                        </a:rPr>
                        <a:t>,</a:t>
                      </a:r>
                      <a:r>
                        <a:rPr lang="ru-RU" sz="1100" b="1" kern="1200" dirty="0">
                          <a:solidFill>
                            <a:schemeClr val="tx1"/>
                          </a:solidFill>
                          <a:effectLst/>
                          <a:latin typeface="+mn-lt"/>
                          <a:cs typeface="Times New Roman" panose="02020603050405020304" pitchFamily="18" charset="0"/>
                        </a:rPr>
                        <a:t>180</a:t>
                      </a:r>
                    </a:p>
                  </a:txBody>
                  <a:tcPr marL="6350" marR="6350" marT="6350"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4300" indent="0" algn="ctr" defTabSz="914400" rtl="0" eaLnBrk="1" fontAlgn="ctr" latinLnBrk="0" hangingPunct="1">
                        <a:spcAft>
                          <a:spcPts val="0"/>
                        </a:spcAft>
                      </a:pPr>
                      <a:r>
                        <a:rPr lang="ru-RU" sz="1100" b="1" kern="1200" dirty="0">
                          <a:solidFill>
                            <a:schemeClr val="tx1"/>
                          </a:solidFill>
                          <a:effectLst/>
                          <a:latin typeface="+mn-lt"/>
                          <a:cs typeface="Times New Roman" panose="02020603050405020304" pitchFamily="18" charset="0"/>
                        </a:rPr>
                        <a:t>10</a:t>
                      </a:r>
                      <a:r>
                        <a:rPr lang="en-US" sz="1100" b="1" kern="1200" dirty="0">
                          <a:solidFill>
                            <a:schemeClr val="tx1"/>
                          </a:solidFill>
                          <a:effectLst/>
                          <a:latin typeface="+mn-lt"/>
                          <a:cs typeface="Times New Roman" panose="02020603050405020304" pitchFamily="18" charset="0"/>
                        </a:rPr>
                        <a:t>,</a:t>
                      </a:r>
                      <a:r>
                        <a:rPr lang="ru-RU" sz="1100" b="1" kern="1200" dirty="0">
                          <a:solidFill>
                            <a:schemeClr val="tx1"/>
                          </a:solidFill>
                          <a:effectLst/>
                          <a:latin typeface="+mn-lt"/>
                          <a:cs typeface="Times New Roman" panose="02020603050405020304" pitchFamily="18" charset="0"/>
                        </a:rPr>
                        <a:t>054</a:t>
                      </a:r>
                    </a:p>
                  </a:txBody>
                  <a:tcPr marL="6350" marR="6350" marT="6350"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4300" indent="0" algn="ctr" defTabSz="914400" rtl="0" eaLnBrk="1" fontAlgn="ctr" latinLnBrk="0" hangingPunct="1">
                        <a:spcAft>
                          <a:spcPts val="0"/>
                        </a:spcAft>
                      </a:pPr>
                      <a:r>
                        <a:rPr lang="ru-RU" sz="1100" b="1" kern="1200" dirty="0">
                          <a:solidFill>
                            <a:schemeClr val="tx1"/>
                          </a:solidFill>
                          <a:effectLst/>
                          <a:latin typeface="+mn-lt"/>
                          <a:cs typeface="Times New Roman" panose="02020603050405020304" pitchFamily="18" charset="0"/>
                        </a:rPr>
                        <a:t>+9</a:t>
                      </a:r>
                      <a:r>
                        <a:rPr lang="en-US" sz="1100" b="1" kern="1200" dirty="0">
                          <a:solidFill>
                            <a:schemeClr val="tx1"/>
                          </a:solidFill>
                          <a:effectLst/>
                          <a:latin typeface="+mn-lt"/>
                          <a:cs typeface="Times New Roman" panose="02020603050405020304" pitchFamily="18" charset="0"/>
                        </a:rPr>
                        <a:t>.</a:t>
                      </a:r>
                      <a:r>
                        <a:rPr lang="ru-RU" sz="1100" b="1" kern="1200" dirty="0">
                          <a:solidFill>
                            <a:schemeClr val="tx1"/>
                          </a:solidFill>
                          <a:effectLst/>
                          <a:latin typeface="+mn-lt"/>
                          <a:cs typeface="Times New Roman" panose="02020603050405020304" pitchFamily="18" charset="0"/>
                        </a:rPr>
                        <a:t>5%</a:t>
                      </a:r>
                    </a:p>
                  </a:txBody>
                  <a:tcPr marL="6350" marR="6350" marT="6350"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bl>
          </a:graphicData>
        </a:graphic>
      </p:graphicFrame>
      <p:cxnSp>
        <p:nvCxnSpPr>
          <p:cNvPr id="12" name="Straight Arrow Connector 13"/>
          <p:cNvCxnSpPr>
            <a:cxnSpLocks/>
          </p:cNvCxnSpPr>
          <p:nvPr/>
        </p:nvCxnSpPr>
        <p:spPr>
          <a:xfrm flipV="1">
            <a:off x="2162175" y="4566911"/>
            <a:ext cx="1139078" cy="206703"/>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13" name="Oval 14"/>
          <p:cNvSpPr/>
          <p:nvPr/>
        </p:nvSpPr>
        <p:spPr>
          <a:xfrm>
            <a:off x="2549151" y="4487699"/>
            <a:ext cx="365125" cy="365125"/>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en-US" sz="1050" spc="-30" dirty="0">
                <a:solidFill>
                  <a:srgbClr val="0079C2"/>
                </a:solidFill>
              </a:rPr>
              <a:t>+9.5</a:t>
            </a:r>
            <a:r>
              <a:rPr lang="ru-RU" sz="1050" spc="-30" dirty="0">
                <a:solidFill>
                  <a:srgbClr val="0079C2"/>
                </a:solidFill>
              </a:rPr>
              <a:t>%</a:t>
            </a:r>
          </a:p>
        </p:txBody>
      </p:sp>
      <p:sp>
        <p:nvSpPr>
          <p:cNvPr id="14" name="Номер слайда 3">
            <a:extLst>
              <a:ext uri="{FF2B5EF4-FFF2-40B4-BE49-F238E27FC236}">
                <a16:creationId xmlns:a16="http://schemas.microsoft.com/office/drawing/2014/main" id="{78E9EA51-B477-48D7-A15A-D967F6739DDE}"/>
              </a:ext>
            </a:extLst>
          </p:cNvPr>
          <p:cNvSpPr>
            <a:spLocks noGrp="1"/>
          </p:cNvSpPr>
          <p:nvPr>
            <p:ph type="sldNum" sz="quarter" idx="4"/>
          </p:nvPr>
        </p:nvSpPr>
        <p:spPr>
          <a:xfrm>
            <a:off x="204788" y="6477893"/>
            <a:ext cx="1208087" cy="307777"/>
          </a:xfrm>
        </p:spPr>
        <p:txBody>
          <a:bodyPr/>
          <a:lstStyle/>
          <a:p>
            <a:fld id="{8E730068-F805-43B7-8A8E-3E2DB17E4B45}" type="slidenum">
              <a:rPr lang="ru-RU" smtClean="0"/>
              <a:pPr/>
              <a:t>5</a:t>
            </a:fld>
            <a:endParaRPr lang="ru-RU" dirty="0"/>
          </a:p>
        </p:txBody>
      </p:sp>
    </p:spTree>
    <p:extLst>
      <p:ext uri="{BB962C8B-B14F-4D97-AF65-F5344CB8AC3E}">
        <p14:creationId xmlns:p14="http://schemas.microsoft.com/office/powerpoint/2010/main" val="2077455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Рисунок 11">
            <a:extLst>
              <a:ext uri="{FF2B5EF4-FFF2-40B4-BE49-F238E27FC236}">
                <a16:creationId xmlns:a16="http://schemas.microsoft.com/office/drawing/2014/main" id="{BCB2EF4F-0497-4A2B-8394-4C66AC7C1BB3}"/>
              </a:ext>
            </a:extLst>
          </p:cNvPr>
          <p:cNvPicPr>
            <a:picLocks noChangeAspect="1"/>
          </p:cNvPicPr>
          <p:nvPr/>
        </p:nvPicPr>
        <p:blipFill>
          <a:blip r:embed="rId2"/>
          <a:stretch>
            <a:fillRect/>
          </a:stretch>
        </p:blipFill>
        <p:spPr>
          <a:xfrm>
            <a:off x="2789860" y="2520211"/>
            <a:ext cx="6285521" cy="3011685"/>
          </a:xfrm>
          <a:prstGeom prst="rect">
            <a:avLst/>
          </a:prstGeom>
        </p:spPr>
      </p:pic>
      <p:pic>
        <p:nvPicPr>
          <p:cNvPr id="9" name="Рисунок 8">
            <a:extLst>
              <a:ext uri="{FF2B5EF4-FFF2-40B4-BE49-F238E27FC236}">
                <a16:creationId xmlns:a16="http://schemas.microsoft.com/office/drawing/2014/main" id="{1655E859-D66B-421D-A919-545B4E10D79E}"/>
              </a:ext>
            </a:extLst>
          </p:cNvPr>
          <p:cNvPicPr>
            <a:picLocks noChangeAspect="1"/>
          </p:cNvPicPr>
          <p:nvPr/>
        </p:nvPicPr>
        <p:blipFill>
          <a:blip r:embed="rId3"/>
          <a:stretch>
            <a:fillRect/>
          </a:stretch>
        </p:blipFill>
        <p:spPr>
          <a:xfrm>
            <a:off x="68619" y="2928679"/>
            <a:ext cx="2554445" cy="2194750"/>
          </a:xfrm>
          <a:prstGeom prst="rect">
            <a:avLst/>
          </a:prstGeom>
        </p:spPr>
      </p:pic>
      <p:sp>
        <p:nvSpPr>
          <p:cNvPr id="4" name="Заголовок 3"/>
          <p:cNvSpPr>
            <a:spLocks noGrp="1"/>
          </p:cNvSpPr>
          <p:nvPr>
            <p:ph type="title"/>
          </p:nvPr>
        </p:nvSpPr>
        <p:spPr/>
        <p:txBody>
          <a:bodyPr/>
          <a:lstStyle/>
          <a:p>
            <a:r>
              <a:rPr lang="en-US" altLang="ru-RU" dirty="0"/>
              <a:t>EBITDA and Profit</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3M 2022 IFRS Results</a:t>
            </a:r>
            <a:endParaRPr lang="ru-RU" altLang="ru-RU" dirty="0"/>
          </a:p>
        </p:txBody>
      </p:sp>
      <p:sp>
        <p:nvSpPr>
          <p:cNvPr id="5" name="Text Box 103"/>
          <p:cNvSpPr txBox="1">
            <a:spLocks noChangeArrowheads="1"/>
          </p:cNvSpPr>
          <p:nvPr/>
        </p:nvSpPr>
        <p:spPr bwMode="auto">
          <a:xfrm>
            <a:off x="4815114" y="2304953"/>
            <a:ext cx="26962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Profit Bridge </a:t>
            </a:r>
            <a:r>
              <a:rPr lang="ru-RU" altLang="ru-RU" sz="1600" b="1" dirty="0" err="1">
                <a:solidFill>
                  <a:srgbClr val="0079C2"/>
                </a:solidFill>
              </a:rPr>
              <a:t>for</a:t>
            </a:r>
            <a:r>
              <a:rPr lang="ru-RU" altLang="ru-RU" sz="1600" b="1" dirty="0">
                <a:solidFill>
                  <a:srgbClr val="0079C2"/>
                </a:solidFill>
              </a:rPr>
              <a:t> </a:t>
            </a:r>
            <a:r>
              <a:rPr lang="en-US" altLang="ru-RU" sz="1600" b="1" dirty="0">
                <a:solidFill>
                  <a:srgbClr val="0079C2"/>
                </a:solidFill>
              </a:rPr>
              <a:t>3M 2022 </a:t>
            </a:r>
            <a:r>
              <a:rPr lang="en-US" altLang="ru-RU" sz="1600" b="1" dirty="0" err="1">
                <a:solidFill>
                  <a:srgbClr val="0079C2"/>
                </a:solidFill>
              </a:rPr>
              <a:t>mn</a:t>
            </a:r>
            <a:r>
              <a:rPr lang="en-US" altLang="ru-RU" sz="1600" b="1" dirty="0">
                <a:solidFill>
                  <a:srgbClr val="0079C2"/>
                </a:solidFill>
              </a:rPr>
              <a:t> RUR</a:t>
            </a:r>
          </a:p>
        </p:txBody>
      </p:sp>
      <p:sp>
        <p:nvSpPr>
          <p:cNvPr id="7" name="Text Box 103"/>
          <p:cNvSpPr txBox="1">
            <a:spLocks noChangeArrowheads="1"/>
          </p:cNvSpPr>
          <p:nvPr/>
        </p:nvSpPr>
        <p:spPr bwMode="auto">
          <a:xfrm>
            <a:off x="146050" y="1354138"/>
            <a:ext cx="13827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EBITDA, </a:t>
            </a:r>
            <a:r>
              <a:rPr lang="en-US" altLang="ru-RU" sz="1600" b="1" dirty="0" err="1">
                <a:solidFill>
                  <a:srgbClr val="0079C2"/>
                </a:solidFill>
              </a:rPr>
              <a:t>mn</a:t>
            </a:r>
            <a:r>
              <a:rPr lang="en-US" altLang="ru-RU" sz="1600" b="1" dirty="0">
                <a:solidFill>
                  <a:srgbClr val="0079C2"/>
                </a:solidFill>
              </a:rPr>
              <a:t> RUR</a:t>
            </a:r>
          </a:p>
        </p:txBody>
      </p:sp>
      <p:cxnSp>
        <p:nvCxnSpPr>
          <p:cNvPr id="17" name="Straight Arrow Connector 6">
            <a:extLst>
              <a:ext uri="{FF2B5EF4-FFF2-40B4-BE49-F238E27FC236}">
                <a16:creationId xmlns:a16="http://schemas.microsoft.com/office/drawing/2014/main" id="{F53C8680-CD46-4205-A2C4-19DB6A4AFD81}"/>
              </a:ext>
            </a:extLst>
          </p:cNvPr>
          <p:cNvCxnSpPr>
            <a:cxnSpLocks/>
          </p:cNvCxnSpPr>
          <p:nvPr/>
        </p:nvCxnSpPr>
        <p:spPr>
          <a:xfrm>
            <a:off x="957943" y="2926481"/>
            <a:ext cx="747486" cy="103414"/>
          </a:xfrm>
          <a:prstGeom prst="straightConnector1">
            <a:avLst/>
          </a:prstGeom>
          <a:ln>
            <a:solidFill>
              <a:srgbClr val="0066CC"/>
            </a:solidFill>
            <a:tailEnd type="arrow"/>
          </a:ln>
        </p:spPr>
        <p:style>
          <a:lnRef idx="1">
            <a:schemeClr val="accent1"/>
          </a:lnRef>
          <a:fillRef idx="0">
            <a:schemeClr val="accent1"/>
          </a:fillRef>
          <a:effectRef idx="0">
            <a:schemeClr val="accent1"/>
          </a:effectRef>
          <a:fontRef idx="minor">
            <a:schemeClr val="tx1"/>
          </a:fontRef>
        </p:style>
      </p:cxnSp>
      <p:sp>
        <p:nvSpPr>
          <p:cNvPr id="19" name="Oval 7">
            <a:extLst>
              <a:ext uri="{FF2B5EF4-FFF2-40B4-BE49-F238E27FC236}">
                <a16:creationId xmlns:a16="http://schemas.microsoft.com/office/drawing/2014/main" id="{924A62EA-B6C1-4C1A-958A-AA7E16DFE3B7}"/>
              </a:ext>
            </a:extLst>
          </p:cNvPr>
          <p:cNvSpPr/>
          <p:nvPr/>
        </p:nvSpPr>
        <p:spPr>
          <a:xfrm>
            <a:off x="1089025" y="2723300"/>
            <a:ext cx="439738" cy="462728"/>
          </a:xfrm>
          <a:prstGeom prst="ellipse">
            <a:avLst/>
          </a:prstGeom>
          <a:solidFill>
            <a:schemeClr val="bg1"/>
          </a:solidFill>
          <a:ln w="6350">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en-US" sz="1050" spc="-10" dirty="0">
                <a:solidFill>
                  <a:srgbClr val="0079C2"/>
                </a:solidFill>
              </a:rPr>
              <a:t>-2.6%</a:t>
            </a:r>
          </a:p>
        </p:txBody>
      </p:sp>
      <p:sp>
        <p:nvSpPr>
          <p:cNvPr id="10" name="Номер слайда 3">
            <a:extLst>
              <a:ext uri="{FF2B5EF4-FFF2-40B4-BE49-F238E27FC236}">
                <a16:creationId xmlns:a16="http://schemas.microsoft.com/office/drawing/2014/main" id="{3182681C-3CFF-401D-B230-97CB201A42EB}"/>
              </a:ext>
            </a:extLst>
          </p:cNvPr>
          <p:cNvSpPr>
            <a:spLocks noGrp="1"/>
          </p:cNvSpPr>
          <p:nvPr>
            <p:ph type="sldNum" sz="quarter" idx="4"/>
          </p:nvPr>
        </p:nvSpPr>
        <p:spPr>
          <a:xfrm>
            <a:off x="204788" y="6477893"/>
            <a:ext cx="1208087" cy="307777"/>
          </a:xfrm>
        </p:spPr>
        <p:txBody>
          <a:bodyPr/>
          <a:lstStyle/>
          <a:p>
            <a:fld id="{8E730068-F805-43B7-8A8E-3E2DB17E4B45}" type="slidenum">
              <a:rPr lang="ru-RU" smtClean="0"/>
              <a:pPr/>
              <a:t>6</a:t>
            </a:fld>
            <a:endParaRPr lang="ru-RU" dirty="0"/>
          </a:p>
        </p:txBody>
      </p:sp>
    </p:spTree>
    <p:extLst>
      <p:ext uri="{BB962C8B-B14F-4D97-AF65-F5344CB8AC3E}">
        <p14:creationId xmlns:p14="http://schemas.microsoft.com/office/powerpoint/2010/main" val="752186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Рисунок 16">
            <a:extLst>
              <a:ext uri="{FF2B5EF4-FFF2-40B4-BE49-F238E27FC236}">
                <a16:creationId xmlns:a16="http://schemas.microsoft.com/office/drawing/2014/main" id="{5F90F5A6-572B-4275-97B0-831BB1FC2220}"/>
              </a:ext>
            </a:extLst>
          </p:cNvPr>
          <p:cNvPicPr>
            <a:picLocks noChangeAspect="1"/>
          </p:cNvPicPr>
          <p:nvPr/>
        </p:nvPicPr>
        <p:blipFill>
          <a:blip r:embed="rId2"/>
          <a:stretch>
            <a:fillRect/>
          </a:stretch>
        </p:blipFill>
        <p:spPr>
          <a:xfrm>
            <a:off x="6108343" y="2238789"/>
            <a:ext cx="2865368" cy="3328704"/>
          </a:xfrm>
          <a:prstGeom prst="rect">
            <a:avLst/>
          </a:prstGeom>
        </p:spPr>
      </p:pic>
      <p:pic>
        <p:nvPicPr>
          <p:cNvPr id="16" name="Рисунок 15">
            <a:extLst>
              <a:ext uri="{FF2B5EF4-FFF2-40B4-BE49-F238E27FC236}">
                <a16:creationId xmlns:a16="http://schemas.microsoft.com/office/drawing/2014/main" id="{BAFB032B-C718-4E72-A152-B01C6BCFCB4B}"/>
              </a:ext>
            </a:extLst>
          </p:cNvPr>
          <p:cNvPicPr>
            <a:picLocks noChangeAspect="1"/>
          </p:cNvPicPr>
          <p:nvPr/>
        </p:nvPicPr>
        <p:blipFill>
          <a:blip r:embed="rId3"/>
          <a:stretch>
            <a:fillRect/>
          </a:stretch>
        </p:blipFill>
        <p:spPr>
          <a:xfrm>
            <a:off x="3309966" y="2109661"/>
            <a:ext cx="2956816" cy="3334801"/>
          </a:xfrm>
          <a:prstGeom prst="rect">
            <a:avLst/>
          </a:prstGeom>
        </p:spPr>
      </p:pic>
      <p:pic>
        <p:nvPicPr>
          <p:cNvPr id="3" name="Рисунок 2">
            <a:extLst>
              <a:ext uri="{FF2B5EF4-FFF2-40B4-BE49-F238E27FC236}">
                <a16:creationId xmlns:a16="http://schemas.microsoft.com/office/drawing/2014/main" id="{5E7B7282-6302-406D-99D6-D31CF97B1BFF}"/>
              </a:ext>
            </a:extLst>
          </p:cNvPr>
          <p:cNvPicPr>
            <a:picLocks noChangeAspect="1"/>
          </p:cNvPicPr>
          <p:nvPr/>
        </p:nvPicPr>
        <p:blipFill>
          <a:blip r:embed="rId4"/>
          <a:stretch>
            <a:fillRect/>
          </a:stretch>
        </p:blipFill>
        <p:spPr>
          <a:xfrm>
            <a:off x="-44563" y="2464770"/>
            <a:ext cx="2901948" cy="3200677"/>
          </a:xfrm>
          <a:prstGeom prst="rect">
            <a:avLst/>
          </a:prstGeom>
        </p:spPr>
      </p:pic>
      <p:sp>
        <p:nvSpPr>
          <p:cNvPr id="4" name="Заголовок 3"/>
          <p:cNvSpPr>
            <a:spLocks noGrp="1"/>
          </p:cNvSpPr>
          <p:nvPr>
            <p:ph type="title"/>
          </p:nvPr>
        </p:nvSpPr>
        <p:spPr/>
        <p:txBody>
          <a:bodyPr/>
          <a:lstStyle/>
          <a:p>
            <a:r>
              <a:rPr lang="en-US" altLang="ru-RU" dirty="0"/>
              <a:t>Debt</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3M 2022 IFRS Results</a:t>
            </a:r>
            <a:endParaRPr lang="ru-RU" altLang="ru-RU" dirty="0"/>
          </a:p>
        </p:txBody>
      </p:sp>
      <p:sp>
        <p:nvSpPr>
          <p:cNvPr id="5" name="Text Box 103"/>
          <p:cNvSpPr txBox="1">
            <a:spLocks noChangeArrowheads="1"/>
          </p:cNvSpPr>
          <p:nvPr/>
        </p:nvSpPr>
        <p:spPr bwMode="auto">
          <a:xfrm>
            <a:off x="6400800" y="1219200"/>
            <a:ext cx="2667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Net Debt, mn RUR</a:t>
            </a:r>
            <a:r>
              <a:rPr lang="en-US" altLang="ru-RU" sz="1600" b="1" baseline="30000">
                <a:solidFill>
                  <a:srgbClr val="0079C2"/>
                </a:solidFill>
              </a:rPr>
              <a:t>1</a:t>
            </a:r>
            <a:r>
              <a:rPr lang="ru-RU" altLang="ru-RU" sz="1600" b="1" baseline="30000">
                <a:solidFill>
                  <a:srgbClr val="0079C2"/>
                </a:solidFill>
              </a:rPr>
              <a:t> </a:t>
            </a:r>
          </a:p>
        </p:txBody>
      </p:sp>
      <p:sp>
        <p:nvSpPr>
          <p:cNvPr id="7" name="Text Box 103"/>
          <p:cNvSpPr txBox="1">
            <a:spLocks noChangeArrowheads="1"/>
          </p:cNvSpPr>
          <p:nvPr/>
        </p:nvSpPr>
        <p:spPr bwMode="auto">
          <a:xfrm>
            <a:off x="146050" y="1219200"/>
            <a:ext cx="25971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Debt Structure, mn RUR</a:t>
            </a:r>
            <a:r>
              <a:rPr lang="ru-RU" altLang="ru-RU" sz="1600" b="1">
                <a:solidFill>
                  <a:srgbClr val="0079C2"/>
                </a:solidFill>
              </a:rPr>
              <a:t> </a:t>
            </a:r>
            <a:endParaRPr lang="en-US" altLang="ru-RU" sz="1600" b="1">
              <a:solidFill>
                <a:srgbClr val="0079C2"/>
              </a:solidFill>
            </a:endParaRPr>
          </a:p>
        </p:txBody>
      </p:sp>
      <p:sp>
        <p:nvSpPr>
          <p:cNvPr id="8" name="Text Box 103"/>
          <p:cNvSpPr txBox="1">
            <a:spLocks noChangeArrowheads="1"/>
          </p:cNvSpPr>
          <p:nvPr/>
        </p:nvSpPr>
        <p:spPr bwMode="auto">
          <a:xfrm>
            <a:off x="3270250" y="1219200"/>
            <a:ext cx="252095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Debt Maturity Profile, as of March 31, 20</a:t>
            </a:r>
            <a:r>
              <a:rPr lang="ru-RU" altLang="ru-RU" sz="1600" b="1" dirty="0">
                <a:solidFill>
                  <a:srgbClr val="0079C2"/>
                </a:solidFill>
              </a:rPr>
              <a:t>2</a:t>
            </a:r>
            <a:r>
              <a:rPr lang="en-US" altLang="ru-RU" sz="1600" b="1" dirty="0">
                <a:solidFill>
                  <a:srgbClr val="0079C2"/>
                </a:solidFill>
              </a:rPr>
              <a:t>2, </a:t>
            </a:r>
            <a:r>
              <a:rPr lang="en-US" altLang="ru-RU" sz="1600" b="1" dirty="0" err="1">
                <a:solidFill>
                  <a:srgbClr val="0079C2"/>
                </a:solidFill>
              </a:rPr>
              <a:t>mn</a:t>
            </a:r>
            <a:r>
              <a:rPr lang="en-US" altLang="ru-RU" sz="1600" b="1" dirty="0">
                <a:solidFill>
                  <a:srgbClr val="0079C2"/>
                </a:solidFill>
              </a:rPr>
              <a:t> RUR</a:t>
            </a:r>
            <a:r>
              <a:rPr lang="ru-RU" altLang="ru-RU" sz="1600" b="1" dirty="0">
                <a:solidFill>
                  <a:srgbClr val="0079C2"/>
                </a:solidFill>
              </a:rPr>
              <a:t> </a:t>
            </a:r>
            <a:endParaRPr lang="en-US" altLang="ru-RU" sz="1600" b="1" dirty="0">
              <a:solidFill>
                <a:srgbClr val="0079C2"/>
              </a:solidFill>
            </a:endParaRPr>
          </a:p>
        </p:txBody>
      </p:sp>
      <p:cxnSp>
        <p:nvCxnSpPr>
          <p:cNvPr id="9" name="Straight Arrow Connector 7"/>
          <p:cNvCxnSpPr>
            <a:cxnSpLocks/>
          </p:cNvCxnSpPr>
          <p:nvPr/>
        </p:nvCxnSpPr>
        <p:spPr>
          <a:xfrm>
            <a:off x="1111884" y="2652973"/>
            <a:ext cx="702048" cy="182563"/>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10" name="Oval 8"/>
          <p:cNvSpPr/>
          <p:nvPr/>
        </p:nvSpPr>
        <p:spPr>
          <a:xfrm>
            <a:off x="1280345" y="2518041"/>
            <a:ext cx="365125" cy="365125"/>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10" dirty="0">
                <a:solidFill>
                  <a:srgbClr val="0079C2"/>
                </a:solidFill>
              </a:rPr>
              <a:t>-</a:t>
            </a:r>
            <a:r>
              <a:rPr lang="en-US" sz="1050" spc="-10" dirty="0">
                <a:solidFill>
                  <a:srgbClr val="0079C2"/>
                </a:solidFill>
              </a:rPr>
              <a:t>0.02</a:t>
            </a:r>
            <a:r>
              <a:rPr lang="ru-RU" sz="1050" spc="-10" dirty="0">
                <a:solidFill>
                  <a:srgbClr val="0079C2"/>
                </a:solidFill>
              </a:rPr>
              <a:t>%</a:t>
            </a:r>
          </a:p>
        </p:txBody>
      </p:sp>
      <p:sp>
        <p:nvSpPr>
          <p:cNvPr id="11" name="Text Box 61"/>
          <p:cNvSpPr txBox="1">
            <a:spLocks noChangeArrowheads="1"/>
          </p:cNvSpPr>
          <p:nvPr/>
        </p:nvSpPr>
        <p:spPr bwMode="auto">
          <a:xfrm>
            <a:off x="0" y="6001643"/>
            <a:ext cx="72723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900" baseline="30000">
                <a:solidFill>
                  <a:srgbClr val="595959"/>
                </a:solidFill>
              </a:rPr>
              <a:t>1 </a:t>
            </a:r>
            <a:r>
              <a:rPr lang="en-US" altLang="ru-RU" sz="900">
                <a:solidFill>
                  <a:srgbClr val="595959"/>
                </a:solidFill>
              </a:rPr>
              <a:t>Net debt = Total amount of borrowings less cash and cash equivalents</a:t>
            </a:r>
          </a:p>
        </p:txBody>
      </p:sp>
      <p:cxnSp>
        <p:nvCxnSpPr>
          <p:cNvPr id="12" name="Straight Arrow Connector 6"/>
          <p:cNvCxnSpPr>
            <a:cxnSpLocks/>
            <a:stCxn id="13" idx="6"/>
            <a:endCxn id="14" idx="2"/>
          </p:cNvCxnSpPr>
          <p:nvPr/>
        </p:nvCxnSpPr>
        <p:spPr>
          <a:xfrm flipV="1">
            <a:off x="7063605" y="2906818"/>
            <a:ext cx="922695" cy="1999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Oval 7"/>
          <p:cNvSpPr/>
          <p:nvPr/>
        </p:nvSpPr>
        <p:spPr>
          <a:xfrm>
            <a:off x="6698480" y="2744254"/>
            <a:ext cx="365125" cy="365125"/>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en-US" sz="1050" spc="-10" dirty="0">
                <a:solidFill>
                  <a:srgbClr val="0079C2"/>
                </a:solidFill>
              </a:rPr>
              <a:t>0.92</a:t>
            </a:r>
            <a:endParaRPr lang="ru-RU" sz="1050" spc="-10" dirty="0">
              <a:solidFill>
                <a:srgbClr val="0079C2"/>
              </a:solidFill>
            </a:endParaRPr>
          </a:p>
        </p:txBody>
      </p:sp>
      <p:sp>
        <p:nvSpPr>
          <p:cNvPr id="14" name="Oval 7"/>
          <p:cNvSpPr/>
          <p:nvPr/>
        </p:nvSpPr>
        <p:spPr>
          <a:xfrm>
            <a:off x="7986300" y="2724255"/>
            <a:ext cx="365125" cy="365125"/>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en-US" sz="1050" spc="-10" dirty="0">
                <a:solidFill>
                  <a:srgbClr val="0079C2"/>
                </a:solidFill>
              </a:rPr>
              <a:t>0.93</a:t>
            </a:r>
            <a:endParaRPr lang="ru-RU" sz="1050" spc="-10" dirty="0">
              <a:solidFill>
                <a:srgbClr val="0079C2"/>
              </a:solidFill>
            </a:endParaRPr>
          </a:p>
        </p:txBody>
      </p:sp>
      <p:sp>
        <p:nvSpPr>
          <p:cNvPr id="15" name="Text Box 103"/>
          <p:cNvSpPr txBox="1">
            <a:spLocks noChangeArrowheads="1"/>
          </p:cNvSpPr>
          <p:nvPr/>
        </p:nvSpPr>
        <p:spPr bwMode="auto">
          <a:xfrm>
            <a:off x="6929025" y="2070795"/>
            <a:ext cx="10064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algn="ctr" eaLnBrk="1" hangingPunct="1">
              <a:spcBef>
                <a:spcPct val="0"/>
              </a:spcBef>
              <a:buFontTx/>
              <a:buNone/>
            </a:pPr>
            <a:r>
              <a:rPr lang="en-US" altLang="ru-RU" sz="1200" dirty="0">
                <a:solidFill>
                  <a:srgbClr val="0079C2"/>
                </a:solidFill>
              </a:rPr>
              <a:t>Net Debt</a:t>
            </a:r>
            <a:r>
              <a:rPr lang="ru-RU" altLang="ru-RU" sz="1200" dirty="0">
                <a:solidFill>
                  <a:srgbClr val="0079C2"/>
                </a:solidFill>
              </a:rPr>
              <a:t>/</a:t>
            </a:r>
            <a:r>
              <a:rPr lang="en-US" altLang="ru-RU" sz="1200" dirty="0">
                <a:solidFill>
                  <a:srgbClr val="0079C2"/>
                </a:solidFill>
              </a:rPr>
              <a:t> EBITDA</a:t>
            </a:r>
            <a:endParaRPr lang="ru-RU" altLang="ru-RU" sz="1200" baseline="30000" dirty="0">
              <a:solidFill>
                <a:srgbClr val="0079C2"/>
              </a:solidFill>
            </a:endParaRPr>
          </a:p>
        </p:txBody>
      </p:sp>
      <p:sp>
        <p:nvSpPr>
          <p:cNvPr id="18" name="Номер слайда 3">
            <a:extLst>
              <a:ext uri="{FF2B5EF4-FFF2-40B4-BE49-F238E27FC236}">
                <a16:creationId xmlns:a16="http://schemas.microsoft.com/office/drawing/2014/main" id="{8ACA07BE-8509-452D-B5F9-70C31489F71F}"/>
              </a:ext>
            </a:extLst>
          </p:cNvPr>
          <p:cNvSpPr>
            <a:spLocks noGrp="1"/>
          </p:cNvSpPr>
          <p:nvPr>
            <p:ph type="sldNum" sz="quarter" idx="4"/>
          </p:nvPr>
        </p:nvSpPr>
        <p:spPr>
          <a:xfrm>
            <a:off x="204788" y="6477893"/>
            <a:ext cx="1208087" cy="307777"/>
          </a:xfrm>
        </p:spPr>
        <p:txBody>
          <a:bodyPr/>
          <a:lstStyle/>
          <a:p>
            <a:fld id="{8E730068-F805-43B7-8A8E-3E2DB17E4B45}" type="slidenum">
              <a:rPr lang="ru-RU" smtClean="0"/>
              <a:pPr/>
              <a:t>7</a:t>
            </a:fld>
            <a:endParaRPr lang="ru-RU" dirty="0"/>
          </a:p>
        </p:txBody>
      </p:sp>
    </p:spTree>
    <p:extLst>
      <p:ext uri="{BB962C8B-B14F-4D97-AF65-F5344CB8AC3E}">
        <p14:creationId xmlns:p14="http://schemas.microsoft.com/office/powerpoint/2010/main" val="3739104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ESG Practice Implementation in OGK-2</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3M 2022 IFRS Results</a:t>
            </a:r>
            <a:endParaRPr lang="ru-RU" altLang="ru-RU" dirty="0"/>
          </a:p>
        </p:txBody>
      </p:sp>
      <p:sp>
        <p:nvSpPr>
          <p:cNvPr id="18" name="Номер слайда 3">
            <a:extLst>
              <a:ext uri="{FF2B5EF4-FFF2-40B4-BE49-F238E27FC236}">
                <a16:creationId xmlns:a16="http://schemas.microsoft.com/office/drawing/2014/main" id="{8ACA07BE-8509-452D-B5F9-70C31489F71F}"/>
              </a:ext>
            </a:extLst>
          </p:cNvPr>
          <p:cNvSpPr>
            <a:spLocks noGrp="1"/>
          </p:cNvSpPr>
          <p:nvPr>
            <p:ph type="sldNum" sz="quarter" idx="4"/>
          </p:nvPr>
        </p:nvSpPr>
        <p:spPr>
          <a:xfrm>
            <a:off x="204788" y="6477893"/>
            <a:ext cx="1208087" cy="307777"/>
          </a:xfrm>
        </p:spPr>
        <p:txBody>
          <a:bodyPr/>
          <a:lstStyle/>
          <a:p>
            <a:fld id="{8E730068-F805-43B7-8A8E-3E2DB17E4B45}" type="slidenum">
              <a:rPr lang="ru-RU" smtClean="0"/>
              <a:pPr/>
              <a:t>8</a:t>
            </a:fld>
            <a:endParaRPr lang="ru-RU" dirty="0"/>
          </a:p>
        </p:txBody>
      </p:sp>
      <p:graphicFrame>
        <p:nvGraphicFramePr>
          <p:cNvPr id="21" name="Схема 20">
            <a:extLst>
              <a:ext uri="{FF2B5EF4-FFF2-40B4-BE49-F238E27FC236}">
                <a16:creationId xmlns:a16="http://schemas.microsoft.com/office/drawing/2014/main" id="{47C63E88-ABEA-4282-B491-1B23643A347A}"/>
              </a:ext>
            </a:extLst>
          </p:cNvPr>
          <p:cNvGraphicFramePr/>
          <p:nvPr>
            <p:extLst>
              <p:ext uri="{D42A27DB-BD31-4B8C-83A1-F6EECF244321}">
                <p14:modId xmlns:p14="http://schemas.microsoft.com/office/powerpoint/2010/main" val="15893611"/>
              </p:ext>
            </p:extLst>
          </p:nvPr>
        </p:nvGraphicFramePr>
        <p:xfrm>
          <a:off x="4335724" y="1130247"/>
          <a:ext cx="4555884" cy="23479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3" name="Прямоугольник 22">
            <a:extLst>
              <a:ext uri="{FF2B5EF4-FFF2-40B4-BE49-F238E27FC236}">
                <a16:creationId xmlns:a16="http://schemas.microsoft.com/office/drawing/2014/main" id="{4617C500-1C22-439F-862D-325A4346A24B}"/>
              </a:ext>
            </a:extLst>
          </p:cNvPr>
          <p:cNvSpPr/>
          <p:nvPr/>
        </p:nvSpPr>
        <p:spPr>
          <a:xfrm>
            <a:off x="4469004" y="1183114"/>
            <a:ext cx="2683549" cy="330003"/>
          </a:xfrm>
          <a:prstGeom prst="rect">
            <a:avLst/>
          </a:prstGeom>
          <a:solidFill>
            <a:schemeClr val="bg1"/>
          </a:solidFill>
          <a:ln>
            <a:solidFill>
              <a:schemeClr val="bg1"/>
            </a:solidFill>
          </a:ln>
          <a:effectLst>
            <a:glow rad="63500">
              <a:schemeClr val="accent1">
                <a:satMod val="175000"/>
                <a:alpha val="40000"/>
              </a:schemeClr>
            </a:glow>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rgbClr val="003366"/>
                </a:solidFill>
                <a:latin typeface="Arial Narrow" pitchFamily="34" charset="0"/>
              </a:rPr>
              <a:t>ESG Implementation</a:t>
            </a:r>
            <a:r>
              <a:rPr lang="ru-RU" sz="1100" b="1" dirty="0">
                <a:solidFill>
                  <a:srgbClr val="003366"/>
                </a:solidFill>
                <a:latin typeface="Arial Narrow" pitchFamily="34" charset="0"/>
              </a:rPr>
              <a:t> </a:t>
            </a:r>
            <a:r>
              <a:rPr lang="en-US" sz="1100" b="1" dirty="0">
                <a:solidFill>
                  <a:srgbClr val="003366"/>
                </a:solidFill>
                <a:latin typeface="Arial Narrow" pitchFamily="34" charset="0"/>
              </a:rPr>
              <a:t>Plan</a:t>
            </a:r>
            <a:endParaRPr lang="ru-RU" sz="1100" b="1" dirty="0">
              <a:solidFill>
                <a:srgbClr val="003366"/>
              </a:solidFill>
              <a:latin typeface="Arial Narrow" pitchFamily="34" charset="0"/>
            </a:endParaRPr>
          </a:p>
        </p:txBody>
      </p:sp>
      <p:sp>
        <p:nvSpPr>
          <p:cNvPr id="24" name="Выноска со стрелкой вверх 2">
            <a:extLst>
              <a:ext uri="{FF2B5EF4-FFF2-40B4-BE49-F238E27FC236}">
                <a16:creationId xmlns:a16="http://schemas.microsoft.com/office/drawing/2014/main" id="{4DBFBAA5-EB4D-41EC-8AD0-648E8951BF2A}"/>
              </a:ext>
            </a:extLst>
          </p:cNvPr>
          <p:cNvSpPr/>
          <p:nvPr/>
        </p:nvSpPr>
        <p:spPr>
          <a:xfrm>
            <a:off x="4367847" y="2990808"/>
            <a:ext cx="858712" cy="484690"/>
          </a:xfrm>
          <a:prstGeom prst="upArrowCallout">
            <a:avLst/>
          </a:prstGeom>
          <a:solidFill>
            <a:schemeClr val="bg1"/>
          </a:solidFill>
          <a:ln w="635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900" dirty="0">
                <a:solidFill>
                  <a:srgbClr val="003366"/>
                </a:solidFill>
                <a:latin typeface="Arial Narrow" pitchFamily="34" charset="0"/>
              </a:rPr>
              <a:t>2021 – 2022</a:t>
            </a:r>
          </a:p>
        </p:txBody>
      </p:sp>
      <p:sp>
        <p:nvSpPr>
          <p:cNvPr id="25" name="Выноска со стрелкой вверх 29">
            <a:extLst>
              <a:ext uri="{FF2B5EF4-FFF2-40B4-BE49-F238E27FC236}">
                <a16:creationId xmlns:a16="http://schemas.microsoft.com/office/drawing/2014/main" id="{10D15A52-81E1-41DC-B205-D618ECCB59CA}"/>
              </a:ext>
            </a:extLst>
          </p:cNvPr>
          <p:cNvSpPr/>
          <p:nvPr/>
        </p:nvSpPr>
        <p:spPr>
          <a:xfrm>
            <a:off x="6761055" y="2988397"/>
            <a:ext cx="737116" cy="496344"/>
          </a:xfrm>
          <a:prstGeom prst="upArrowCallout">
            <a:avLst/>
          </a:prstGeom>
          <a:solidFill>
            <a:schemeClr val="bg1"/>
          </a:solidFill>
          <a:ln w="635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rgbClr val="003366"/>
                </a:solidFill>
                <a:latin typeface="Arial Narrow" pitchFamily="34" charset="0"/>
              </a:rPr>
              <a:t>since</a:t>
            </a:r>
            <a:r>
              <a:rPr lang="ru-RU" sz="900" dirty="0">
                <a:solidFill>
                  <a:srgbClr val="003366"/>
                </a:solidFill>
                <a:latin typeface="Arial Narrow" pitchFamily="34" charset="0"/>
              </a:rPr>
              <a:t> 01.01.2022</a:t>
            </a:r>
          </a:p>
        </p:txBody>
      </p:sp>
      <p:sp>
        <p:nvSpPr>
          <p:cNvPr id="26" name="Выноска со стрелкой вверх 33">
            <a:extLst>
              <a:ext uri="{FF2B5EF4-FFF2-40B4-BE49-F238E27FC236}">
                <a16:creationId xmlns:a16="http://schemas.microsoft.com/office/drawing/2014/main" id="{F94F3124-20E2-4683-9A32-92FD18613CF2}"/>
              </a:ext>
            </a:extLst>
          </p:cNvPr>
          <p:cNvSpPr/>
          <p:nvPr/>
        </p:nvSpPr>
        <p:spPr>
          <a:xfrm>
            <a:off x="7950655" y="3000901"/>
            <a:ext cx="875498" cy="505217"/>
          </a:xfrm>
          <a:prstGeom prst="upArrowCallout">
            <a:avLst/>
          </a:prstGeom>
          <a:solidFill>
            <a:schemeClr val="bg1"/>
          </a:solidFill>
          <a:ln w="635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rgbClr val="003366"/>
                </a:solidFill>
                <a:latin typeface="Arial Narrow" pitchFamily="34" charset="0"/>
              </a:rPr>
              <a:t>Annually, upon request</a:t>
            </a:r>
            <a:endParaRPr lang="ru-RU" sz="900" dirty="0">
              <a:solidFill>
                <a:srgbClr val="003366"/>
              </a:solidFill>
              <a:latin typeface="Arial Narrow" pitchFamily="34" charset="0"/>
            </a:endParaRPr>
          </a:p>
        </p:txBody>
      </p:sp>
      <p:sp>
        <p:nvSpPr>
          <p:cNvPr id="27" name="Выноска со стрелкой вверх 34">
            <a:extLst>
              <a:ext uri="{FF2B5EF4-FFF2-40B4-BE49-F238E27FC236}">
                <a16:creationId xmlns:a16="http://schemas.microsoft.com/office/drawing/2014/main" id="{394592D6-EC65-431F-981C-15DF3E7C0A93}"/>
              </a:ext>
            </a:extLst>
          </p:cNvPr>
          <p:cNvSpPr/>
          <p:nvPr/>
        </p:nvSpPr>
        <p:spPr>
          <a:xfrm>
            <a:off x="5605081" y="2992070"/>
            <a:ext cx="790874" cy="484690"/>
          </a:xfrm>
          <a:prstGeom prst="upArrowCallout">
            <a:avLst/>
          </a:prstGeom>
          <a:solidFill>
            <a:schemeClr val="bg1"/>
          </a:solidFill>
          <a:ln w="635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900" dirty="0">
                <a:solidFill>
                  <a:srgbClr val="003366"/>
                </a:solidFill>
                <a:latin typeface="Arial Narrow" pitchFamily="34" charset="0"/>
              </a:rPr>
              <a:t>2021 – 2022</a:t>
            </a:r>
          </a:p>
        </p:txBody>
      </p:sp>
      <p:sp>
        <p:nvSpPr>
          <p:cNvPr id="28" name="Скругленный прямоугольник 35">
            <a:extLst>
              <a:ext uri="{FF2B5EF4-FFF2-40B4-BE49-F238E27FC236}">
                <a16:creationId xmlns:a16="http://schemas.microsoft.com/office/drawing/2014/main" id="{75E98987-2232-492C-A399-97724C1E91EA}"/>
              </a:ext>
            </a:extLst>
          </p:cNvPr>
          <p:cNvSpPr/>
          <p:nvPr/>
        </p:nvSpPr>
        <p:spPr>
          <a:xfrm>
            <a:off x="4397990" y="4190580"/>
            <a:ext cx="4523761" cy="769441"/>
          </a:xfrm>
          <a:prstGeom prst="roundRect">
            <a:avLst/>
          </a:prstGeom>
          <a:solidFill>
            <a:schemeClr val="bg1"/>
          </a:solidFill>
          <a:ln w="12700">
            <a:noFill/>
          </a:ln>
          <a:effectLst>
            <a:glow rad="63500">
              <a:srgbClr val="00B050">
                <a:alpha val="40000"/>
              </a:srgb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rgbClr val="003366"/>
                </a:solidFill>
              </a:rPr>
              <a:t>In December 2021, OGK-2 Board of Directors determined sustainable development as the Company priority.</a:t>
            </a:r>
            <a:endParaRPr lang="ru-RU" sz="1200" dirty="0">
              <a:solidFill>
                <a:srgbClr val="003366"/>
              </a:solidFill>
            </a:endParaRPr>
          </a:p>
        </p:txBody>
      </p:sp>
      <p:sp>
        <p:nvSpPr>
          <p:cNvPr id="29" name="Выноска со стрелкой вверх 53">
            <a:extLst>
              <a:ext uri="{FF2B5EF4-FFF2-40B4-BE49-F238E27FC236}">
                <a16:creationId xmlns:a16="http://schemas.microsoft.com/office/drawing/2014/main" id="{13068EB2-E731-497C-8DD0-F567792047F4}"/>
              </a:ext>
            </a:extLst>
          </p:cNvPr>
          <p:cNvSpPr/>
          <p:nvPr/>
        </p:nvSpPr>
        <p:spPr>
          <a:xfrm>
            <a:off x="4367847" y="3641756"/>
            <a:ext cx="249607" cy="192129"/>
          </a:xfrm>
          <a:prstGeom prst="upArrowCallout">
            <a:avLst/>
          </a:prstGeom>
          <a:solidFill>
            <a:schemeClr val="bg1"/>
          </a:solidFill>
          <a:ln w="635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solidFill>
                <a:srgbClr val="003366"/>
              </a:solidFill>
              <a:latin typeface="Arial Narrow" pitchFamily="34" charset="0"/>
            </a:endParaRPr>
          </a:p>
        </p:txBody>
      </p:sp>
      <p:sp>
        <p:nvSpPr>
          <p:cNvPr id="30" name="Скругленный прямоугольник 54">
            <a:extLst>
              <a:ext uri="{FF2B5EF4-FFF2-40B4-BE49-F238E27FC236}">
                <a16:creationId xmlns:a16="http://schemas.microsoft.com/office/drawing/2014/main" id="{449EF2E1-75DF-49A7-86D5-7692D5799E79}"/>
              </a:ext>
            </a:extLst>
          </p:cNvPr>
          <p:cNvSpPr/>
          <p:nvPr/>
        </p:nvSpPr>
        <p:spPr>
          <a:xfrm>
            <a:off x="4662413" y="3687932"/>
            <a:ext cx="3220227" cy="158533"/>
          </a:xfrm>
          <a:prstGeom prst="round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900" dirty="0">
                <a:solidFill>
                  <a:srgbClr val="003366"/>
                </a:solidFill>
                <a:latin typeface="Arial Narrow" pitchFamily="34" charset="0"/>
              </a:rPr>
              <a:t>- </a:t>
            </a:r>
            <a:r>
              <a:rPr lang="en-US" sz="900" dirty="0">
                <a:solidFill>
                  <a:srgbClr val="003366"/>
                </a:solidFill>
                <a:latin typeface="Arial Narrow" pitchFamily="34" charset="0"/>
              </a:rPr>
              <a:t>Planned period of implementation</a:t>
            </a:r>
            <a:endParaRPr lang="ru-RU" sz="900" dirty="0">
              <a:solidFill>
                <a:srgbClr val="003366"/>
              </a:solidFill>
              <a:latin typeface="Arial Narrow" pitchFamily="34" charset="0"/>
            </a:endParaRPr>
          </a:p>
        </p:txBody>
      </p:sp>
      <p:sp>
        <p:nvSpPr>
          <p:cNvPr id="31" name="Скругленный прямоугольник 14">
            <a:extLst>
              <a:ext uri="{FF2B5EF4-FFF2-40B4-BE49-F238E27FC236}">
                <a16:creationId xmlns:a16="http://schemas.microsoft.com/office/drawing/2014/main" id="{F9C816DE-AD15-4CC9-B56D-4CEE90F8F46B}"/>
              </a:ext>
            </a:extLst>
          </p:cNvPr>
          <p:cNvSpPr/>
          <p:nvPr/>
        </p:nvSpPr>
        <p:spPr>
          <a:xfrm>
            <a:off x="185558" y="3870277"/>
            <a:ext cx="3887994" cy="2390107"/>
          </a:xfrm>
          <a:prstGeom prst="roundRect">
            <a:avLst/>
          </a:prstGeom>
          <a:solidFill>
            <a:schemeClr val="bg1"/>
          </a:solidFill>
          <a:ln w="12700">
            <a:noFill/>
          </a:ln>
          <a:effectLst>
            <a:glow rad="63500">
              <a:srgbClr val="00B050">
                <a:alpha val="40000"/>
              </a:srgb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ru-RU" sz="1100" dirty="0">
              <a:solidFill>
                <a:srgbClr val="003366"/>
              </a:solidFill>
            </a:endParaRPr>
          </a:p>
          <a:p>
            <a:pPr marL="171450" indent="-171450">
              <a:buFont typeface="Wingdings" panose="05000000000000000000" pitchFamily="2" charset="2"/>
              <a:buChar char="Ø"/>
            </a:pPr>
            <a:r>
              <a:rPr lang="en-US" sz="1100" dirty="0">
                <a:solidFill>
                  <a:srgbClr val="003366"/>
                </a:solidFill>
              </a:rPr>
              <a:t>In May, 2021 Gazprom approved the Sustainable Development Policy, determining Gazprom Group ESG-targets.</a:t>
            </a:r>
            <a:endParaRPr lang="ru-RU" sz="1100" dirty="0">
              <a:solidFill>
                <a:srgbClr val="003366"/>
              </a:solidFill>
            </a:endParaRPr>
          </a:p>
          <a:p>
            <a:pPr marL="171450" indent="-171450">
              <a:buFont typeface="Wingdings" panose="05000000000000000000" pitchFamily="2" charset="2"/>
              <a:buChar char="Ø"/>
            </a:pPr>
            <a:r>
              <a:rPr lang="en-US" sz="1100" dirty="0">
                <a:solidFill>
                  <a:srgbClr val="003366"/>
                </a:solidFill>
              </a:rPr>
              <a:t>In June, 2021 Gazprom </a:t>
            </a:r>
            <a:r>
              <a:rPr lang="en-US" sz="1100" dirty="0" err="1">
                <a:solidFill>
                  <a:srgbClr val="003366"/>
                </a:solidFill>
              </a:rPr>
              <a:t>Energoholding</a:t>
            </a:r>
            <a:r>
              <a:rPr lang="en-US" sz="1100" dirty="0">
                <a:solidFill>
                  <a:srgbClr val="003366"/>
                </a:solidFill>
              </a:rPr>
              <a:t> Group Managing Committee was created with participation of OGK-2 CEO A.V. </a:t>
            </a:r>
            <a:r>
              <a:rPr lang="en-US" sz="1100" dirty="0" err="1">
                <a:solidFill>
                  <a:srgbClr val="003366"/>
                </a:solidFill>
              </a:rPr>
              <a:t>Semikolenov</a:t>
            </a:r>
            <a:r>
              <a:rPr lang="en-US" sz="1100" dirty="0">
                <a:solidFill>
                  <a:srgbClr val="003366"/>
                </a:solidFill>
              </a:rPr>
              <a:t>.</a:t>
            </a:r>
            <a:endParaRPr lang="ru-RU" sz="1100" dirty="0">
              <a:solidFill>
                <a:srgbClr val="003366"/>
              </a:solidFill>
            </a:endParaRPr>
          </a:p>
          <a:p>
            <a:pPr marL="171450" indent="-171450">
              <a:buFont typeface="Wingdings" panose="05000000000000000000" pitchFamily="2" charset="2"/>
              <a:buChar char="Ø"/>
            </a:pPr>
            <a:r>
              <a:rPr lang="en-US" sz="1100" dirty="0">
                <a:solidFill>
                  <a:srgbClr val="003366"/>
                </a:solidFill>
              </a:rPr>
              <a:t>In July, 2021 OGK-2 Sustainable Development Task Force was created.</a:t>
            </a:r>
            <a:endParaRPr lang="ru-RU" sz="1100" dirty="0">
              <a:solidFill>
                <a:srgbClr val="003366"/>
              </a:solidFill>
            </a:endParaRPr>
          </a:p>
          <a:p>
            <a:pPr marL="171450" indent="-171450">
              <a:buFont typeface="Wingdings" panose="05000000000000000000" pitchFamily="2" charset="2"/>
              <a:buChar char="Ø"/>
            </a:pPr>
            <a:r>
              <a:rPr lang="en-US" sz="1100" dirty="0">
                <a:solidFill>
                  <a:srgbClr val="003366"/>
                </a:solidFill>
              </a:rPr>
              <a:t>In September, 2021 three Gazprom </a:t>
            </a:r>
            <a:r>
              <a:rPr lang="en-US" sz="1100" dirty="0" err="1">
                <a:solidFill>
                  <a:srgbClr val="003366"/>
                </a:solidFill>
              </a:rPr>
              <a:t>Energoholding</a:t>
            </a:r>
            <a:r>
              <a:rPr lang="en-US" sz="1100" dirty="0">
                <a:solidFill>
                  <a:srgbClr val="003366"/>
                </a:solidFill>
              </a:rPr>
              <a:t> Group task forces were created for ESG-practice development (“Corporate Governance”, “Social Aspects”, “Ecology”.)</a:t>
            </a:r>
            <a:endParaRPr lang="ru-RU" sz="1200" dirty="0">
              <a:solidFill>
                <a:srgbClr val="FF0000"/>
              </a:solidFill>
            </a:endParaRPr>
          </a:p>
        </p:txBody>
      </p:sp>
      <p:pic>
        <p:nvPicPr>
          <p:cNvPr id="32" name="Рисунок 31">
            <a:extLst>
              <a:ext uri="{FF2B5EF4-FFF2-40B4-BE49-F238E27FC236}">
                <a16:creationId xmlns:a16="http://schemas.microsoft.com/office/drawing/2014/main" id="{C476AF48-C430-4674-B823-152D27407779}"/>
              </a:ext>
            </a:extLst>
          </p:cNvPr>
          <p:cNvPicPr>
            <a:picLocks noChangeAspect="1"/>
          </p:cNvPicPr>
          <p:nvPr/>
        </p:nvPicPr>
        <p:blipFill>
          <a:blip r:embed="rId7"/>
          <a:stretch>
            <a:fillRect/>
          </a:stretch>
        </p:blipFill>
        <p:spPr>
          <a:xfrm>
            <a:off x="4462505" y="5142741"/>
            <a:ext cx="3558495" cy="1057275"/>
          </a:xfrm>
          <a:prstGeom prst="rect">
            <a:avLst/>
          </a:prstGeom>
        </p:spPr>
      </p:pic>
      <p:sp>
        <p:nvSpPr>
          <p:cNvPr id="33" name="Прямоугольник 32">
            <a:extLst>
              <a:ext uri="{FF2B5EF4-FFF2-40B4-BE49-F238E27FC236}">
                <a16:creationId xmlns:a16="http://schemas.microsoft.com/office/drawing/2014/main" id="{15ECB45E-4318-44E6-850F-6BCA1B045F41}"/>
              </a:ext>
            </a:extLst>
          </p:cNvPr>
          <p:cNvSpPr/>
          <p:nvPr/>
        </p:nvSpPr>
        <p:spPr>
          <a:xfrm>
            <a:off x="5810778" y="5410736"/>
            <a:ext cx="3015375" cy="769441"/>
          </a:xfrm>
          <a:prstGeom prst="rect">
            <a:avLst/>
          </a:prstGeom>
        </p:spPr>
        <p:txBody>
          <a:bodyPr wrap="square">
            <a:spAutoFit/>
          </a:bodyPr>
          <a:lstStyle/>
          <a:p>
            <a:r>
              <a:rPr lang="en-US" sz="1100" dirty="0">
                <a:solidFill>
                  <a:srgbClr val="003366"/>
                </a:solidFill>
              </a:rPr>
              <a:t>OGK-2 took the 3-rd place with total score of 1.4</a:t>
            </a:r>
            <a:r>
              <a:rPr lang="ru-RU" sz="1100" dirty="0">
                <a:solidFill>
                  <a:srgbClr val="003366"/>
                </a:solidFill>
              </a:rPr>
              <a:t>. </a:t>
            </a:r>
            <a:r>
              <a:rPr lang="en-US" sz="1100" dirty="0">
                <a:solidFill>
                  <a:srgbClr val="003366"/>
                </a:solidFill>
              </a:rPr>
              <a:t>The sector rating calculation was based on three aspects: ecology management, environmental effects and disclosure</a:t>
            </a:r>
            <a:r>
              <a:rPr lang="ru-RU" sz="1100" dirty="0">
                <a:solidFill>
                  <a:srgbClr val="003366"/>
                </a:solidFill>
              </a:rPr>
              <a:t>. </a:t>
            </a:r>
          </a:p>
        </p:txBody>
      </p:sp>
      <p:sp>
        <p:nvSpPr>
          <p:cNvPr id="34" name="Скругленный прямоугольник 19">
            <a:extLst>
              <a:ext uri="{FF2B5EF4-FFF2-40B4-BE49-F238E27FC236}">
                <a16:creationId xmlns:a16="http://schemas.microsoft.com/office/drawing/2014/main" id="{76C376A5-249C-4DB9-B0B9-93DF2A261936}"/>
              </a:ext>
            </a:extLst>
          </p:cNvPr>
          <p:cNvSpPr/>
          <p:nvPr/>
        </p:nvSpPr>
        <p:spPr>
          <a:xfrm>
            <a:off x="105925" y="1130246"/>
            <a:ext cx="4163159" cy="723267"/>
          </a:xfrm>
          <a:prstGeom prst="roundRect">
            <a:avLst/>
          </a:prstGeom>
          <a:solidFill>
            <a:schemeClr val="bg1"/>
          </a:solidFill>
          <a:ln w="12700">
            <a:noFill/>
          </a:ln>
          <a:effectLst>
            <a:glow rad="63500">
              <a:srgbClr val="92D050">
                <a:alpha val="40000"/>
              </a:srgb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400" dirty="0">
              <a:solidFill>
                <a:srgbClr val="00B050"/>
              </a:solidFill>
            </a:endParaRPr>
          </a:p>
          <a:p>
            <a:pPr algn="ctr"/>
            <a:r>
              <a:rPr lang="en-US" sz="1400" dirty="0">
                <a:solidFill>
                  <a:srgbClr val="00B050"/>
                </a:solidFill>
              </a:rPr>
              <a:t>Electricity and heat production supports the following UN Sustainable Development Goals</a:t>
            </a:r>
            <a:r>
              <a:rPr lang="ru-RU" sz="1400" dirty="0">
                <a:solidFill>
                  <a:srgbClr val="00B050"/>
                </a:solidFill>
              </a:rPr>
              <a:t>:</a:t>
            </a:r>
          </a:p>
          <a:p>
            <a:endParaRPr lang="ru-RU" sz="1200" dirty="0">
              <a:solidFill>
                <a:srgbClr val="003366"/>
              </a:solidFill>
            </a:endParaRPr>
          </a:p>
        </p:txBody>
      </p:sp>
      <p:sp>
        <p:nvSpPr>
          <p:cNvPr id="35" name="Прямоугольник 34">
            <a:extLst>
              <a:ext uri="{FF2B5EF4-FFF2-40B4-BE49-F238E27FC236}">
                <a16:creationId xmlns:a16="http://schemas.microsoft.com/office/drawing/2014/main" id="{511A6F79-6D4F-4F08-81E8-1638C64B1ADE}"/>
              </a:ext>
            </a:extLst>
          </p:cNvPr>
          <p:cNvSpPr/>
          <p:nvPr/>
        </p:nvSpPr>
        <p:spPr>
          <a:xfrm>
            <a:off x="4572000" y="5171496"/>
            <a:ext cx="3378655" cy="261610"/>
          </a:xfrm>
          <a:prstGeom prst="rect">
            <a:avLst/>
          </a:prstGeom>
          <a:solidFill>
            <a:schemeClr val="bg1"/>
          </a:solidFill>
        </p:spPr>
        <p:txBody>
          <a:bodyPr wrap="square">
            <a:spAutoFit/>
          </a:bodyPr>
          <a:lstStyle/>
          <a:p>
            <a:r>
              <a:rPr lang="en-US" sz="1100" dirty="0">
                <a:solidFill>
                  <a:schemeClr val="tx1"/>
                </a:solidFill>
              </a:rPr>
              <a:t>Climate Change 2020 rating – “F”</a:t>
            </a:r>
            <a:r>
              <a:rPr lang="ru-RU" sz="1100" dirty="0">
                <a:solidFill>
                  <a:schemeClr val="tx1"/>
                </a:solidFill>
              </a:rPr>
              <a:t> </a:t>
            </a:r>
          </a:p>
        </p:txBody>
      </p:sp>
      <p:sp>
        <p:nvSpPr>
          <p:cNvPr id="36" name="Прямоугольник 35">
            <a:extLst>
              <a:ext uri="{FF2B5EF4-FFF2-40B4-BE49-F238E27FC236}">
                <a16:creationId xmlns:a16="http://schemas.microsoft.com/office/drawing/2014/main" id="{8300D53D-F22C-4AC0-BDB5-DC7ED7654745}"/>
              </a:ext>
            </a:extLst>
          </p:cNvPr>
          <p:cNvSpPr/>
          <p:nvPr/>
        </p:nvSpPr>
        <p:spPr>
          <a:xfrm>
            <a:off x="5027068" y="5509454"/>
            <a:ext cx="771011" cy="600164"/>
          </a:xfrm>
          <a:prstGeom prst="rect">
            <a:avLst/>
          </a:prstGeom>
          <a:solidFill>
            <a:schemeClr val="bg1"/>
          </a:solidFill>
        </p:spPr>
        <p:txBody>
          <a:bodyPr wrap="square">
            <a:spAutoFit/>
          </a:bodyPr>
          <a:lstStyle/>
          <a:p>
            <a:pPr algn="ctr"/>
            <a:r>
              <a:rPr lang="en-US" sz="1100" b="1" dirty="0">
                <a:solidFill>
                  <a:schemeClr val="tx1"/>
                </a:solidFill>
              </a:rPr>
              <a:t>WWF RUSSIA</a:t>
            </a:r>
          </a:p>
          <a:p>
            <a:pPr algn="ctr"/>
            <a:r>
              <a:rPr lang="en-US" sz="1100" b="1" dirty="0">
                <a:solidFill>
                  <a:schemeClr val="tx1"/>
                </a:solidFill>
              </a:rPr>
              <a:t>25 YEARS</a:t>
            </a:r>
            <a:r>
              <a:rPr lang="ru-RU" sz="1100" b="1" dirty="0">
                <a:solidFill>
                  <a:schemeClr val="tx1"/>
                </a:solidFill>
              </a:rPr>
              <a:t> </a:t>
            </a:r>
          </a:p>
        </p:txBody>
      </p:sp>
      <p:pic>
        <p:nvPicPr>
          <p:cNvPr id="37" name="Рисунок 36">
            <a:extLst>
              <a:ext uri="{FF2B5EF4-FFF2-40B4-BE49-F238E27FC236}">
                <a16:creationId xmlns:a16="http://schemas.microsoft.com/office/drawing/2014/main" id="{85D84DB7-6489-46B6-83F2-D2C591015799}"/>
              </a:ext>
            </a:extLst>
          </p:cNvPr>
          <p:cNvPicPr>
            <a:picLocks noChangeAspect="1"/>
          </p:cNvPicPr>
          <p:nvPr/>
        </p:nvPicPr>
        <p:blipFill>
          <a:blip r:embed="rId8"/>
          <a:stretch>
            <a:fillRect/>
          </a:stretch>
        </p:blipFill>
        <p:spPr>
          <a:xfrm>
            <a:off x="955476" y="1875585"/>
            <a:ext cx="769044" cy="769044"/>
          </a:xfrm>
          <a:prstGeom prst="rect">
            <a:avLst/>
          </a:prstGeom>
        </p:spPr>
      </p:pic>
      <p:pic>
        <p:nvPicPr>
          <p:cNvPr id="38" name="Рисунок 37">
            <a:extLst>
              <a:ext uri="{FF2B5EF4-FFF2-40B4-BE49-F238E27FC236}">
                <a16:creationId xmlns:a16="http://schemas.microsoft.com/office/drawing/2014/main" id="{EF2B762E-5565-4AB6-AC5D-D80D48934462}"/>
              </a:ext>
            </a:extLst>
          </p:cNvPr>
          <p:cNvPicPr>
            <a:picLocks noChangeAspect="1"/>
          </p:cNvPicPr>
          <p:nvPr/>
        </p:nvPicPr>
        <p:blipFill>
          <a:blip r:embed="rId9"/>
          <a:stretch>
            <a:fillRect/>
          </a:stretch>
        </p:blipFill>
        <p:spPr>
          <a:xfrm>
            <a:off x="185558" y="1875585"/>
            <a:ext cx="769044" cy="769044"/>
          </a:xfrm>
          <a:prstGeom prst="rect">
            <a:avLst/>
          </a:prstGeom>
        </p:spPr>
      </p:pic>
      <p:pic>
        <p:nvPicPr>
          <p:cNvPr id="39" name="Рисунок 38">
            <a:extLst>
              <a:ext uri="{FF2B5EF4-FFF2-40B4-BE49-F238E27FC236}">
                <a16:creationId xmlns:a16="http://schemas.microsoft.com/office/drawing/2014/main" id="{4E64142E-9321-4ED0-B1BC-A1EB16A1F66C}"/>
              </a:ext>
            </a:extLst>
          </p:cNvPr>
          <p:cNvPicPr>
            <a:picLocks noChangeAspect="1"/>
          </p:cNvPicPr>
          <p:nvPr/>
        </p:nvPicPr>
        <p:blipFill>
          <a:blip r:embed="rId10"/>
          <a:stretch>
            <a:fillRect/>
          </a:stretch>
        </p:blipFill>
        <p:spPr>
          <a:xfrm>
            <a:off x="1724520" y="1877384"/>
            <a:ext cx="769044" cy="762116"/>
          </a:xfrm>
          <a:prstGeom prst="rect">
            <a:avLst/>
          </a:prstGeom>
        </p:spPr>
      </p:pic>
      <p:pic>
        <p:nvPicPr>
          <p:cNvPr id="40" name="Рисунок 39">
            <a:extLst>
              <a:ext uri="{FF2B5EF4-FFF2-40B4-BE49-F238E27FC236}">
                <a16:creationId xmlns:a16="http://schemas.microsoft.com/office/drawing/2014/main" id="{6BBFAA3D-9C47-489D-BE2B-9ABFEF4E772C}"/>
              </a:ext>
            </a:extLst>
          </p:cNvPr>
          <p:cNvPicPr>
            <a:picLocks noChangeAspect="1"/>
          </p:cNvPicPr>
          <p:nvPr/>
        </p:nvPicPr>
        <p:blipFill>
          <a:blip r:embed="rId11"/>
          <a:stretch>
            <a:fillRect/>
          </a:stretch>
        </p:blipFill>
        <p:spPr>
          <a:xfrm>
            <a:off x="3257168" y="1860358"/>
            <a:ext cx="757942" cy="778707"/>
          </a:xfrm>
          <a:prstGeom prst="rect">
            <a:avLst/>
          </a:prstGeom>
        </p:spPr>
      </p:pic>
      <p:pic>
        <p:nvPicPr>
          <p:cNvPr id="41" name="Рисунок 40">
            <a:extLst>
              <a:ext uri="{FF2B5EF4-FFF2-40B4-BE49-F238E27FC236}">
                <a16:creationId xmlns:a16="http://schemas.microsoft.com/office/drawing/2014/main" id="{E063232A-B3E9-471D-89F8-FEBF044E659C}"/>
              </a:ext>
            </a:extLst>
          </p:cNvPr>
          <p:cNvPicPr>
            <a:picLocks noChangeAspect="1"/>
          </p:cNvPicPr>
          <p:nvPr/>
        </p:nvPicPr>
        <p:blipFill>
          <a:blip r:embed="rId12"/>
          <a:stretch>
            <a:fillRect/>
          </a:stretch>
        </p:blipFill>
        <p:spPr>
          <a:xfrm>
            <a:off x="2488937" y="1860358"/>
            <a:ext cx="768231" cy="778707"/>
          </a:xfrm>
          <a:prstGeom prst="rect">
            <a:avLst/>
          </a:prstGeom>
        </p:spPr>
      </p:pic>
      <p:pic>
        <p:nvPicPr>
          <p:cNvPr id="42" name="Рисунок 41">
            <a:extLst>
              <a:ext uri="{FF2B5EF4-FFF2-40B4-BE49-F238E27FC236}">
                <a16:creationId xmlns:a16="http://schemas.microsoft.com/office/drawing/2014/main" id="{7F452517-8A6B-45A2-B710-7A0972570195}"/>
              </a:ext>
            </a:extLst>
          </p:cNvPr>
          <p:cNvPicPr>
            <a:picLocks noChangeAspect="1"/>
          </p:cNvPicPr>
          <p:nvPr/>
        </p:nvPicPr>
        <p:blipFill>
          <a:blip r:embed="rId13"/>
          <a:stretch>
            <a:fillRect/>
          </a:stretch>
        </p:blipFill>
        <p:spPr>
          <a:xfrm>
            <a:off x="182172" y="2639065"/>
            <a:ext cx="765548" cy="769044"/>
          </a:xfrm>
          <a:prstGeom prst="rect">
            <a:avLst/>
          </a:prstGeom>
        </p:spPr>
      </p:pic>
      <p:pic>
        <p:nvPicPr>
          <p:cNvPr id="43" name="Рисунок 42">
            <a:extLst>
              <a:ext uri="{FF2B5EF4-FFF2-40B4-BE49-F238E27FC236}">
                <a16:creationId xmlns:a16="http://schemas.microsoft.com/office/drawing/2014/main" id="{CA39632F-2C36-4718-AAD1-21B9EDE44F16}"/>
              </a:ext>
            </a:extLst>
          </p:cNvPr>
          <p:cNvPicPr>
            <a:picLocks noChangeAspect="1"/>
          </p:cNvPicPr>
          <p:nvPr/>
        </p:nvPicPr>
        <p:blipFill>
          <a:blip r:embed="rId14"/>
          <a:stretch>
            <a:fillRect/>
          </a:stretch>
        </p:blipFill>
        <p:spPr>
          <a:xfrm>
            <a:off x="938253" y="2628896"/>
            <a:ext cx="778707" cy="778707"/>
          </a:xfrm>
          <a:prstGeom prst="rect">
            <a:avLst/>
          </a:prstGeom>
        </p:spPr>
      </p:pic>
      <p:pic>
        <p:nvPicPr>
          <p:cNvPr id="44" name="Рисунок 43">
            <a:extLst>
              <a:ext uri="{FF2B5EF4-FFF2-40B4-BE49-F238E27FC236}">
                <a16:creationId xmlns:a16="http://schemas.microsoft.com/office/drawing/2014/main" id="{65E6ED37-5C2B-4BB2-AFEA-8533457CB0D1}"/>
              </a:ext>
            </a:extLst>
          </p:cNvPr>
          <p:cNvPicPr>
            <a:picLocks noChangeAspect="1"/>
          </p:cNvPicPr>
          <p:nvPr/>
        </p:nvPicPr>
        <p:blipFill>
          <a:blip r:embed="rId15"/>
          <a:stretch>
            <a:fillRect/>
          </a:stretch>
        </p:blipFill>
        <p:spPr>
          <a:xfrm>
            <a:off x="1715950" y="2624273"/>
            <a:ext cx="764613" cy="784912"/>
          </a:xfrm>
          <a:prstGeom prst="rect">
            <a:avLst/>
          </a:prstGeom>
        </p:spPr>
      </p:pic>
      <p:pic>
        <p:nvPicPr>
          <p:cNvPr id="45" name="Рисунок 44">
            <a:extLst>
              <a:ext uri="{FF2B5EF4-FFF2-40B4-BE49-F238E27FC236}">
                <a16:creationId xmlns:a16="http://schemas.microsoft.com/office/drawing/2014/main" id="{505C32C4-9A3E-407A-A79B-E41EE765F988}"/>
              </a:ext>
            </a:extLst>
          </p:cNvPr>
          <p:cNvPicPr>
            <a:picLocks noChangeAspect="1"/>
          </p:cNvPicPr>
          <p:nvPr/>
        </p:nvPicPr>
        <p:blipFill>
          <a:blip r:embed="rId16"/>
          <a:stretch>
            <a:fillRect/>
          </a:stretch>
        </p:blipFill>
        <p:spPr>
          <a:xfrm>
            <a:off x="2475497" y="2624273"/>
            <a:ext cx="792930" cy="778707"/>
          </a:xfrm>
          <a:prstGeom prst="rect">
            <a:avLst/>
          </a:prstGeom>
        </p:spPr>
      </p:pic>
    </p:spTree>
    <p:extLst>
      <p:ext uri="{BB962C8B-B14F-4D97-AF65-F5344CB8AC3E}">
        <p14:creationId xmlns:p14="http://schemas.microsoft.com/office/powerpoint/2010/main" val="2374339449"/>
      </p:ext>
    </p:extLst>
  </p:cSld>
  <p:clrMapOvr>
    <a:masterClrMapping/>
  </p:clrMapOvr>
</p:sld>
</file>

<file path=ppt/theme/theme1.xml><?xml version="1.0" encoding="utf-8"?>
<a:theme xmlns:a="http://schemas.openxmlformats.org/drawingml/2006/main" name="3_Специальное оформление">
  <a:themeElements>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6_Специальное оформление">
  <a:themeElements>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Специальное оформление">
  <a:themeElements>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Специальное оформление">
  <a:themeElements>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1_Специальное оформление">
  <a:themeElements>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Специальное оформление">
  <a:themeElements>
    <a:clrScheme name="7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7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7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7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7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7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7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7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7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7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7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7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7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7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8_Специальное оформление">
  <a:themeElements>
    <a:clrScheme name="8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8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8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8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8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8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8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8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8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8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8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8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8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8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0_Специальное оформление">
  <a:themeElements>
    <a:clrScheme name="9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9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9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9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9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9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9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9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9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9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9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9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9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9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3968</TotalTime>
  <Words>1262</Words>
  <Application>Microsoft Office PowerPoint</Application>
  <PresentationFormat>Экран (4:3)</PresentationFormat>
  <Paragraphs>222</Paragraphs>
  <Slides>10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8</vt:i4>
      </vt:variant>
      <vt:variant>
        <vt:lpstr>Заголовки слайдов</vt:lpstr>
      </vt:variant>
      <vt:variant>
        <vt:i4>10</vt:i4>
      </vt:variant>
    </vt:vector>
  </HeadingPairs>
  <TitlesOfParts>
    <vt:vector size="22" baseType="lpstr">
      <vt:lpstr>Arial</vt:lpstr>
      <vt:lpstr>Arial Narrow</vt:lpstr>
      <vt:lpstr>Symbol</vt:lpstr>
      <vt:lpstr>Wingdings</vt:lpstr>
      <vt:lpstr>3_Специальное оформление</vt:lpstr>
      <vt:lpstr>6_Специальное оформление</vt:lpstr>
      <vt:lpstr>4_Специальное оформление</vt:lpstr>
      <vt:lpstr>5_Специальное оформление</vt:lpstr>
      <vt:lpstr>11_Специальное оформление</vt:lpstr>
      <vt:lpstr>7_Специальное оформление</vt:lpstr>
      <vt:lpstr>8_Специальное оформление</vt:lpstr>
      <vt:lpstr>10_Специальное оформление</vt:lpstr>
      <vt:lpstr>Презентация PowerPoint</vt:lpstr>
      <vt:lpstr>Disclaimer</vt:lpstr>
      <vt:lpstr>Operational and Financial Highlights</vt:lpstr>
      <vt:lpstr>Revenue</vt:lpstr>
      <vt:lpstr>Variable Costs</vt:lpstr>
      <vt:lpstr>Fixed Costs</vt:lpstr>
      <vt:lpstr>EBITDA and Profit</vt:lpstr>
      <vt:lpstr>Debt</vt:lpstr>
      <vt:lpstr>ESG Practice Implementation in OGK-2</vt:lpstr>
      <vt:lpstr>Презентация PowerPoint</vt:lpstr>
    </vt:vector>
  </TitlesOfParts>
  <Company>Typo Graphic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Pirit</dc:creator>
  <cp:lastModifiedBy>Мельников Александр</cp:lastModifiedBy>
  <cp:revision>282</cp:revision>
  <cp:lastPrinted>2020-03-06T12:27:47Z</cp:lastPrinted>
  <dcterms:created xsi:type="dcterms:W3CDTF">2009-07-15T11:37:47Z</dcterms:created>
  <dcterms:modified xsi:type="dcterms:W3CDTF">2022-05-16T19:28:29Z</dcterms:modified>
</cp:coreProperties>
</file>