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6.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5" r:id="rId1"/>
    <p:sldMasterId id="2147483769" r:id="rId2"/>
    <p:sldMasterId id="2147483658" r:id="rId3"/>
    <p:sldMasterId id="2147483759" r:id="rId4"/>
    <p:sldMasterId id="2147483762" r:id="rId5"/>
    <p:sldMasterId id="2147483661" r:id="rId6"/>
    <p:sldMasterId id="2147483662" r:id="rId7"/>
    <p:sldMasterId id="2147483743" r:id="rId8"/>
  </p:sldMasterIdLst>
  <p:notesMasterIdLst>
    <p:notesMasterId r:id="rId18"/>
  </p:notesMasterIdLst>
  <p:handoutMasterIdLst>
    <p:handoutMasterId r:id="rId19"/>
  </p:handoutMasterIdLst>
  <p:sldIdLst>
    <p:sldId id="256" r:id="rId9"/>
    <p:sldId id="257" r:id="rId10"/>
    <p:sldId id="272" r:id="rId11"/>
    <p:sldId id="273" r:id="rId12"/>
    <p:sldId id="274" r:id="rId13"/>
    <p:sldId id="275" r:id="rId14"/>
    <p:sldId id="276" r:id="rId15"/>
    <p:sldId id="277" r:id="rId16"/>
    <p:sldId id="271" r:id="rId17"/>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1893">
          <p15:clr>
            <a:srgbClr val="A4A3A4"/>
          </p15:clr>
        </p15:guide>
        <p15:guide id="2" orient="horz" pos="3884">
          <p15:clr>
            <a:srgbClr val="A4A3A4"/>
          </p15:clr>
        </p15:guide>
        <p15:guide id="3" orient="horz" pos="825">
          <p15:clr>
            <a:srgbClr val="A4A3A4"/>
          </p15:clr>
        </p15:guide>
        <p15:guide id="4" orient="horz" pos="591">
          <p15:clr>
            <a:srgbClr val="A4A3A4"/>
          </p15:clr>
        </p15:guide>
        <p15:guide id="5" orient="horz" pos="1752">
          <p15:clr>
            <a:srgbClr val="A4A3A4"/>
          </p15:clr>
        </p15:guide>
        <p15:guide id="6" orient="horz" pos="2818">
          <p15:clr>
            <a:srgbClr val="A4A3A4"/>
          </p15:clr>
        </p15:guide>
        <p15:guide id="7" orient="horz" pos="2959">
          <p15:clr>
            <a:srgbClr val="A4A3A4"/>
          </p15:clr>
        </p15:guide>
        <p15:guide id="8" orient="horz" pos="1612">
          <p15:clr>
            <a:srgbClr val="A4A3A4"/>
          </p15:clr>
        </p15:guide>
        <p15:guide id="9" pos="141">
          <p15:clr>
            <a:srgbClr val="A4A3A4"/>
          </p15:clr>
        </p15:guide>
        <p15:guide id="10" pos="3747">
          <p15:clr>
            <a:srgbClr val="A4A3A4"/>
          </p15:clr>
        </p15:guide>
        <p15:guide id="11" pos="5620">
          <p15:clr>
            <a:srgbClr val="A4A3A4"/>
          </p15:clr>
        </p15:guide>
        <p15:guide id="12" pos="1873">
          <p15:clr>
            <a:srgbClr val="A4A3A4"/>
          </p15:clr>
        </p15:guide>
        <p15:guide id="13" pos="2014">
          <p15:clr>
            <a:srgbClr val="A4A3A4"/>
          </p15:clr>
        </p15:guide>
        <p15:guide id="14" pos="3885">
          <p15:clr>
            <a:srgbClr val="A4A3A4"/>
          </p15:clr>
        </p15:guide>
        <p15:guide id="15" pos="1180">
          <p15:clr>
            <a:srgbClr val="A4A3A4"/>
          </p15:clr>
        </p15:guide>
        <p15:guide id="16" pos="89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C2"/>
    <a:srgbClr val="003366"/>
    <a:srgbClr val="0066CC"/>
    <a:srgbClr val="0033CC"/>
    <a:srgbClr val="0000FF"/>
    <a:srgbClr val="3366FF"/>
    <a:srgbClr val="0099FF"/>
    <a:srgbClr val="00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4" autoAdjust="0"/>
    <p:restoredTop sz="94660"/>
  </p:normalViewPr>
  <p:slideViewPr>
    <p:cSldViewPr snapToGrid="0" showGuides="1">
      <p:cViewPr varScale="1">
        <p:scale>
          <a:sx n="86" d="100"/>
          <a:sy n="86" d="100"/>
        </p:scale>
        <p:origin x="2104" y="56"/>
      </p:cViewPr>
      <p:guideLst>
        <p:guide orient="horz" pos="1893"/>
        <p:guide orient="horz" pos="3884"/>
        <p:guide orient="horz" pos="825"/>
        <p:guide orient="horz" pos="591"/>
        <p:guide orient="horz" pos="1752"/>
        <p:guide orient="horz" pos="2818"/>
        <p:guide orient="horz" pos="2959"/>
        <p:guide orient="horz" pos="1612"/>
        <p:guide pos="141"/>
        <p:guide pos="3747"/>
        <p:guide pos="5620"/>
        <p:guide pos="1873"/>
        <p:guide pos="2014"/>
        <p:guide pos="3885"/>
        <p:guide pos="1180"/>
        <p:guide pos="89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73" d="100"/>
          <a:sy n="73" d="100"/>
        </p:scale>
        <p:origin x="-3318" y="-108"/>
      </p:cViewPr>
      <p:guideLst>
        <p:guide orient="horz" pos="3224"/>
        <p:guide pos="22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1"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a:effectLst/>
        </p:spPr>
        <p:txBody>
          <a:bodyPr vert="horz" wrap="square" lIns="93889" tIns="46945" rIns="93889" bIns="46945" numCol="1" anchor="t" anchorCtr="0" compatLnSpc="1">
            <a:prstTxWarp prst="textNoShape">
              <a:avLst/>
            </a:prstTxWarp>
          </a:bodyPr>
          <a:lstStyle>
            <a:lvl1pPr algn="r" defTabSz="936625">
              <a:defRPr sz="1200">
                <a:solidFill>
                  <a:schemeClr val="tx1"/>
                </a:solidFill>
                <a:latin typeface="Arial" charset="0"/>
              </a:defRPr>
            </a:lvl1pPr>
          </a:lstStyle>
          <a:p>
            <a:endParaRPr lang="ru-RU"/>
          </a:p>
        </p:txBody>
      </p:sp>
      <p:sp>
        <p:nvSpPr>
          <p:cNvPr id="140292"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defTabSz="936625">
              <a:defRPr sz="1200">
                <a:solidFill>
                  <a:schemeClr val="tx1"/>
                </a:solidFill>
                <a:latin typeface="Arial" charset="0"/>
              </a:defRPr>
            </a:lvl1pPr>
          </a:lstStyle>
          <a:p>
            <a:endParaRPr lang="ru-RU"/>
          </a:p>
        </p:txBody>
      </p:sp>
      <p:sp>
        <p:nvSpPr>
          <p:cNvPr id="140293"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a:effectLst/>
        </p:spPr>
        <p:txBody>
          <a:bodyPr vert="horz" wrap="square" lIns="93889" tIns="46945" rIns="93889" bIns="46945" numCol="1" anchor="b" anchorCtr="0" compatLnSpc="1">
            <a:prstTxWarp prst="textNoShape">
              <a:avLst/>
            </a:prstTxWarp>
          </a:bodyPr>
          <a:lstStyle>
            <a:lvl1pPr algn="r" defTabSz="936625">
              <a:defRPr sz="1200">
                <a:solidFill>
                  <a:schemeClr val="tx1"/>
                </a:solidFill>
                <a:latin typeface="Arial" charset="0"/>
              </a:defRPr>
            </a:lvl1pPr>
          </a:lstStyle>
          <a:p>
            <a:fld id="{EF9B2FAC-2503-48F8-B071-04E7FA1ED430}" type="slidenum">
              <a:rPr lang="ru-RU"/>
              <a:pPr/>
              <a:t>‹#›</a:t>
            </a:fld>
            <a:endParaRPr lang="ru-RU"/>
          </a:p>
        </p:txBody>
      </p:sp>
    </p:spTree>
    <p:extLst>
      <p:ext uri="{BB962C8B-B14F-4D97-AF65-F5344CB8AC3E}">
        <p14:creationId xmlns:p14="http://schemas.microsoft.com/office/powerpoint/2010/main" val="1772199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5" name="Rectangle 3"/>
          <p:cNvSpPr>
            <a:spLocks noGrp="1" noChangeArrowheads="1"/>
          </p:cNvSpPr>
          <p:nvPr>
            <p:ph type="dt" idx="1"/>
          </p:nvPr>
        </p:nvSpPr>
        <p:spPr bwMode="auto">
          <a:xfrm>
            <a:off x="4021138" y="0"/>
            <a:ext cx="3076575" cy="512763"/>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lvl1pPr algn="r" defTabSz="990600">
              <a:defRPr sz="1300">
                <a:solidFill>
                  <a:schemeClr val="tx1"/>
                </a:solidFill>
                <a:latin typeface="Arial" charset="0"/>
              </a:defRPr>
            </a:lvl1pPr>
          </a:lstStyle>
          <a:p>
            <a:endParaRPr lang="ru-RU"/>
          </a:p>
        </p:txBody>
      </p:sp>
      <p:sp>
        <p:nvSpPr>
          <p:cNvPr id="307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a:effectLst/>
        </p:spPr>
        <p:txBody>
          <a:bodyPr vert="horz" wrap="square" lIns="99025" tIns="49513" rIns="99025" bIns="49513"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078" name="Rectangle 6"/>
          <p:cNvSpPr>
            <a:spLocks noGrp="1" noChangeArrowheads="1"/>
          </p:cNvSpPr>
          <p:nvPr>
            <p:ph type="ftr" sz="quarter" idx="4"/>
          </p:nvPr>
        </p:nvSpPr>
        <p:spPr bwMode="auto">
          <a:xfrm>
            <a:off x="0"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defTabSz="990600">
              <a:defRPr sz="1300">
                <a:solidFill>
                  <a:schemeClr val="tx1"/>
                </a:solidFill>
                <a:latin typeface="Arial" charset="0"/>
              </a:defRPr>
            </a:lvl1pPr>
          </a:lstStyle>
          <a:p>
            <a:endParaRPr lang="ru-RU"/>
          </a:p>
        </p:txBody>
      </p:sp>
      <p:sp>
        <p:nvSpPr>
          <p:cNvPr id="3079" name="Rectangle 7"/>
          <p:cNvSpPr>
            <a:spLocks noGrp="1" noChangeArrowheads="1"/>
          </p:cNvSpPr>
          <p:nvPr>
            <p:ph type="sldNum" sz="quarter" idx="5"/>
          </p:nvPr>
        </p:nvSpPr>
        <p:spPr bwMode="auto">
          <a:xfrm>
            <a:off x="4021138" y="9720263"/>
            <a:ext cx="3076575" cy="512762"/>
          </a:xfrm>
          <a:prstGeom prst="rect">
            <a:avLst/>
          </a:prstGeom>
          <a:noFill/>
          <a:ln w="9525">
            <a:noFill/>
            <a:miter lim="800000"/>
            <a:headEnd/>
            <a:tailEnd/>
          </a:ln>
          <a:effectLst/>
        </p:spPr>
        <p:txBody>
          <a:bodyPr vert="horz" wrap="square" lIns="99025" tIns="49513" rIns="99025" bIns="49513" numCol="1" anchor="b" anchorCtr="0" compatLnSpc="1">
            <a:prstTxWarp prst="textNoShape">
              <a:avLst/>
            </a:prstTxWarp>
          </a:bodyPr>
          <a:lstStyle>
            <a:lvl1pPr algn="r" defTabSz="990600">
              <a:defRPr sz="1300">
                <a:solidFill>
                  <a:schemeClr val="tx1"/>
                </a:solidFill>
                <a:latin typeface="Arial" charset="0"/>
              </a:defRPr>
            </a:lvl1pPr>
          </a:lstStyle>
          <a:p>
            <a:fld id="{A7F4F542-0CF8-4D46-9C15-E25CCB08C5CA}" type="slidenum">
              <a:rPr lang="ru-RU"/>
              <a:pPr/>
              <a:t>‹#›</a:t>
            </a:fld>
            <a:endParaRPr lang="ru-RU"/>
          </a:p>
        </p:txBody>
      </p:sp>
    </p:spTree>
    <p:extLst>
      <p:ext uri="{BB962C8B-B14F-4D97-AF65-F5344CB8AC3E}">
        <p14:creationId xmlns:p14="http://schemas.microsoft.com/office/powerpoint/2010/main" val="6111887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Содержимое 2"/>
          <p:cNvSpPr>
            <a:spLocks noGrp="1"/>
          </p:cNvSpPr>
          <p:nvPr>
            <p:ph idx="1"/>
          </p:nvPr>
        </p:nvSpPr>
        <p:spPr>
          <a:xfrm>
            <a:off x="223838" y="1222373"/>
            <a:ext cx="8707437" cy="4943477"/>
          </a:xfrm>
          <a:prstGeom prst="rect">
            <a:avLst/>
          </a:prstGeom>
        </p:spPr>
        <p:txBody>
          <a:bodyPr lIns="0" tIns="0" rIns="0" bIns="0"/>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7"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1873251" y="2917514"/>
            <a:ext cx="7048500" cy="3248335"/>
          </a:xfrm>
        </p:spPr>
        <p:txBody>
          <a:bodyPr/>
          <a:lstStyle>
            <a:lvl1pPr>
              <a:defRPr>
                <a:solidFill>
                  <a:schemeClr val="bg1"/>
                </a:solidFill>
              </a:defRPr>
            </a:lvl1pPr>
          </a:lstStyle>
          <a:p>
            <a:pPr lvl="0"/>
            <a:r>
              <a:rPr lang="ru-RU" dirty="0"/>
              <a:t>Образец текста</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1342390"/>
          </a:xfrm>
        </p:spPr>
        <p:txBody>
          <a:bodyPr/>
          <a:lstStyle/>
          <a:p>
            <a:pPr lvl="0"/>
            <a:r>
              <a:rPr lang="ru-RU" dirty="0"/>
              <a:t>Образец текста</a:t>
            </a:r>
          </a:p>
        </p:txBody>
      </p:sp>
      <p:sp>
        <p:nvSpPr>
          <p:cNvPr id="6" name="Содержимое 2"/>
          <p:cNvSpPr>
            <a:spLocks noGrp="1"/>
          </p:cNvSpPr>
          <p:nvPr>
            <p:ph idx="12"/>
          </p:nvPr>
        </p:nvSpPr>
        <p:spPr>
          <a:xfrm>
            <a:off x="223838" y="2916044"/>
            <a:ext cx="8697912" cy="3249806"/>
          </a:xfrm>
        </p:spPr>
        <p:txBody>
          <a:bodyPr/>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lvl1pPr>
              <a:defRPr b="0"/>
            </a:lvl1pPr>
          </a:lstStyle>
          <a:p>
            <a:pPr lvl="0"/>
            <a:r>
              <a:rPr lang="ru-RU" dirty="0"/>
              <a:t>Образец текста</a:t>
            </a:r>
          </a:p>
        </p:txBody>
      </p:sp>
      <p:sp>
        <p:nvSpPr>
          <p:cNvPr id="10"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8697912" cy="941924"/>
          </a:xfrm>
        </p:spPr>
        <p:txBody>
          <a:bodyPr/>
          <a:lstStyle/>
          <a:p>
            <a:pPr lvl="0"/>
            <a:r>
              <a:rPr lang="ru-RU" dirty="0"/>
              <a:t>Образец текста</a:t>
            </a:r>
          </a:p>
        </p:txBody>
      </p:sp>
      <p:sp>
        <p:nvSpPr>
          <p:cNvPr id="6" name="Содержимое 2"/>
          <p:cNvSpPr>
            <a:spLocks noGrp="1"/>
          </p:cNvSpPr>
          <p:nvPr>
            <p:ph idx="12"/>
          </p:nvPr>
        </p:nvSpPr>
        <p:spPr>
          <a:xfrm>
            <a:off x="223838" y="2300400"/>
            <a:ext cx="8697912" cy="3865450"/>
          </a:xfrm>
        </p:spPr>
        <p:txBody>
          <a:bodyPr/>
          <a:lstStyle>
            <a:lvl1pPr>
              <a:defRPr>
                <a:solidFill>
                  <a:schemeClr val="bg1"/>
                </a:solidFill>
              </a:defRPr>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lvl1pPr>
              <a:defRPr b="0"/>
            </a:lvl1pPr>
          </a:lstStyle>
          <a:p>
            <a:pPr lvl="0"/>
            <a:r>
              <a:rPr lang="ru-RU" dirty="0"/>
              <a:t>Образец текста</a:t>
            </a:r>
          </a:p>
        </p:txBody>
      </p:sp>
      <p:sp>
        <p:nvSpPr>
          <p:cNvPr id="11" name="Текст 11"/>
          <p:cNvSpPr>
            <a:spLocks noGrp="1"/>
          </p:cNvSpPr>
          <p:nvPr>
            <p:ph type="body" sz="quarter" idx="10" hasCustomPrompt="1"/>
          </p:nvPr>
        </p:nvSpPr>
        <p:spPr>
          <a:xfrm>
            <a:off x="1873251" y="6491698"/>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6"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0"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16660"/>
            <a:ext cx="1189037" cy="4999037"/>
          </a:xfrm>
        </p:spPr>
        <p:txBody>
          <a:bodyPr/>
          <a:lstStyle/>
          <a:p>
            <a:pPr lvl="0"/>
            <a:r>
              <a:rPr lang="ru-RU" dirty="0"/>
              <a:t>Образец текста</a:t>
            </a:r>
          </a:p>
        </p:txBody>
      </p:sp>
      <p:sp>
        <p:nvSpPr>
          <p:cNvPr id="6" name="Содержимое 2"/>
          <p:cNvSpPr>
            <a:spLocks noGrp="1"/>
          </p:cNvSpPr>
          <p:nvPr>
            <p:ph idx="12" hasCustomPrompt="1"/>
          </p:nvPr>
        </p:nvSpPr>
        <p:spPr>
          <a:xfrm>
            <a:off x="1873251" y="1216660"/>
            <a:ext cx="7048500" cy="4999037"/>
          </a:xfrm>
        </p:spPr>
        <p:txBody>
          <a:bodyPr/>
          <a:lstStyle>
            <a:lvl1pPr>
              <a:defRPr>
                <a:solidFill>
                  <a:schemeClr val="bg1"/>
                </a:solidFill>
              </a:defRPr>
            </a:lvl1pPr>
          </a:lstStyle>
          <a:p>
            <a:pPr lvl="0"/>
            <a:r>
              <a:rPr lang="ru-RU" dirty="0"/>
              <a:t>Образец </a:t>
            </a:r>
            <a:br>
              <a:rPr lang="ru-RU" dirty="0"/>
            </a:br>
            <a:r>
              <a:rPr lang="ru-RU" dirty="0"/>
              <a:t>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lvl1pPr>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p:txBody>
          <a:bodyPr/>
          <a:lstStyle/>
          <a:p>
            <a:pPr lvl="0"/>
            <a:r>
              <a:rPr lang="ru-RU" dirty="0"/>
              <a:t>Образец текста</a:t>
            </a:r>
          </a:p>
        </p:txBody>
      </p:sp>
      <p:sp>
        <p:nvSpPr>
          <p:cNvPr id="6" name="Содержимое 2"/>
          <p:cNvSpPr>
            <a:spLocks noGrp="1"/>
          </p:cNvSpPr>
          <p:nvPr>
            <p:ph idx="12"/>
          </p:nvPr>
        </p:nvSpPr>
        <p:spPr>
          <a:xfrm>
            <a:off x="3417887" y="1216660"/>
            <a:ext cx="5503863" cy="4892040"/>
          </a:xfrm>
        </p:spPr>
        <p:txBody>
          <a:bodyPr/>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hasCustomPrompt="1"/>
          </p:nvPr>
        </p:nvSpPr>
        <p:spPr>
          <a:xfrm>
            <a:off x="1873251" y="1309688"/>
            <a:ext cx="7048500" cy="4856162"/>
          </a:xfrm>
          <a:prstGeom prst="rect">
            <a:avLst/>
          </a:prstGeom>
        </p:spPr>
        <p:txBody>
          <a:bodyPr lIns="0" tIns="0" rIns="0" bIns="0" anchor="ctr" anchorCtr="0"/>
          <a:lstStyle>
            <a:lvl1pPr>
              <a:defRPr b="1" baseline="0">
                <a:solidFill>
                  <a:schemeClr val="bg1"/>
                </a:solidFill>
              </a:defRPr>
            </a:lvl1pPr>
          </a:lstStyle>
          <a:p>
            <a:pPr lvl="0"/>
            <a:r>
              <a:rPr lang="ru-RU" dirty="0"/>
              <a:t>НАЗВАНИЕ ПРЕЗЕНТАЦИИ</a:t>
            </a:r>
          </a:p>
        </p:txBody>
      </p:sp>
      <p:sp>
        <p:nvSpPr>
          <p:cNvPr id="5"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МЕРОПРИЯТИЯ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p>
            <a:pPr lvl="0"/>
            <a:r>
              <a:rPr lang="ru-RU" dirty="0"/>
              <a:t>Образец текста</a:t>
            </a:r>
          </a:p>
        </p:txBody>
      </p:sp>
      <p:sp>
        <p:nvSpPr>
          <p:cNvPr id="7" name="Содержимое 2"/>
          <p:cNvSpPr>
            <a:spLocks noGrp="1"/>
          </p:cNvSpPr>
          <p:nvPr>
            <p:ph idx="12"/>
          </p:nvPr>
        </p:nvSpPr>
        <p:spPr>
          <a:xfrm>
            <a:off x="3199307" y="1222373"/>
            <a:ext cx="2744515" cy="49434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p>
            <a:pPr lvl="0"/>
            <a:r>
              <a:rPr lang="ru-RU" dirty="0"/>
              <a:t>Образец текста</a:t>
            </a:r>
          </a:p>
        </p:txBody>
      </p:sp>
      <p:sp>
        <p:nvSpPr>
          <p:cNvPr id="8" name="Содержимое 2"/>
          <p:cNvSpPr>
            <a:spLocks noGrp="1"/>
          </p:cNvSpPr>
          <p:nvPr>
            <p:ph idx="12"/>
          </p:nvPr>
        </p:nvSpPr>
        <p:spPr>
          <a:xfrm>
            <a:off x="223838" y="2922068"/>
            <a:ext cx="8697912" cy="3243782"/>
          </a:xfrm>
          <a:prstGeom prst="rect">
            <a:avLst/>
          </a:prstGeom>
        </p:spPr>
        <p:txBody>
          <a:bodyPr lIns="0" tIns="0" rIns="0" bIns="0"/>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7"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8697912"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6"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572452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9"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9" y="1222373"/>
            <a:ext cx="2749550"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7" name="Содержимое 2"/>
          <p:cNvSpPr>
            <a:spLocks noGrp="1"/>
          </p:cNvSpPr>
          <p:nvPr>
            <p:ph idx="12"/>
          </p:nvPr>
        </p:nvSpPr>
        <p:spPr>
          <a:xfrm>
            <a:off x="3197225" y="1222373"/>
            <a:ext cx="2746597"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3"/>
          </p:nvPr>
        </p:nvSpPr>
        <p:spPr>
          <a:xfrm>
            <a:off x="6169740" y="1222373"/>
            <a:ext cx="2744515" cy="49434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10"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251" y="0"/>
            <a:ext cx="7048500" cy="1009650"/>
          </a:xfrm>
          <a:prstGeom prst="rect">
            <a:avLst/>
          </a:prstGeom>
        </p:spPr>
        <p:txBody>
          <a:bodyPr/>
          <a:lstStyle/>
          <a:p>
            <a:r>
              <a:rPr lang="ru-RU" dirty="0"/>
              <a:t>Образец заголовка</a:t>
            </a:r>
          </a:p>
        </p:txBody>
      </p:sp>
      <p:sp>
        <p:nvSpPr>
          <p:cNvPr id="3" name="Содержимое 2"/>
          <p:cNvSpPr>
            <a:spLocks noGrp="1"/>
          </p:cNvSpPr>
          <p:nvPr>
            <p:ph idx="1"/>
          </p:nvPr>
        </p:nvSpPr>
        <p:spPr>
          <a:xfrm>
            <a:off x="223838" y="1222373"/>
            <a:ext cx="8697912" cy="133667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8" name="Содержимое 2"/>
          <p:cNvSpPr>
            <a:spLocks noGrp="1"/>
          </p:cNvSpPr>
          <p:nvPr>
            <p:ph idx="12"/>
          </p:nvPr>
        </p:nvSpPr>
        <p:spPr>
          <a:xfrm>
            <a:off x="223838" y="2912543"/>
            <a:ext cx="8697912" cy="3253307"/>
          </a:xfrm>
          <a:prstGeom prst="rect">
            <a:avLst/>
          </a:prstGeom>
        </p:spPr>
        <p:txBody>
          <a:bodyPr lIns="0" tIns="0" rIns="0" bIns="0"/>
          <a:lstStyle>
            <a:lvl1pPr>
              <a:defRPr>
                <a:solidFill>
                  <a:schemeClr val="bg1"/>
                </a:solidFill>
              </a:defRPr>
            </a:lvl1pPr>
          </a:lstStyle>
          <a:p>
            <a:pPr lvl="0"/>
            <a:r>
              <a:rPr lang="ru-RU" dirty="0"/>
              <a:t>Образец текста</a:t>
            </a:r>
          </a:p>
        </p:txBody>
      </p:sp>
      <p:sp>
        <p:nvSpPr>
          <p:cNvPr id="9" name="Текст 11"/>
          <p:cNvSpPr>
            <a:spLocks noGrp="1"/>
          </p:cNvSpPr>
          <p:nvPr>
            <p:ph type="body" sz="quarter" idx="10" hasCustomPrompt="1"/>
          </p:nvPr>
        </p:nvSpPr>
        <p:spPr>
          <a:xfrm>
            <a:off x="1873251" y="6477893"/>
            <a:ext cx="7048500"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kern="1200" baseline="0" smtClean="0">
                <a:solidFill>
                  <a:schemeClr val="bg1"/>
                </a:solidFill>
                <a:latin typeface="Arial Narrow" pitchFamily="34" charset="0"/>
                <a:ea typeface="+mn-ea"/>
                <a:cs typeface="+mn-cs"/>
              </a:defRPr>
            </a:lvl1pPr>
            <a:lvl2pPr algn="l" rtl="0" fontAlgn="base">
              <a:spcBef>
                <a:spcPct val="0"/>
              </a:spcBef>
              <a:spcAft>
                <a:spcPct val="0"/>
              </a:spcAft>
              <a:defRPr lang="ru-RU" sz="2000" kern="1200" smtClean="0">
                <a:solidFill>
                  <a:srgbClr val="00B050"/>
                </a:solidFill>
                <a:latin typeface="Arial Narrow" pitchFamily="34" charset="0"/>
                <a:ea typeface="+mn-ea"/>
                <a:cs typeface="+mn-cs"/>
              </a:defRPr>
            </a:lvl2pPr>
            <a:lvl3pPr algn="l" rtl="0" fontAlgn="base">
              <a:spcBef>
                <a:spcPct val="0"/>
              </a:spcBef>
              <a:spcAft>
                <a:spcPct val="0"/>
              </a:spcAft>
              <a:defRPr lang="ru-RU" sz="2000" kern="1200" smtClean="0">
                <a:solidFill>
                  <a:srgbClr val="00B050"/>
                </a:solidFill>
                <a:latin typeface="Arial Narrow" pitchFamily="34" charset="0"/>
                <a:ea typeface="+mn-ea"/>
                <a:cs typeface="+mn-cs"/>
              </a:defRPr>
            </a:lvl3pPr>
            <a:lvl4pPr algn="l" rtl="0" fontAlgn="base">
              <a:spcBef>
                <a:spcPct val="0"/>
              </a:spcBef>
              <a:spcAft>
                <a:spcPct val="0"/>
              </a:spcAft>
              <a:defRPr lang="ru-RU" sz="2000" kern="1200" smtClean="0">
                <a:solidFill>
                  <a:srgbClr val="00B050"/>
                </a:solidFill>
                <a:latin typeface="Arial Narrow" pitchFamily="34" charset="0"/>
                <a:ea typeface="+mn-ea"/>
                <a:cs typeface="+mn-cs"/>
              </a:defRPr>
            </a:lvl4pPr>
            <a:lvl5pPr algn="l" rtl="0" fontAlgn="base">
              <a:spcBef>
                <a:spcPct val="0"/>
              </a:spcBef>
              <a:spcAft>
                <a:spcPct val="0"/>
              </a:spcAft>
              <a:defRPr lang="ru-RU" sz="2000" kern="1200" dirty="0" smtClean="0">
                <a:solidFill>
                  <a:srgbClr val="00B050"/>
                </a:solidFill>
                <a:latin typeface="Arial Narrow" pitchFamily="34" charset="0"/>
                <a:ea typeface="+mn-ea"/>
                <a:cs typeface="+mn-cs"/>
              </a:defRPr>
            </a:lvl5pPr>
          </a:lstStyle>
          <a:p>
            <a:pPr lvl="0"/>
            <a:r>
              <a:rPr lang="ru-RU" dirty="0"/>
              <a:t>НАЗВАНИЕ ПРЕЗЕНТАЦИИ</a:t>
            </a:r>
          </a:p>
        </p:txBody>
      </p:sp>
      <p:sp>
        <p:nvSpPr>
          <p:cNvPr id="10"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1.emf"/></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9936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99370" name="Rectangle 10"/>
          <p:cNvSpPr>
            <a:spLocks noGrp="1" noChangeArrowheads="1"/>
          </p:cNvSpPr>
          <p:nvPr userDrawn="1">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99375"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8"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2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1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1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7" name="Рисунок 16"/>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7" r:id="rId1"/>
    <p:sldLayoutId id="2147483755" r:id="rId2"/>
    <p:sldLayoutId id="2147483756" r:id="rId3"/>
    <p:sldLayoutId id="2147483757" r:id="rId4"/>
    <p:sldLayoutId id="2147483667"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9367"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0"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7"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2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9"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4"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7"/>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6" r:id="rId5"/>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651001" y="2781300"/>
            <a:ext cx="7493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2" name="Rectangle 4"/>
          <p:cNvSpPr>
            <a:spLocks noChangeArrowheads="1"/>
          </p:cNvSpPr>
          <p:nvPr userDrawn="1"/>
        </p:nvSpPr>
        <p:spPr bwMode="auto">
          <a:xfrm>
            <a:off x="-1" y="6405563"/>
            <a:ext cx="1651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3"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9"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0"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40" name="Line 6"/>
          <p:cNvSpPr>
            <a:spLocks noChangeShapeType="1"/>
          </p:cNvSpPr>
          <p:nvPr userDrawn="1"/>
        </p:nvSpPr>
        <p:spPr bwMode="auto">
          <a:xfrm>
            <a:off x="1644654" y="0"/>
            <a:ext cx="0" cy="6857999"/>
          </a:xfrm>
          <a:prstGeom prst="line">
            <a:avLst/>
          </a:prstGeom>
          <a:noFill/>
          <a:ln w="15875">
            <a:solidFill>
              <a:schemeClr val="bg1"/>
            </a:solidFill>
            <a:round/>
            <a:headEnd/>
            <a:tailEnd/>
          </a:ln>
          <a:effectLst/>
        </p:spPr>
        <p:txBody>
          <a:bodyPr lIns="0" tIns="0" rIns="0" bIns="0" anchor="ctr"/>
          <a:lstStyle/>
          <a:p>
            <a:endParaRPr lang="ru-RU"/>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pic>
        <p:nvPicPr>
          <p:cNvPr id="13" name="Рисунок 12"/>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8" r:id="rId1"/>
    <p:sldLayoutId id="2147483768"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32" name="Rectangle 20"/>
          <p:cNvSpPr>
            <a:spLocks noChangeArrowheads="1"/>
          </p:cNvSpPr>
          <p:nvPr userDrawn="1"/>
        </p:nvSpPr>
        <p:spPr bwMode="auto">
          <a:xfrm>
            <a:off x="1" y="2781300"/>
            <a:ext cx="9144000" cy="40767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69324" name="Rectangle 12"/>
          <p:cNvSpPr>
            <a:spLocks noGrp="1" noChangeArrowheads="1"/>
          </p:cNvSpPr>
          <p:nvPr>
            <p:ph type="body" idx="1"/>
          </p:nvPr>
        </p:nvSpPr>
        <p:spPr bwMode="auto">
          <a:xfrm>
            <a:off x="223838" y="1216660"/>
            <a:ext cx="8697912" cy="13423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19"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5"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0"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2"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5"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1" r:id="rId1"/>
    <p:sldLayoutId id="2147483767"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69324" name="Rectangle 12"/>
          <p:cNvSpPr>
            <a:spLocks noGrp="1" noChangeArrowheads="1"/>
          </p:cNvSpPr>
          <p:nvPr>
            <p:ph type="body" idx="1"/>
          </p:nvPr>
        </p:nvSpPr>
        <p:spPr bwMode="auto">
          <a:xfrm>
            <a:off x="223838" y="1216660"/>
            <a:ext cx="8697912" cy="9398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 текста</a:t>
            </a:r>
          </a:p>
        </p:txBody>
      </p:sp>
      <p:sp>
        <p:nvSpPr>
          <p:cNvPr id="269332" name="Rectangle 20"/>
          <p:cNvSpPr>
            <a:spLocks noChangeArrowheads="1"/>
          </p:cNvSpPr>
          <p:nvPr userDrawn="1"/>
        </p:nvSpPr>
        <p:spPr bwMode="auto">
          <a:xfrm>
            <a:off x="1" y="2156460"/>
            <a:ext cx="9144000" cy="470154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4"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1"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4"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6"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sp>
        <p:nvSpPr>
          <p:cNvPr id="38"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6" name="Рисунок 15"/>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3" r:id="rId1"/>
    <p:sldLayoutId id="2147483764"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4"/>
          <p:cNvSpPr>
            <a:spLocks noChangeArrowheads="1"/>
          </p:cNvSpPr>
          <p:nvPr userDrawn="1"/>
        </p:nvSpPr>
        <p:spPr bwMode="auto">
          <a:xfrm>
            <a:off x="-1" y="6405563"/>
            <a:ext cx="1648800"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35" name="Rectangle 20"/>
          <p:cNvSpPr>
            <a:spLocks noChangeArrowheads="1"/>
          </p:cNvSpPr>
          <p:nvPr userDrawn="1"/>
        </p:nvSpPr>
        <p:spPr bwMode="auto">
          <a:xfrm>
            <a:off x="1651000" y="0"/>
            <a:ext cx="7492999"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2396" name="Rectangle 12"/>
          <p:cNvSpPr>
            <a:spLocks noGrp="1" noChangeArrowheads="1"/>
          </p:cNvSpPr>
          <p:nvPr>
            <p:ph type="body" idx="1"/>
          </p:nvPr>
        </p:nvSpPr>
        <p:spPr bwMode="auto">
          <a:xfrm>
            <a:off x="223838" y="1216660"/>
            <a:ext cx="1189037" cy="49990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ru-RU" dirty="0"/>
              <a:t>Образец</a:t>
            </a:r>
          </a:p>
          <a:p>
            <a:pPr lvl="0"/>
            <a:r>
              <a:rPr lang="ru-RU" dirty="0"/>
              <a:t>текста</a:t>
            </a:r>
          </a:p>
        </p:txBody>
      </p:sp>
      <p:sp>
        <p:nvSpPr>
          <p:cNvPr id="272399" name="Rectangle 15"/>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8"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24"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6"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2"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8"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40" name="Line 9"/>
          <p:cNvSpPr>
            <a:spLocks noChangeShapeType="1"/>
          </p:cNvSpPr>
          <p:nvPr userDrawn="1"/>
        </p:nvSpPr>
        <p:spPr bwMode="auto">
          <a:xfrm>
            <a:off x="1644654" y="0"/>
            <a:ext cx="0" cy="6858000"/>
          </a:xfrm>
          <a:prstGeom prst="line">
            <a:avLst/>
          </a:prstGeom>
          <a:noFill/>
          <a:ln w="15875">
            <a:solidFill>
              <a:schemeClr val="bg1"/>
            </a:solidFill>
            <a:round/>
            <a:headEnd/>
            <a:tailEnd/>
          </a:ln>
          <a:effectLst/>
        </p:spPr>
        <p:txBody>
          <a:bodyPr lIns="0" tIns="0" rIns="0" bIns="0" anchor="ctr"/>
          <a:lstStyle/>
          <a:p>
            <a:endParaRPr lang="ru-RU"/>
          </a:p>
        </p:txBody>
      </p:sp>
      <p:sp>
        <p:nvSpPr>
          <p:cNvPr id="41"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pic>
        <p:nvPicPr>
          <p:cNvPr id="15" name="Рисунок 14"/>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5" r:id="rId1"/>
    <p:sldLayoutId id="2147483711"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sz="2600" b="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5"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275458" name="Rectangle 2"/>
          <p:cNvSpPr>
            <a:spLocks noChangeArrowheads="1"/>
          </p:cNvSpPr>
          <p:nvPr userDrawn="1"/>
        </p:nvSpPr>
        <p:spPr bwMode="auto">
          <a:xfrm>
            <a:off x="3197225" y="0"/>
            <a:ext cx="5946775" cy="68580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75467" name="Rectangle 11"/>
          <p:cNvSpPr>
            <a:spLocks noGrp="1" noChangeArrowheads="1"/>
          </p:cNvSpPr>
          <p:nvPr userDrawn="1">
            <p:ph type="body" idx="1"/>
          </p:nvPr>
        </p:nvSpPr>
        <p:spPr bwMode="auto">
          <a:xfrm>
            <a:off x="223837" y="1216660"/>
            <a:ext cx="2749551" cy="489204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lgn="l" rtl="0" fontAlgn="base">
              <a:spcBef>
                <a:spcPct val="0"/>
              </a:spcBef>
              <a:spcAft>
                <a:spcPct val="0"/>
              </a:spcAft>
            </a:pPr>
            <a:r>
              <a:rPr lang="ru-RU" dirty="0"/>
              <a:t>Образец текста</a:t>
            </a:r>
          </a:p>
        </p:txBody>
      </p:sp>
      <p:sp>
        <p:nvSpPr>
          <p:cNvPr id="27547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6"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7" name="Rectangle 4"/>
          <p:cNvSpPr>
            <a:spLocks noChangeArrowheads="1"/>
          </p:cNvSpPr>
          <p:nvPr userDrawn="1"/>
        </p:nvSpPr>
        <p:spPr bwMode="auto">
          <a:xfrm>
            <a:off x="-1" y="6405563"/>
            <a:ext cx="1646239"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0"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5" name="Rectangle 10"/>
          <p:cNvSpPr>
            <a:spLocks noGrp="1" noChangeArrowheads="1"/>
          </p:cNvSpPr>
          <p:nvPr>
            <p:ph type="title"/>
          </p:nvPr>
        </p:nvSpPr>
        <p:spPr bwMode="auto">
          <a:xfrm>
            <a:off x="1873250" y="0"/>
            <a:ext cx="7048500" cy="10096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ru-RU" dirty="0"/>
              <a:t>Образец заголовка</a:t>
            </a:r>
          </a:p>
        </p:txBody>
      </p:sp>
      <p:sp>
        <p:nvSpPr>
          <p:cNvPr id="31"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3"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34" name="Номер слайда 3"/>
          <p:cNvSpPr>
            <a:spLocks noGrp="1"/>
          </p:cNvSpPr>
          <p:nvPr>
            <p:ph type="sldNum" sz="quarter" idx="4"/>
          </p:nvPr>
        </p:nvSpPr>
        <p:spPr>
          <a:xfrm>
            <a:off x="204788" y="6477893"/>
            <a:ext cx="1208087" cy="307777"/>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lvl1pPr algn="l" rtl="0" fontAlgn="base">
              <a:spcBef>
                <a:spcPct val="0"/>
              </a:spcBef>
              <a:spcAft>
                <a:spcPct val="0"/>
              </a:spcAft>
              <a:defRPr lang="ru-RU" sz="2000" b="1" kern="1200" smtClean="0">
                <a:solidFill>
                  <a:schemeClr val="bg1"/>
                </a:solidFill>
                <a:latin typeface="Arial Narrow" pitchFamily="34" charset="0"/>
                <a:ea typeface="+mn-ea"/>
                <a:cs typeface="+mn-cs"/>
              </a:defRPr>
            </a:lvl1pPr>
          </a:lstStyle>
          <a:p>
            <a:fld id="{8E730068-F805-43B7-8A8E-3E2DB17E4B45}" type="slidenum">
              <a:rPr lang="ru-RU" smtClean="0"/>
              <a:pPr/>
              <a:t>‹#›</a:t>
            </a:fld>
            <a:endParaRPr lang="ru-RU" dirty="0"/>
          </a:p>
        </p:txBody>
      </p:sp>
      <p:sp>
        <p:nvSpPr>
          <p:cNvPr id="36" name="Line 6"/>
          <p:cNvSpPr>
            <a:spLocks noChangeShapeType="1"/>
          </p:cNvSpPr>
          <p:nvPr userDrawn="1"/>
        </p:nvSpPr>
        <p:spPr bwMode="auto">
          <a:xfrm>
            <a:off x="1644654" y="6398418"/>
            <a:ext cx="0" cy="459581"/>
          </a:xfrm>
          <a:prstGeom prst="line">
            <a:avLst/>
          </a:prstGeom>
          <a:noFill/>
          <a:ln w="15875">
            <a:solidFill>
              <a:schemeClr val="bg1"/>
            </a:solidFill>
            <a:round/>
            <a:headEnd/>
            <a:tailEnd/>
          </a:ln>
          <a:effectLst/>
        </p:spPr>
        <p:txBody>
          <a:bodyPr lIns="0" tIns="0" rIns="0" bIns="0" anchor="ctr"/>
          <a:lstStyle/>
          <a:p>
            <a:endParaRPr lang="ru-RU"/>
          </a:p>
        </p:txBody>
      </p:sp>
      <p:sp>
        <p:nvSpPr>
          <p:cNvPr id="3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9" name="Рисунок 18"/>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2" r:id="rId1"/>
    <p:sldLayoutId id="2147483766" r:id="rId2"/>
  </p:sldLayoutIdLst>
  <p:hf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algn="l" rtl="0" fontAlgn="base">
        <a:spcBef>
          <a:spcPct val="0"/>
        </a:spcBef>
        <a:spcAft>
          <a:spcPct val="0"/>
        </a:spcAft>
        <a:defRPr lang="ru-RU" sz="2600" b="0" dirty="0" smtClean="0">
          <a:solidFill>
            <a:srgbClr val="003366"/>
          </a:solidFill>
          <a:latin typeface="+mn-lt"/>
          <a:ea typeface="+mn-ea"/>
          <a:cs typeface="+mn-cs"/>
        </a:defRPr>
      </a:lvl1pPr>
      <a:lvl2pPr marL="827088" indent="-285750" algn="l" rtl="0" fontAlgn="base">
        <a:spcBef>
          <a:spcPct val="20000"/>
        </a:spcBef>
        <a:spcAft>
          <a:spcPct val="0"/>
        </a:spcAft>
        <a:buChar char="–"/>
        <a:defRPr sz="2800">
          <a:solidFill>
            <a:schemeClr val="tx1"/>
          </a:solidFill>
          <a:latin typeface="Arial" charset="0"/>
        </a:defRPr>
      </a:lvl2pPr>
      <a:lvl3pPr marL="1235075" indent="-228600" algn="l" rtl="0" fontAlgn="base">
        <a:spcBef>
          <a:spcPct val="20000"/>
        </a:spcBef>
        <a:spcAft>
          <a:spcPct val="0"/>
        </a:spcAft>
        <a:buChar char="•"/>
        <a:defRPr sz="2400">
          <a:solidFill>
            <a:schemeClr val="tx1"/>
          </a:solidFill>
          <a:latin typeface="Arial" charset="0"/>
        </a:defRPr>
      </a:lvl3pPr>
      <a:lvl4pPr marL="1643063"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userDrawn="1"/>
        </p:nvSpPr>
        <p:spPr bwMode="auto">
          <a:xfrm>
            <a:off x="0" y="0"/>
            <a:ext cx="9144000" cy="68580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367630" name="Rectangle 14"/>
          <p:cNvSpPr>
            <a:spLocks noChangeArrowheads="1"/>
          </p:cNvSpPr>
          <p:nvPr userDrawn="1"/>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endParaRPr lang="ru-RU"/>
          </a:p>
        </p:txBody>
      </p:sp>
      <p:sp>
        <p:nvSpPr>
          <p:cNvPr id="15" name="Rectangle 8"/>
          <p:cNvSpPr>
            <a:spLocks noChangeArrowheads="1"/>
          </p:cNvSpPr>
          <p:nvPr userDrawn="1"/>
        </p:nvSpPr>
        <p:spPr bwMode="auto">
          <a:xfrm>
            <a:off x="1" y="0"/>
            <a:ext cx="9144000" cy="1079500"/>
          </a:xfrm>
          <a:prstGeom prst="rect">
            <a:avLst/>
          </a:prstGeom>
          <a:solidFill>
            <a:srgbClr val="003366"/>
          </a:solidFill>
          <a:ln w="9525" algn="ctr">
            <a:noFill/>
            <a:miter lim="800000"/>
            <a:headEnd/>
            <a:tailEnd/>
          </a:ln>
          <a:effectLst/>
        </p:spPr>
        <p:txBody>
          <a:bodyPr wrap="none" lIns="0" tIns="0" rIns="0" bIns="0" anchor="ctr"/>
          <a:lstStyle/>
          <a:p>
            <a:endParaRPr lang="ru-RU"/>
          </a:p>
        </p:txBody>
      </p:sp>
      <p:sp>
        <p:nvSpPr>
          <p:cNvPr id="16" name="Rectangle 5"/>
          <p:cNvSpPr>
            <a:spLocks noChangeArrowheads="1"/>
          </p:cNvSpPr>
          <p:nvPr userDrawn="1"/>
        </p:nvSpPr>
        <p:spPr bwMode="auto">
          <a:xfrm>
            <a:off x="1" y="6404400"/>
            <a:ext cx="9144000" cy="453600"/>
          </a:xfrm>
          <a:prstGeom prst="rect">
            <a:avLst/>
          </a:prstGeom>
          <a:solidFill>
            <a:srgbClr val="0079C2"/>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dirty="0">
              <a:solidFill>
                <a:schemeClr val="bg1"/>
              </a:solidFill>
              <a:latin typeface="Arial Narrow" pitchFamily="34" charset="0"/>
              <a:ea typeface="+mn-ea"/>
              <a:cs typeface="+mn-cs"/>
            </a:endParaRPr>
          </a:p>
        </p:txBody>
      </p:sp>
      <p:sp>
        <p:nvSpPr>
          <p:cNvPr id="18" name="Rectangle 4"/>
          <p:cNvSpPr>
            <a:spLocks noChangeArrowheads="1"/>
          </p:cNvSpPr>
          <p:nvPr userDrawn="1"/>
        </p:nvSpPr>
        <p:spPr bwMode="auto">
          <a:xfrm>
            <a:off x="-2" y="6405563"/>
            <a:ext cx="9144001" cy="452437"/>
          </a:xfrm>
          <a:prstGeom prst="rect">
            <a:avLst/>
          </a:prstGeom>
          <a:solidFill>
            <a:srgbClr val="003366"/>
          </a:solidFill>
          <a:ln w="9525" algn="ctr">
            <a:noFill/>
            <a:miter lim="800000"/>
            <a:headEnd/>
            <a:tailEnd/>
          </a:ln>
          <a:effectLst/>
        </p:spPr>
        <p:txBody>
          <a:bodyPr wrap="none" lIns="0" tIns="0" rIns="0" bIns="0" anchor="ctr"/>
          <a:lstStyle/>
          <a:p>
            <a:pPr algn="l" rtl="0" fontAlgn="base">
              <a:spcBef>
                <a:spcPct val="0"/>
              </a:spcBef>
              <a:spcAft>
                <a:spcPct val="0"/>
              </a:spcAft>
            </a:pPr>
            <a:endParaRPr lang="ru-RU" sz="1700" kern="1200">
              <a:solidFill>
                <a:schemeClr val="bg1"/>
              </a:solidFill>
              <a:latin typeface="Arial Narrow" pitchFamily="34" charset="0"/>
              <a:ea typeface="+mn-ea"/>
              <a:cs typeface="+mn-cs"/>
            </a:endParaRPr>
          </a:p>
        </p:txBody>
      </p:sp>
      <p:sp>
        <p:nvSpPr>
          <p:cNvPr id="22" name="Rectangle 7"/>
          <p:cNvSpPr>
            <a:spLocks noChangeArrowheads="1"/>
          </p:cNvSpPr>
          <p:nvPr userDrawn="1"/>
        </p:nvSpPr>
        <p:spPr bwMode="auto">
          <a:xfrm>
            <a:off x="-2" y="0"/>
            <a:ext cx="1650207" cy="1079500"/>
          </a:xfrm>
          <a:prstGeom prst="rect">
            <a:avLst/>
          </a:prstGeom>
          <a:solidFill>
            <a:srgbClr val="0079C2"/>
          </a:solidFill>
          <a:ln w="9525" algn="ctr">
            <a:noFill/>
            <a:miter lim="800000"/>
            <a:headEnd/>
            <a:tailEnd/>
          </a:ln>
          <a:effectLst/>
        </p:spPr>
        <p:txBody>
          <a:bodyPr wrap="none" lIns="0" tIns="0" rIns="0" bIns="0" anchor="ctr"/>
          <a:lstStyle/>
          <a:p>
            <a:endParaRPr lang="ru-RU"/>
          </a:p>
        </p:txBody>
      </p:sp>
      <p:sp>
        <p:nvSpPr>
          <p:cNvPr id="24" name="Line 15"/>
          <p:cNvSpPr>
            <a:spLocks noChangeShapeType="1"/>
          </p:cNvSpPr>
          <p:nvPr userDrawn="1"/>
        </p:nvSpPr>
        <p:spPr bwMode="auto">
          <a:xfrm>
            <a:off x="0" y="1069975"/>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6" name="Line 14"/>
          <p:cNvSpPr>
            <a:spLocks noChangeShapeType="1"/>
          </p:cNvSpPr>
          <p:nvPr userDrawn="1"/>
        </p:nvSpPr>
        <p:spPr bwMode="auto">
          <a:xfrm>
            <a:off x="0" y="6405571"/>
            <a:ext cx="9144000" cy="0"/>
          </a:xfrm>
          <a:prstGeom prst="line">
            <a:avLst/>
          </a:prstGeom>
          <a:noFill/>
          <a:ln w="15875">
            <a:solidFill>
              <a:schemeClr val="bg1"/>
            </a:solidFill>
            <a:round/>
            <a:headEnd/>
            <a:tailEnd/>
          </a:ln>
          <a:effectLst/>
        </p:spPr>
        <p:txBody>
          <a:bodyPr lIns="0" tIns="0" rIns="0" bIns="0" anchor="ctr"/>
          <a:lstStyle/>
          <a:p>
            <a:endParaRPr lang="ru-RU"/>
          </a:p>
        </p:txBody>
      </p:sp>
      <p:sp>
        <p:nvSpPr>
          <p:cNvPr id="27" name="Line 9"/>
          <p:cNvSpPr>
            <a:spLocks noChangeShapeType="1"/>
          </p:cNvSpPr>
          <p:nvPr userDrawn="1"/>
        </p:nvSpPr>
        <p:spPr bwMode="auto">
          <a:xfrm>
            <a:off x="1644654" y="0"/>
            <a:ext cx="0" cy="1069181"/>
          </a:xfrm>
          <a:prstGeom prst="line">
            <a:avLst/>
          </a:prstGeom>
          <a:noFill/>
          <a:ln w="15875">
            <a:solidFill>
              <a:schemeClr val="bg1"/>
            </a:solidFill>
            <a:round/>
            <a:headEnd/>
            <a:tailEnd/>
          </a:ln>
          <a:effectLst/>
        </p:spPr>
        <p:txBody>
          <a:bodyPr lIns="0" tIns="0" rIns="0" bIns="0" anchor="ctr"/>
          <a:lstStyle/>
          <a:p>
            <a:endParaRPr lang="ru-RU"/>
          </a:p>
        </p:txBody>
      </p:sp>
      <p:pic>
        <p:nvPicPr>
          <p:cNvPr id="14" name="Рисунок 13"/>
          <p:cNvPicPr>
            <a:picLocks noChangeAspect="1"/>
          </p:cNvPicPr>
          <p:nvPr userDrawn="1"/>
        </p:nvPicPr>
        <p:blipFill>
          <a:blip r:embed="rId4"/>
          <a:srcRect/>
          <a:stretch>
            <a:fillRect/>
          </a:stretch>
        </p:blipFill>
        <p:spPr bwMode="auto">
          <a:xfrm>
            <a:off x="203679" y="136800"/>
            <a:ext cx="1224000" cy="83203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5" r:id="rId1"/>
    <p:sldLayoutId id="2147483778" r:id="rId2"/>
  </p:sldLayoutIdLst>
  <p:hf sldNum="0" hdr="0" dt="0"/>
  <p:txStyles>
    <p:title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fontAlgn="base">
        <a:spcBef>
          <a:spcPct val="20000"/>
        </a:spcBef>
        <a:spcAft>
          <a:spcPct val="0"/>
        </a:spcAft>
        <a:defRPr sz="2600" b="1">
          <a:solidFill>
            <a:srgbClr val="003366"/>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 Id="rId4" Type="http://schemas.openxmlformats.org/officeDocument/2006/relationships/image" Target="../media/image1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9925" y="2873375"/>
            <a:ext cx="7204075" cy="1470025"/>
          </a:xfrm>
          <a:prstGeom prst="rect">
            <a:avLst/>
          </a:prstGeom>
        </p:spPr>
        <p:txBody>
          <a:bodyPr rtlCol="0">
            <a:normAutofit fontScale="97500"/>
          </a:bodyPr>
          <a:lstStyle>
            <a:lvl1pPr algn="l" rtl="0" fontAlgn="base">
              <a:spcBef>
                <a:spcPct val="0"/>
              </a:spcBef>
              <a:spcAft>
                <a:spcPct val="0"/>
              </a:spcAft>
              <a:defRPr sz="2600">
                <a:solidFill>
                  <a:schemeClr val="bg1"/>
                </a:solidFill>
                <a:latin typeface="+mj-lt"/>
                <a:ea typeface="+mj-ea"/>
                <a:cs typeface="+mj-cs"/>
              </a:defRPr>
            </a:lvl1pPr>
            <a:lvl2pPr algn="l" rtl="0" fontAlgn="base">
              <a:spcBef>
                <a:spcPct val="0"/>
              </a:spcBef>
              <a:spcAft>
                <a:spcPct val="0"/>
              </a:spcAft>
              <a:defRPr sz="2600">
                <a:solidFill>
                  <a:schemeClr val="bg1"/>
                </a:solidFill>
                <a:latin typeface="Arial Narrow" pitchFamily="34" charset="0"/>
              </a:defRPr>
            </a:lvl2pPr>
            <a:lvl3pPr algn="l" rtl="0" fontAlgn="base">
              <a:spcBef>
                <a:spcPct val="0"/>
              </a:spcBef>
              <a:spcAft>
                <a:spcPct val="0"/>
              </a:spcAft>
              <a:defRPr sz="2600">
                <a:solidFill>
                  <a:schemeClr val="bg1"/>
                </a:solidFill>
                <a:latin typeface="Arial Narrow" pitchFamily="34" charset="0"/>
              </a:defRPr>
            </a:lvl3pPr>
            <a:lvl4pPr algn="l" rtl="0" fontAlgn="base">
              <a:spcBef>
                <a:spcPct val="0"/>
              </a:spcBef>
              <a:spcAft>
                <a:spcPct val="0"/>
              </a:spcAft>
              <a:defRPr sz="2600">
                <a:solidFill>
                  <a:schemeClr val="bg1"/>
                </a:solidFill>
                <a:latin typeface="Arial Narrow" pitchFamily="34" charset="0"/>
              </a:defRPr>
            </a:lvl4pPr>
            <a:lvl5pPr algn="l" rtl="0" fontAlgn="base">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a:lstStyle>
          <a:p>
            <a:pPr fontAlgn="auto">
              <a:spcBef>
                <a:spcPts val="0"/>
              </a:spcBef>
              <a:spcAft>
                <a:spcPts val="0"/>
              </a:spcAft>
              <a:defRPr/>
            </a:pPr>
            <a:r>
              <a:rPr lang="en-US" altLang="ru-RU" sz="3300" b="1" kern="0" dirty="0"/>
              <a:t>OGK-2 Group</a:t>
            </a:r>
            <a:br>
              <a:rPr lang="ru-RU" altLang="ru-RU" sz="2500" b="1" kern="0" dirty="0"/>
            </a:br>
            <a:br>
              <a:rPr lang="ru-RU" altLang="ru-RU" sz="2500" b="1" kern="0" dirty="0"/>
            </a:br>
            <a:r>
              <a:rPr lang="ru-RU" altLang="ru-RU" b="1" kern="0" dirty="0"/>
              <a:t>6</a:t>
            </a:r>
            <a:r>
              <a:rPr lang="en-US" altLang="ru-RU" b="1" kern="0" dirty="0"/>
              <a:t>M 2021 IFRS Results</a:t>
            </a:r>
            <a:endParaRPr lang="ru-RU" kern="0" dirty="0"/>
          </a:p>
        </p:txBody>
      </p:sp>
      <p:sp>
        <p:nvSpPr>
          <p:cNvPr id="7" name="Subtitle 2"/>
          <p:cNvSpPr txBox="1">
            <a:spLocks/>
          </p:cNvSpPr>
          <p:nvPr/>
        </p:nvSpPr>
        <p:spPr>
          <a:xfrm>
            <a:off x="2051136" y="4876800"/>
            <a:ext cx="6400800" cy="369888"/>
          </a:xfrm>
          <a:prstGeom prst="rect">
            <a:avLst/>
          </a:prstGeom>
        </p:spPr>
        <p:txBody>
          <a:bodyPr lIns="0" tIns="0" rIns="0" bIns="0" anchor="ctr" anchorCtr="0"/>
          <a:lstStyle>
            <a:lvl1pPr marL="342900" indent="-342900" algn="l" rtl="0" fontAlgn="base">
              <a:spcBef>
                <a:spcPct val="20000"/>
              </a:spcBef>
              <a:spcAft>
                <a:spcPct val="0"/>
              </a:spcAft>
              <a:defRPr sz="2600" b="1" baseline="0">
                <a:solidFill>
                  <a:schemeClr val="bg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Arial" charset="0"/>
              </a:defRPr>
            </a:lvl2pPr>
            <a:lvl3pPr marL="1143000" indent="-228600" algn="l" rtl="0" fontAlgn="base">
              <a:spcBef>
                <a:spcPct val="20000"/>
              </a:spcBef>
              <a:spcAft>
                <a:spcPct val="0"/>
              </a:spcAft>
              <a:buChar char="•"/>
              <a:defRPr sz="2400">
                <a:solidFill>
                  <a:schemeClr val="tx1"/>
                </a:solidFill>
                <a:latin typeface="Arial" charset="0"/>
              </a:defRPr>
            </a:lvl3pPr>
            <a:lvl4pPr marL="1600200" indent="-228600" algn="l" rtl="0" fontAlgn="base">
              <a:spcBef>
                <a:spcPct val="20000"/>
              </a:spcBef>
              <a:spcAft>
                <a:spcPct val="0"/>
              </a:spcAft>
              <a:buChar char="–"/>
              <a:defRPr sz="2000">
                <a:solidFill>
                  <a:schemeClr val="tx1"/>
                </a:solidFill>
                <a:latin typeface="Arial" charset="0"/>
              </a:defRPr>
            </a:lvl4pPr>
            <a:lvl5pPr marL="2057400" indent="-228600" algn="l" rtl="0" fontAlgn="base">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a:lstStyle>
          <a:p>
            <a:r>
              <a:rPr lang="en-US" altLang="ru-RU" sz="1800" kern="0" dirty="0">
                <a:cs typeface="Arial" panose="020B0604020202020204" pitchFamily="34" charset="0"/>
              </a:rPr>
              <a:t>August </a:t>
            </a:r>
            <a:r>
              <a:rPr lang="ru-RU" altLang="ru-RU" sz="1800" kern="0" dirty="0">
                <a:cs typeface="Arial" panose="020B0604020202020204" pitchFamily="34" charset="0"/>
              </a:rPr>
              <a:t>9</a:t>
            </a:r>
            <a:r>
              <a:rPr lang="en-US" altLang="ru-RU" sz="1800" kern="0" dirty="0">
                <a:cs typeface="Arial" panose="020B0604020202020204" pitchFamily="34" charset="0"/>
              </a:rPr>
              <a:t>,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Disclaimer</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6M 2021 IFRS Results</a:t>
            </a:r>
            <a:endParaRPr lang="ru-RU" altLang="ru-RU" dirty="0"/>
          </a:p>
        </p:txBody>
      </p:sp>
      <p:sp>
        <p:nvSpPr>
          <p:cNvPr id="7" name="Content Placeholder 2"/>
          <p:cNvSpPr>
            <a:spLocks noGrp="1"/>
          </p:cNvSpPr>
          <p:nvPr>
            <p:ph idx="1"/>
          </p:nvPr>
        </p:nvSpPr>
        <p:spPr>
          <a:xfrm>
            <a:off x="533400" y="1600200"/>
            <a:ext cx="8074025" cy="3846513"/>
          </a:xfrm>
          <a:noFill/>
          <a:extLst>
            <a:ext uri="{909E8E84-426E-40DD-AFC4-6F175D3DCCD1}">
              <a14:hiddenFill xmlns:a14="http://schemas.microsoft.com/office/drawing/2010/main">
                <a:solidFill>
                  <a:srgbClr val="0066CC"/>
                </a:solidFill>
              </a14:hiddenFill>
            </a:ext>
          </a:extLst>
        </p:spPr>
        <p:txBody>
          <a:bodyPr/>
          <a:lstStyle/>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marL="0" indent="0" eaLnBrk="1" hangingPunct="1">
              <a:spcBef>
                <a:spcPts val="600"/>
              </a:spcBef>
              <a:spcAft>
                <a:spcPts val="600"/>
              </a:spcAft>
              <a:buFont typeface="Symbol" panose="05050102010706020507" pitchFamily="18" charset="2"/>
              <a:buNone/>
            </a:pPr>
            <a:r>
              <a:rPr altLang="ru-RU" sz="1600" dirty="0">
                <a:solidFill>
                  <a:schemeClr val="tx2"/>
                </a:solidFill>
                <a:cs typeface="Arial" panose="020B0604020202020204" pitchFamily="34" charset="0"/>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Operational and Financial Highlights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6M 2021 IFRS Results</a:t>
            </a:r>
            <a:endParaRPr lang="ru-RU" altLang="ru-RU" dirty="0"/>
          </a:p>
        </p:txBody>
      </p:sp>
      <p:sp>
        <p:nvSpPr>
          <p:cNvPr id="5" name="Text Box 103"/>
          <p:cNvSpPr txBox="1">
            <a:spLocks noChangeArrowheads="1"/>
          </p:cNvSpPr>
          <p:nvPr/>
        </p:nvSpPr>
        <p:spPr bwMode="auto">
          <a:xfrm>
            <a:off x="76200" y="1485900"/>
            <a:ext cx="18621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Operational Highlights</a:t>
            </a:r>
            <a:r>
              <a:rPr lang="ru-RU" altLang="ru-RU" sz="1600" b="1" baseline="30000" dirty="0">
                <a:solidFill>
                  <a:srgbClr val="0079C2"/>
                </a:solidFill>
              </a:rPr>
              <a:t>1</a:t>
            </a:r>
            <a:endParaRPr lang="ru-RU" altLang="ru-RU" sz="1600" b="1" dirty="0">
              <a:solidFill>
                <a:srgbClr val="0079C2"/>
              </a:solidFill>
            </a:endParaRPr>
          </a:p>
        </p:txBody>
      </p:sp>
      <p:sp>
        <p:nvSpPr>
          <p:cNvPr id="7" name="Text Box 103"/>
          <p:cNvSpPr txBox="1">
            <a:spLocks noChangeArrowheads="1"/>
          </p:cNvSpPr>
          <p:nvPr/>
        </p:nvSpPr>
        <p:spPr bwMode="auto">
          <a:xfrm>
            <a:off x="4668838" y="1485900"/>
            <a:ext cx="3789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a:solidFill>
                  <a:srgbClr val="0079C2"/>
                </a:solidFill>
              </a:rPr>
              <a:t>Financial Highlights, mn RUR</a:t>
            </a:r>
          </a:p>
        </p:txBody>
      </p:sp>
      <p:graphicFrame>
        <p:nvGraphicFramePr>
          <p:cNvPr id="8" name="Group 85"/>
          <p:cNvGraphicFramePr>
            <a:graphicFrameLocks noGrp="1"/>
          </p:cNvGraphicFramePr>
          <p:nvPr>
            <p:extLst>
              <p:ext uri="{D42A27DB-BD31-4B8C-83A1-F6EECF244321}">
                <p14:modId xmlns:p14="http://schemas.microsoft.com/office/powerpoint/2010/main" val="1738591145"/>
              </p:ext>
            </p:extLst>
          </p:nvPr>
        </p:nvGraphicFramePr>
        <p:xfrm>
          <a:off x="152400" y="1833563"/>
          <a:ext cx="4114800" cy="3881439"/>
        </p:xfrm>
        <a:graphic>
          <a:graphicData uri="http://schemas.openxmlformats.org/drawingml/2006/table">
            <a:tbl>
              <a:tblPr/>
              <a:tblGrid>
                <a:gridCol w="1828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tblGrid>
              <a:tr h="49470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Arial Narrow" pitchFamily="34" charset="0"/>
                          <a:cs typeface="Arial" charset="0"/>
                        </a:rPr>
                        <a:t>  </a:t>
                      </a:r>
                      <a:r>
                        <a:rPr kumimoji="0" lang="ru-RU" sz="1400" b="0" i="0" u="none" strike="noStrike" cap="none" normalizeH="0" baseline="0" dirty="0">
                          <a:ln>
                            <a:noFill/>
                          </a:ln>
                          <a:solidFill>
                            <a:schemeClr val="accent1"/>
                          </a:solidFill>
                          <a:effectLst/>
                          <a:latin typeface="Arial Narrow" pitchFamily="34" charset="0"/>
                          <a:cs typeface="Arial" charset="0"/>
                        </a:rPr>
                        <a:t> </a:t>
                      </a:r>
                      <a:endParaRPr kumimoji="0" lang="ru-RU" sz="1400" b="1" i="0" u="none" strike="noStrike" cap="none" normalizeH="0" baseline="0" dirty="0">
                        <a:ln>
                          <a:noFill/>
                        </a:ln>
                        <a:solidFill>
                          <a:schemeClr val="accent1"/>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6</a:t>
                      </a:r>
                      <a:r>
                        <a:rPr kumimoji="0" lang="ru-RU" sz="1400" b="1" i="0" u="none" strike="noStrike" kern="1200" cap="none" normalizeH="0" baseline="0" dirty="0">
                          <a:ln>
                            <a:noFill/>
                          </a:ln>
                          <a:solidFill>
                            <a:srgbClr val="0079C2"/>
                          </a:solidFill>
                          <a:effectLst/>
                          <a:latin typeface="Arial Narrow" pitchFamily="34" charset="0"/>
                          <a:ea typeface="+mn-ea"/>
                          <a:cs typeface="Arial" charset="0"/>
                        </a:rPr>
                        <a:t>М 2020</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6</a:t>
                      </a:r>
                      <a:r>
                        <a:rPr kumimoji="0" lang="ru-RU" sz="1400" b="1" i="0" u="none" strike="noStrike" kern="1200" cap="none" normalizeH="0" baseline="0" dirty="0">
                          <a:ln>
                            <a:noFill/>
                          </a:ln>
                          <a:solidFill>
                            <a:srgbClr val="0079C2"/>
                          </a:solidFill>
                          <a:effectLst/>
                          <a:latin typeface="Arial Narrow" pitchFamily="34" charset="0"/>
                          <a:ea typeface="+mn-ea"/>
                          <a:cs typeface="Arial" charset="0"/>
                        </a:rPr>
                        <a:t>М 2021</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400" b="1" i="0" u="none" strike="noStrike" cap="none" normalizeH="0" baseline="0" dirty="0">
                        <a:ln>
                          <a:noFill/>
                        </a:ln>
                        <a:solidFill>
                          <a:srgbClr val="0079C2"/>
                        </a:solidFill>
                        <a:effectLst/>
                        <a:latin typeface="Arial Narrow" pitchFamily="34" charset="0"/>
                        <a:cs typeface="Arial" charset="0"/>
                      </a:endParaRPr>
                    </a:p>
                  </a:txBody>
                  <a:tcPr marL="45720" marR="45720" marT="27430" marB="27430"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Electricity Output,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22</a:t>
                      </a:r>
                      <a:r>
                        <a:rPr lang="en-US" sz="1100" b="0" i="0" u="none" strike="noStrike" dirty="0">
                          <a:effectLst/>
                          <a:latin typeface="+mn-lt"/>
                        </a:rPr>
                        <a:t>,</a:t>
                      </a:r>
                      <a:r>
                        <a:rPr lang="ru-RU" sz="1100" b="0" i="0" u="none" strike="noStrike" dirty="0">
                          <a:effectLst/>
                          <a:latin typeface="+mn-lt"/>
                        </a:rPr>
                        <a:t>440</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22</a:t>
                      </a:r>
                      <a:r>
                        <a:rPr lang="en-US" sz="1100" b="0" i="0" u="none" strike="noStrike" dirty="0">
                          <a:effectLst/>
                          <a:latin typeface="+mn-lt"/>
                        </a:rPr>
                        <a:t>,</a:t>
                      </a:r>
                      <a:r>
                        <a:rPr lang="ru-RU" sz="1100" b="0" i="0" u="none" strike="noStrike" dirty="0">
                          <a:effectLst/>
                          <a:latin typeface="+mn-lt"/>
                        </a:rPr>
                        <a:t>466</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b" latinLnBrk="0" hangingPunct="1"/>
                      <a:r>
                        <a:rPr lang="ru-RU" sz="1100" b="0" i="0" u="none" strike="noStrike" kern="1200" dirty="0">
                          <a:solidFill>
                            <a:schemeClr val="tx1"/>
                          </a:solidFill>
                          <a:effectLst/>
                          <a:latin typeface="+mn-lt"/>
                          <a:ea typeface="+mn-ea"/>
                          <a:cs typeface="+mn-cs"/>
                        </a:rPr>
                        <a:t>+0</a:t>
                      </a:r>
                      <a:r>
                        <a:rPr lang="en-US" sz="1100" b="0" i="0" u="none" strike="noStrike" kern="1200" dirty="0">
                          <a:solidFill>
                            <a:schemeClr val="tx1"/>
                          </a:solidFill>
                          <a:effectLst/>
                          <a:latin typeface="+mn-lt"/>
                          <a:ea typeface="+mn-ea"/>
                          <a:cs typeface="+mn-cs"/>
                        </a:rPr>
                        <a:t>.</a:t>
                      </a:r>
                      <a:r>
                        <a:rPr lang="ru-RU" sz="1100" b="0" i="0" u="none" strike="noStrike" kern="1200" dirty="0">
                          <a:solidFill>
                            <a:schemeClr val="tx1"/>
                          </a:solidFill>
                          <a:effectLst/>
                          <a:latin typeface="+mn-lt"/>
                          <a:ea typeface="+mn-ea"/>
                          <a:cs typeface="+mn-cs"/>
                        </a:rPr>
                        <a:t>1%</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952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759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Effective Electricity Output Without Regard to Financial Operations, mn 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20</a:t>
                      </a:r>
                      <a:r>
                        <a:rPr lang="en-US" sz="1100" b="0" i="0" u="none" strike="noStrike" dirty="0">
                          <a:effectLst/>
                          <a:latin typeface="+mn-lt"/>
                        </a:rPr>
                        <a:t>,</a:t>
                      </a:r>
                      <a:r>
                        <a:rPr lang="ru-RU" sz="1100" b="0" i="0" u="none" strike="noStrike" dirty="0">
                          <a:effectLst/>
                          <a:latin typeface="+mn-lt"/>
                        </a:rPr>
                        <a:t>888</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20</a:t>
                      </a:r>
                      <a:r>
                        <a:rPr lang="en-US" sz="1100" b="0" i="0" u="none" strike="noStrike" dirty="0">
                          <a:effectLst/>
                          <a:latin typeface="+mn-lt"/>
                        </a:rPr>
                        <a:t>,</a:t>
                      </a:r>
                      <a:r>
                        <a:rPr lang="ru-RU" sz="1100" b="0" i="0" u="none" strike="noStrike" dirty="0">
                          <a:effectLst/>
                          <a:latin typeface="+mn-lt"/>
                        </a:rPr>
                        <a:t>989</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b" latinLnBrk="0" hangingPunct="1"/>
                      <a:r>
                        <a:rPr lang="ru-RU" sz="1100" b="0" i="0" u="none" strike="noStrike" kern="1200" dirty="0">
                          <a:solidFill>
                            <a:schemeClr val="tx1"/>
                          </a:solidFill>
                          <a:effectLst/>
                          <a:latin typeface="+mn-lt"/>
                          <a:ea typeface="+mn-ea"/>
                          <a:cs typeface="+mn-cs"/>
                        </a:rPr>
                        <a:t>+0</a:t>
                      </a:r>
                      <a:r>
                        <a:rPr lang="en-US" sz="1100" b="0" i="0" u="none" strike="noStrike" kern="1200" dirty="0">
                          <a:solidFill>
                            <a:schemeClr val="tx1"/>
                          </a:solidFill>
                          <a:effectLst/>
                          <a:latin typeface="+mn-lt"/>
                          <a:ea typeface="+mn-ea"/>
                          <a:cs typeface="+mn-cs"/>
                        </a:rPr>
                        <a:t>.</a:t>
                      </a:r>
                      <a:r>
                        <a:rPr lang="ru-RU" sz="1100" b="0" i="0" u="none" strike="noStrike" kern="1200" dirty="0">
                          <a:solidFill>
                            <a:schemeClr val="tx1"/>
                          </a:solidFill>
                          <a:effectLst/>
                          <a:latin typeface="+mn-lt"/>
                          <a:ea typeface="+mn-ea"/>
                          <a:cs typeface="+mn-cs"/>
                        </a:rPr>
                        <a:t>5%</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4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rgbClr val="003366"/>
                          </a:solidFill>
                          <a:effectLst/>
                          <a:latin typeface="Arial Narrow" panose="020B0606020202030204" pitchFamily="34" charset="0"/>
                          <a:ea typeface="+mn-ea"/>
                          <a:cs typeface="+mn-cs"/>
                        </a:rPr>
                        <a:t>Useful Heat Output, thousand </a:t>
                      </a:r>
                      <a:r>
                        <a:rPr lang="en-US" sz="1400" b="0" i="0" u="none" strike="noStrike" kern="1200" dirty="0" err="1">
                          <a:solidFill>
                            <a:srgbClr val="003366"/>
                          </a:solidFill>
                          <a:effectLst/>
                          <a:latin typeface="Arial Narrow" panose="020B0606020202030204" pitchFamily="34" charset="0"/>
                          <a:ea typeface="+mn-ea"/>
                          <a:cs typeface="+mn-cs"/>
                        </a:rPr>
                        <a:t>Gcal</a:t>
                      </a:r>
                      <a:endParaRPr lang="ru-RU"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3</a:t>
                      </a:r>
                      <a:r>
                        <a:rPr lang="en-US" sz="1100" b="0" i="0" u="none" strike="noStrike" dirty="0">
                          <a:effectLst/>
                          <a:latin typeface="+mn-lt"/>
                        </a:rPr>
                        <a:t>,</a:t>
                      </a:r>
                      <a:r>
                        <a:rPr lang="ru-RU" sz="1100" b="0" i="0" u="none" strike="noStrike" dirty="0">
                          <a:effectLst/>
                          <a:latin typeface="+mn-lt"/>
                        </a:rPr>
                        <a:t>261</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2</a:t>
                      </a:r>
                      <a:r>
                        <a:rPr lang="en-US" sz="1100" b="0" i="0" u="none" strike="noStrike" dirty="0">
                          <a:effectLst/>
                          <a:latin typeface="+mn-lt"/>
                        </a:rPr>
                        <a:t>,</a:t>
                      </a:r>
                      <a:r>
                        <a:rPr lang="ru-RU" sz="1100" b="0" i="0" u="none" strike="noStrike" dirty="0">
                          <a:effectLst/>
                          <a:latin typeface="+mn-lt"/>
                        </a:rPr>
                        <a:t>882</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b" latinLnBrk="0" hangingPunct="1"/>
                      <a:r>
                        <a:rPr lang="ru-RU" sz="1100" b="0" i="0" u="none" strike="noStrike" kern="1200" dirty="0">
                          <a:solidFill>
                            <a:schemeClr val="tx1"/>
                          </a:solidFill>
                          <a:effectLst/>
                          <a:latin typeface="+mn-lt"/>
                          <a:ea typeface="+mn-ea"/>
                          <a:cs typeface="+mn-cs"/>
                        </a:rPr>
                        <a:t>-11</a:t>
                      </a:r>
                      <a:r>
                        <a:rPr lang="en-US" sz="1100" b="0" i="0" u="none" strike="noStrike" kern="1200" dirty="0">
                          <a:solidFill>
                            <a:schemeClr val="tx1"/>
                          </a:solidFill>
                          <a:effectLst/>
                          <a:latin typeface="+mn-lt"/>
                          <a:ea typeface="+mn-ea"/>
                          <a:cs typeface="+mn-cs"/>
                        </a:rPr>
                        <a:t>.</a:t>
                      </a:r>
                      <a:r>
                        <a:rPr lang="ru-RU" sz="1100" b="0" i="0" u="none" strike="noStrike" kern="1200" dirty="0">
                          <a:solidFill>
                            <a:schemeClr val="tx1"/>
                          </a:solidFill>
                          <a:effectLst/>
                          <a:latin typeface="+mn-lt"/>
                          <a:ea typeface="+mn-ea"/>
                          <a:cs typeface="+mn-cs"/>
                        </a:rPr>
                        <a:t>6%</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Electricity, g/kWh</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323</a:t>
                      </a:r>
                      <a:r>
                        <a:rPr lang="en-US" sz="1100" b="0" i="0" u="none" strike="noStrike" dirty="0">
                          <a:effectLst/>
                          <a:latin typeface="+mn-lt"/>
                        </a:rPr>
                        <a:t>.</a:t>
                      </a:r>
                      <a:r>
                        <a:rPr lang="ru-RU" sz="1100" b="0" i="0" u="none" strike="noStrike" dirty="0">
                          <a:effectLst/>
                          <a:latin typeface="+mn-lt"/>
                        </a:rPr>
                        <a:t>6</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329</a:t>
                      </a:r>
                      <a:r>
                        <a:rPr lang="en-US" sz="1100" b="0" i="0" u="none" strike="noStrike" dirty="0">
                          <a:effectLst/>
                          <a:latin typeface="+mn-lt"/>
                        </a:rPr>
                        <a:t>.</a:t>
                      </a:r>
                      <a:r>
                        <a:rPr lang="ru-RU" sz="1100" b="0" i="0" u="none" strike="noStrike" dirty="0">
                          <a:effectLst/>
                          <a:latin typeface="+mn-lt"/>
                        </a:rPr>
                        <a:t>5</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b" latinLnBrk="0" hangingPunct="1"/>
                      <a:r>
                        <a:rPr lang="ru-RU" sz="1100" b="0" i="0" u="none" strike="noStrike" kern="1200" dirty="0">
                          <a:solidFill>
                            <a:schemeClr val="tx1"/>
                          </a:solidFill>
                          <a:effectLst/>
                          <a:latin typeface="+mn-lt"/>
                          <a:ea typeface="+mn-ea"/>
                          <a:cs typeface="+mn-cs"/>
                        </a:rPr>
                        <a:t>+1</a:t>
                      </a:r>
                      <a:r>
                        <a:rPr lang="en-US" sz="1100" b="0" i="0" u="none" strike="noStrike" kern="1200" dirty="0">
                          <a:solidFill>
                            <a:schemeClr val="tx1"/>
                          </a:solidFill>
                          <a:effectLst/>
                          <a:latin typeface="+mn-lt"/>
                          <a:ea typeface="+mn-ea"/>
                          <a:cs typeface="+mn-cs"/>
                        </a:rPr>
                        <a:t>.</a:t>
                      </a:r>
                      <a:r>
                        <a:rPr lang="ru-RU" sz="1100" b="0" i="0" u="none" strike="noStrike" kern="1200" dirty="0">
                          <a:solidFill>
                            <a:schemeClr val="tx1"/>
                          </a:solidFill>
                          <a:effectLst/>
                          <a:latin typeface="+mn-lt"/>
                          <a:ea typeface="+mn-ea"/>
                          <a:cs typeface="+mn-cs"/>
                        </a:rPr>
                        <a:t>8%</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01400">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Fuel Rate on Heat, kg/</a:t>
                      </a:r>
                      <a:r>
                        <a:rPr lang="en-US" sz="1400" b="0" i="0" u="none" strike="noStrike" kern="1200" dirty="0" err="1">
                          <a:solidFill>
                            <a:srgbClr val="003366"/>
                          </a:solidFill>
                          <a:effectLst/>
                          <a:latin typeface="Arial Narrow" panose="020B0606020202030204" pitchFamily="34" charset="0"/>
                          <a:ea typeface="+mn-ea"/>
                          <a:cs typeface="+mn-cs"/>
                        </a:rPr>
                        <a:t>Gcal</a:t>
                      </a:r>
                      <a:endParaRPr lang="en-US" sz="1400" b="0" i="0" u="none" strike="noStrike" kern="1200" dirty="0">
                        <a:solidFill>
                          <a:srgbClr val="003366"/>
                        </a:solidFill>
                        <a:effectLst/>
                        <a:latin typeface="Arial Narrow" panose="020B0606020202030204" pitchFamily="34" charset="0"/>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165</a:t>
                      </a:r>
                      <a:r>
                        <a:rPr lang="en-US" sz="1100" b="0" i="0" u="none" strike="noStrike" dirty="0">
                          <a:effectLst/>
                          <a:latin typeface="+mn-lt"/>
                        </a:rPr>
                        <a:t>.</a:t>
                      </a:r>
                      <a:r>
                        <a:rPr lang="ru-RU" sz="1100" b="0" i="0" u="none" strike="noStrike" dirty="0">
                          <a:effectLst/>
                          <a:latin typeface="+mn-lt"/>
                        </a:rPr>
                        <a:t>8</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165</a:t>
                      </a:r>
                      <a:r>
                        <a:rPr lang="en-US" sz="1100" b="0" i="0" u="none" strike="noStrike" dirty="0">
                          <a:effectLst/>
                          <a:latin typeface="+mn-lt"/>
                        </a:rPr>
                        <a:t>.</a:t>
                      </a:r>
                      <a:r>
                        <a:rPr lang="ru-RU" sz="1100" b="0" i="0" u="none" strike="noStrike" dirty="0">
                          <a:effectLst/>
                          <a:latin typeface="+mn-lt"/>
                        </a:rPr>
                        <a:t>8</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b" latinLnBrk="0" hangingPunct="1"/>
                      <a:r>
                        <a:rPr lang="ru-RU" sz="1100" b="0" i="0" u="none" strike="noStrike" kern="1200" dirty="0">
                          <a:solidFill>
                            <a:schemeClr val="tx1"/>
                          </a:solidFill>
                          <a:effectLst/>
                          <a:latin typeface="+mn-lt"/>
                          <a:ea typeface="+mn-ea"/>
                          <a:cs typeface="+mn-cs"/>
                        </a:rPr>
                        <a:t>0</a:t>
                      </a:r>
                      <a:r>
                        <a:rPr lang="en-US" sz="1100" b="0" i="0" u="none" strike="noStrike" kern="1200" dirty="0">
                          <a:solidFill>
                            <a:schemeClr val="tx1"/>
                          </a:solidFill>
                          <a:effectLst/>
                          <a:latin typeface="+mn-lt"/>
                          <a:ea typeface="+mn-ea"/>
                          <a:cs typeface="+mn-cs"/>
                        </a:rPr>
                        <a:t>.</a:t>
                      </a:r>
                      <a:r>
                        <a:rPr lang="ru-RU" sz="1100" b="0" i="0" u="none" strike="noStrike" kern="1200" dirty="0">
                          <a:solidFill>
                            <a:schemeClr val="tx1"/>
                          </a:solidFill>
                          <a:effectLst/>
                          <a:latin typeface="+mn-lt"/>
                          <a:ea typeface="+mn-ea"/>
                          <a:cs typeface="+mn-cs"/>
                        </a:rPr>
                        <a:t>0%</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23538">
                <a:tc>
                  <a:txBody>
                    <a:bodyPr/>
                    <a:lstStyle/>
                    <a:p>
                      <a:pPr marL="0" indent="0" algn="l" defTabSz="914400" rtl="0" eaLnBrk="1" fontAlgn="ctr" latinLnBrk="0" hangingPunct="1"/>
                      <a:r>
                        <a:rPr lang="en-US" sz="1400" b="0" i="0" u="none" strike="noStrike" kern="1200" dirty="0">
                          <a:solidFill>
                            <a:srgbClr val="003366"/>
                          </a:solidFill>
                          <a:effectLst/>
                          <a:latin typeface="Arial Narrow" panose="020B0606020202030204" pitchFamily="34" charset="0"/>
                          <a:ea typeface="+mn-ea"/>
                          <a:cs typeface="+mn-cs"/>
                        </a:rPr>
                        <a:t>Installed Capacity Load Factor,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27</a:t>
                      </a:r>
                      <a:r>
                        <a:rPr lang="en-US" sz="1100" b="0" i="0" u="none" strike="noStrike" dirty="0">
                          <a:effectLst/>
                          <a:latin typeface="+mn-lt"/>
                        </a:rPr>
                        <a:t>.</a:t>
                      </a:r>
                      <a:r>
                        <a:rPr lang="ru-RU" sz="1100" b="0" i="0" u="none" strike="noStrike" dirty="0">
                          <a:effectLst/>
                          <a:latin typeface="+mn-lt"/>
                        </a:rPr>
                        <a:t>0</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algn="ctr" fontAlgn="b"/>
                      <a:r>
                        <a:rPr lang="ru-RU" sz="1100" b="0" i="0" u="none" strike="noStrike" dirty="0">
                          <a:effectLst/>
                          <a:latin typeface="+mn-lt"/>
                        </a:rPr>
                        <a:t>31</a:t>
                      </a:r>
                      <a:r>
                        <a:rPr lang="en-US" sz="1100" b="0" i="0" u="none" strike="noStrike" dirty="0">
                          <a:effectLst/>
                          <a:latin typeface="+mn-lt"/>
                        </a:rPr>
                        <a:t>.</a:t>
                      </a:r>
                      <a:r>
                        <a:rPr lang="ru-RU" sz="1100" b="0" i="0" u="none" strike="noStrike" dirty="0">
                          <a:effectLst/>
                          <a:latin typeface="+mn-lt"/>
                        </a:rPr>
                        <a:t>4</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b" latinLnBrk="0" hangingPunct="1"/>
                      <a:r>
                        <a:rPr lang="ru-RU" sz="1100" b="0" i="0" u="none" strike="noStrike" kern="1200" dirty="0">
                          <a:solidFill>
                            <a:schemeClr val="tx1"/>
                          </a:solidFill>
                          <a:effectLst/>
                          <a:latin typeface="+mn-lt"/>
                          <a:ea typeface="+mn-ea"/>
                          <a:cs typeface="+mn-cs"/>
                        </a:rPr>
                        <a:t>+4,4</a:t>
                      </a:r>
                      <a:r>
                        <a:rPr lang="en-US" sz="1100" b="0" i="0" u="none" strike="noStrike" kern="1200" dirty="0">
                          <a:solidFill>
                            <a:schemeClr val="tx1"/>
                          </a:solidFill>
                          <a:effectLst/>
                          <a:latin typeface="+mn-lt"/>
                          <a:ea typeface="+mn-ea"/>
                          <a:cs typeface="+mn-cs"/>
                        </a:rPr>
                        <a:t>p</a:t>
                      </a:r>
                      <a:r>
                        <a:rPr lang="ru-RU" sz="1100" b="0" i="0" u="none" strike="noStrike" kern="1200" dirty="0">
                          <a:solidFill>
                            <a:schemeClr val="tx1"/>
                          </a:solidFill>
                          <a:effectLst/>
                          <a:latin typeface="+mn-lt"/>
                          <a:ea typeface="+mn-ea"/>
                          <a:cs typeface="+mn-cs"/>
                        </a:rPr>
                        <a:t>.</a:t>
                      </a:r>
                      <a:r>
                        <a:rPr lang="en-US" sz="1100" b="0" i="0" u="none" strike="noStrike" kern="1200" dirty="0">
                          <a:solidFill>
                            <a:schemeClr val="tx1"/>
                          </a:solidFill>
                          <a:effectLst/>
                          <a:latin typeface="+mn-lt"/>
                          <a:ea typeface="+mn-ea"/>
                          <a:cs typeface="+mn-cs"/>
                        </a:rPr>
                        <a:t>p</a:t>
                      </a:r>
                      <a:r>
                        <a:rPr lang="ru-RU" sz="1100" b="0" i="0" u="none" strike="noStrike" kern="1200" dirty="0">
                          <a:solidFill>
                            <a:schemeClr val="tx1"/>
                          </a:solidFill>
                          <a:effectLst/>
                          <a:latin typeface="+mn-lt"/>
                          <a:ea typeface="+mn-ea"/>
                          <a:cs typeface="+mn-cs"/>
                        </a:rPr>
                        <a:t>.   </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9" name="Rectangle 4"/>
          <p:cNvSpPr/>
          <p:nvPr/>
        </p:nvSpPr>
        <p:spPr>
          <a:xfrm>
            <a:off x="0" y="5770006"/>
            <a:ext cx="9144000" cy="507831"/>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2</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Variable and fixed costs classification is based upon management report methodology</a:t>
            </a:r>
            <a:endParaRPr lang="ru-RU" sz="900" dirty="0">
              <a:solidFill>
                <a:schemeClr val="tx1">
                  <a:lumMod val="65000"/>
                  <a:lumOff val="35000"/>
                </a:schemeClr>
              </a:solidFill>
              <a:latin typeface="+mn-lt"/>
              <a:cs typeface="+mn-cs"/>
            </a:endParaRPr>
          </a:p>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3</a:t>
            </a:r>
            <a:r>
              <a:rPr lang="ru-RU" sz="900" dirty="0">
                <a:solidFill>
                  <a:schemeClr val="tx1">
                    <a:lumMod val="65000"/>
                    <a:lumOff val="35000"/>
                  </a:schemeClr>
                </a:solidFill>
                <a:latin typeface="+mn-lt"/>
                <a:cs typeface="+mn-cs"/>
              </a:rPr>
              <a:t> </a:t>
            </a:r>
            <a:r>
              <a:rPr lang="ru-RU" sz="900" dirty="0">
                <a:solidFill>
                  <a:prstClr val="black">
                    <a:lumMod val="65000"/>
                    <a:lumOff val="35000"/>
                  </a:prstClr>
                </a:solidFill>
                <a:latin typeface="Arial Narrow"/>
                <a:cs typeface="Arial" panose="020B0604020202020204" pitchFamily="34" charset="0"/>
              </a:rPr>
              <a:t>EBITDA</a:t>
            </a:r>
            <a:r>
              <a:rPr lang="en-US" sz="900" dirty="0">
                <a:solidFill>
                  <a:prstClr val="black">
                    <a:lumMod val="65000"/>
                    <a:lumOff val="35000"/>
                  </a:prstClr>
                </a:solidFill>
                <a:latin typeface="Arial Narrow"/>
                <a:cs typeface="Arial" panose="020B0604020202020204" pitchFamily="34" charset="0"/>
              </a:rPr>
              <a:t> = </a:t>
            </a:r>
            <a:r>
              <a:rPr lang="en-US" sz="900" dirty="0">
                <a:solidFill>
                  <a:schemeClr val="tx1">
                    <a:lumMod val="65000"/>
                    <a:lumOff val="35000"/>
                  </a:schemeClr>
                </a:solidFill>
                <a:latin typeface="+mn-lt"/>
              </a:rPr>
              <a:t>Operating profit + Depreciation and Amortization </a:t>
            </a:r>
            <a:r>
              <a:rPr lang="ru-RU" sz="900" dirty="0">
                <a:solidFill>
                  <a:schemeClr val="tx1">
                    <a:lumMod val="65000"/>
                    <a:lumOff val="35000"/>
                  </a:schemeClr>
                </a:solidFill>
                <a:latin typeface="+mn-lt"/>
              </a:rPr>
              <a:t>+ </a:t>
            </a:r>
            <a:r>
              <a:rPr lang="en-US" sz="900" dirty="0">
                <a:solidFill>
                  <a:schemeClr val="tx1">
                    <a:lumMod val="65000"/>
                    <a:lumOff val="35000"/>
                  </a:schemeClr>
                </a:solidFill>
                <a:latin typeface="+mn-lt"/>
              </a:rPr>
              <a:t>Impairment Loss (Reserve Accrual) for Non-financial Assets - Income from Impairment Loss Reversal (Reserve) for Non-financial Assets</a:t>
            </a:r>
            <a:endParaRPr lang="ru-RU" sz="900" dirty="0">
              <a:solidFill>
                <a:schemeClr val="tx1">
                  <a:lumMod val="65000"/>
                  <a:lumOff val="35000"/>
                </a:schemeClr>
              </a:solidFill>
              <a:latin typeface="+mn-lt"/>
            </a:endParaRPr>
          </a:p>
        </p:txBody>
      </p:sp>
      <p:graphicFrame>
        <p:nvGraphicFramePr>
          <p:cNvPr id="10" name="Group 84"/>
          <p:cNvGraphicFramePr>
            <a:graphicFrameLocks noGrp="1"/>
          </p:cNvGraphicFramePr>
          <p:nvPr>
            <p:extLst>
              <p:ext uri="{D42A27DB-BD31-4B8C-83A1-F6EECF244321}">
                <p14:modId xmlns:p14="http://schemas.microsoft.com/office/powerpoint/2010/main" val="1038175856"/>
              </p:ext>
            </p:extLst>
          </p:nvPr>
        </p:nvGraphicFramePr>
        <p:xfrm>
          <a:off x="4343400" y="1833564"/>
          <a:ext cx="4724400" cy="3881440"/>
        </p:xfrm>
        <a:graphic>
          <a:graphicData uri="http://schemas.openxmlformats.org/drawingml/2006/table">
            <a:tbl>
              <a:tblPr/>
              <a:tblGrid>
                <a:gridCol w="2549675">
                  <a:extLst>
                    <a:ext uri="{9D8B030D-6E8A-4147-A177-3AD203B41FA5}">
                      <a16:colId xmlns:a16="http://schemas.microsoft.com/office/drawing/2014/main" val="20000"/>
                    </a:ext>
                  </a:extLst>
                </a:gridCol>
                <a:gridCol w="749905">
                  <a:extLst>
                    <a:ext uri="{9D8B030D-6E8A-4147-A177-3AD203B41FA5}">
                      <a16:colId xmlns:a16="http://schemas.microsoft.com/office/drawing/2014/main" val="20001"/>
                    </a:ext>
                  </a:extLst>
                </a:gridCol>
                <a:gridCol w="784224">
                  <a:extLst>
                    <a:ext uri="{9D8B030D-6E8A-4147-A177-3AD203B41FA5}">
                      <a16:colId xmlns:a16="http://schemas.microsoft.com/office/drawing/2014/main" val="20002"/>
                    </a:ext>
                  </a:extLst>
                </a:gridCol>
                <a:gridCol w="640596">
                  <a:extLst>
                    <a:ext uri="{9D8B030D-6E8A-4147-A177-3AD203B41FA5}">
                      <a16:colId xmlns:a16="http://schemas.microsoft.com/office/drawing/2014/main" val="20003"/>
                    </a:ext>
                  </a:extLst>
                </a:gridCol>
              </a:tblGrid>
              <a:tr h="50909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accent1"/>
                          </a:solidFill>
                          <a:effectLst/>
                          <a:latin typeface="+mn-lt"/>
                          <a:cs typeface="Arial" charset="0"/>
                        </a:rPr>
                        <a:t>  </a:t>
                      </a:r>
                      <a:r>
                        <a:rPr kumimoji="0" lang="ru-RU" sz="1400" b="0" i="0" u="none" strike="noStrike" cap="none" normalizeH="0" baseline="0" dirty="0">
                          <a:ln>
                            <a:noFill/>
                          </a:ln>
                          <a:solidFill>
                            <a:schemeClr val="accent1"/>
                          </a:solidFill>
                          <a:effectLst/>
                          <a:latin typeface="+mn-lt"/>
                          <a:cs typeface="Arial" charset="0"/>
                        </a:rPr>
                        <a:t> </a:t>
                      </a:r>
                      <a:endParaRPr kumimoji="0" lang="ru-RU" sz="1400" b="1" i="0" u="none" strike="noStrike" cap="none" normalizeH="0" baseline="0" dirty="0">
                        <a:ln>
                          <a:noFill/>
                        </a:ln>
                        <a:solidFill>
                          <a:schemeClr val="accent1"/>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6</a:t>
                      </a:r>
                      <a:r>
                        <a:rPr kumimoji="0" lang="ru-RU" sz="1400" b="1" i="0" u="none" strike="noStrike" kern="1200" cap="none" normalizeH="0" baseline="0" dirty="0">
                          <a:ln>
                            <a:noFill/>
                          </a:ln>
                          <a:solidFill>
                            <a:srgbClr val="0079C2"/>
                          </a:solidFill>
                          <a:effectLst/>
                          <a:latin typeface="Arial Narrow" pitchFamily="34" charset="0"/>
                          <a:ea typeface="+mn-ea"/>
                          <a:cs typeface="Arial" charset="0"/>
                        </a:rPr>
                        <a:t>М 2020</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79C2"/>
                          </a:solidFill>
                          <a:effectLst/>
                          <a:latin typeface="Arial Narrow" pitchFamily="34" charset="0"/>
                          <a:ea typeface="+mn-ea"/>
                          <a:cs typeface="Arial" charset="0"/>
                        </a:rPr>
                        <a:t>6</a:t>
                      </a:r>
                      <a:r>
                        <a:rPr kumimoji="0" lang="ru-RU" sz="1400" b="1" i="0" u="none" strike="noStrike" kern="1200" cap="none" normalizeH="0" baseline="0" dirty="0">
                          <a:ln>
                            <a:noFill/>
                          </a:ln>
                          <a:solidFill>
                            <a:srgbClr val="0079C2"/>
                          </a:solidFill>
                          <a:effectLst/>
                          <a:latin typeface="Arial Narrow" pitchFamily="34" charset="0"/>
                          <a:ea typeface="+mn-ea"/>
                          <a:cs typeface="Arial" charset="0"/>
                        </a:rPr>
                        <a:t>М 2021</a:t>
                      </a:r>
                    </a:p>
                  </a:txBody>
                  <a:tcPr marL="45720" marR="45720" marT="27450" marB="27450" anchor="ctr">
                    <a:lnL>
                      <a:noFill/>
                    </a:lnL>
                    <a:lnR>
                      <a:noFill/>
                    </a:lnR>
                    <a:lnT>
                      <a:noFill/>
                    </a:lnT>
                    <a:lnB>
                      <a:noFill/>
                    </a:lnB>
                    <a:lnTlToBr>
                      <a:noFill/>
                    </a:lnTlToBr>
                    <a:lnBlToTr>
                      <a:noFill/>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79C2"/>
                          </a:solidFill>
                          <a:effectLst/>
                          <a:latin typeface="Arial Narrow" pitchFamily="34" charset="0"/>
                          <a:cs typeface="Arial" charset="0"/>
                        </a:rPr>
                        <a:t>Change</a:t>
                      </a:r>
                      <a:endParaRPr kumimoji="0" lang="ru-RU" sz="1200" b="1" i="0" u="none" strike="noStrike" cap="none" normalizeH="0" baseline="0" dirty="0">
                        <a:ln>
                          <a:noFill/>
                        </a:ln>
                        <a:solidFill>
                          <a:srgbClr val="0079C2"/>
                        </a:solidFill>
                        <a:effectLst/>
                        <a:latin typeface="+mn-lt"/>
                        <a:cs typeface="Arial" charset="0"/>
                      </a:endParaRPr>
                    </a:p>
                  </a:txBody>
                  <a:tcPr marL="45720" marR="45720" marT="27434" marB="27434" anchor="ctr" horzOverflow="overflow">
                    <a:lnL>
                      <a:noFill/>
                    </a:lnL>
                    <a:lnR>
                      <a:noFill/>
                    </a:lnR>
                    <a:lnT>
                      <a:noFill/>
                    </a:lnT>
                    <a:lnB>
                      <a:noFill/>
                    </a:lnB>
                    <a:lnTlToBr>
                      <a:noFill/>
                    </a:lnTlToBr>
                    <a:lnBlToTr>
                      <a:noFill/>
                    </a:lnBlToTr>
                    <a:solidFill>
                      <a:schemeClr val="bg1">
                        <a:lumMod val="95000"/>
                      </a:schemeClr>
                    </a:solidFill>
                  </a:tcPr>
                </a:tc>
                <a:extLst>
                  <a:ext uri="{0D108BD9-81ED-4DB2-BD59-A6C34878D82A}">
                    <a16:rowId xmlns:a16="http://schemas.microsoft.com/office/drawing/2014/main" val="10000"/>
                  </a:ext>
                </a:extLst>
              </a:tr>
              <a:tr h="283547">
                <a:tc>
                  <a:txBody>
                    <a:bodyPr/>
                    <a:lstStyle/>
                    <a:p>
                      <a:pPr algn="l" rtl="0" fontAlgn="ctr"/>
                      <a:r>
                        <a:rPr lang="en-US" sz="1400" b="1" i="0" u="none" strike="noStrike" dirty="0">
                          <a:solidFill>
                            <a:srgbClr val="003366"/>
                          </a:solidFill>
                          <a:latin typeface="+mn-lt"/>
                        </a:rPr>
                        <a:t>Revenue</a:t>
                      </a:r>
                      <a:endParaRPr lang="ru-RU" sz="1400" b="1" i="0" u="none" strike="noStrike" dirty="0">
                        <a:solidFill>
                          <a:srgbClr val="003366"/>
                        </a:solidFill>
                        <a:latin typeface="+mn-lt"/>
                      </a:endParaRPr>
                    </a:p>
                  </a:txBody>
                  <a:tcPr marL="108025"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60</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328</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66</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488</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+10</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2%</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9093">
                <a:tc>
                  <a:txBody>
                    <a:bodyPr/>
                    <a:lstStyle/>
                    <a:p>
                      <a:pPr marL="92075"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Operating Expenses, incl.</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(46</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358)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(51</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619)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+11</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3%</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3547">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Variable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(28</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399)</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(32</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359)</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+13</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9%</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3547">
                <a:tc>
                  <a:txBody>
                    <a:bodyPr/>
                    <a:lstStyle/>
                    <a:p>
                      <a:pPr marL="26670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3366"/>
                          </a:solidFill>
                          <a:effectLst/>
                          <a:latin typeface="Arial Narrow" pitchFamily="34" charset="0"/>
                          <a:ea typeface="+mn-ea"/>
                          <a:cs typeface="Arial" charset="0"/>
                        </a:rPr>
                        <a:t>Fixed Costs</a:t>
                      </a:r>
                      <a:r>
                        <a:rPr kumimoji="0" lang="en-US" sz="1400" b="0" i="0" u="none" strike="noStrike" kern="1200" cap="none" normalizeH="0" baseline="30000" dirty="0">
                          <a:ln>
                            <a:noFill/>
                          </a:ln>
                          <a:solidFill>
                            <a:srgbClr val="003366"/>
                          </a:solidFill>
                          <a:effectLst/>
                          <a:latin typeface="Arial Narrow" pitchFamily="34" charset="0"/>
                          <a:ea typeface="+mn-ea"/>
                          <a:cs typeface="Arial" charset="0"/>
                        </a:rPr>
                        <a:t>2</a:t>
                      </a:r>
                      <a:endParaRPr kumimoji="0" lang="ru-RU" sz="1400" b="0" i="0" u="none" strike="noStrike" kern="1200" cap="none" normalizeH="0" baseline="0" dirty="0">
                        <a:ln>
                          <a:noFill/>
                        </a:ln>
                        <a:solidFill>
                          <a:srgbClr val="003366"/>
                        </a:solidFill>
                        <a:effectLst/>
                        <a:latin typeface="Arial Narrow" pitchFamily="34" charset="0"/>
                        <a:ea typeface="+mn-ea"/>
                        <a:cs typeface="Arial"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(17</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959)</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(19</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260)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+7</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2%</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0839">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kern="1200" cap="none" normalizeH="0" baseline="0" dirty="0">
                          <a:ln>
                            <a:noFill/>
                          </a:ln>
                          <a:solidFill>
                            <a:srgbClr val="002060"/>
                          </a:solidFill>
                          <a:effectLst/>
                          <a:latin typeface="Arial Narrow" pitchFamily="34" charset="0"/>
                          <a:ea typeface="+mn-ea"/>
                          <a:cs typeface="Arial" charset="0"/>
                        </a:rPr>
                        <a:t>Impairment </a:t>
                      </a:r>
                      <a:r>
                        <a:rPr kumimoji="0" lang="en-US" sz="1400" b="0" i="0" u="none" strike="noStrike" kern="1200" cap="none" normalizeH="0" baseline="0">
                          <a:ln>
                            <a:noFill/>
                          </a:ln>
                          <a:solidFill>
                            <a:srgbClr val="002060"/>
                          </a:solidFill>
                          <a:effectLst/>
                          <a:latin typeface="Arial Narrow" pitchFamily="34" charset="0"/>
                          <a:ea typeface="+mn-ea"/>
                          <a:cs typeface="Arial" charset="0"/>
                        </a:rPr>
                        <a:t>(Loss) / </a:t>
                      </a:r>
                      <a:r>
                        <a:rPr kumimoji="0" lang="en-US" sz="1400" b="0" i="0" u="none" strike="noStrike" kern="1200" cap="none" normalizeH="0" baseline="0" dirty="0">
                          <a:ln>
                            <a:noFill/>
                          </a:ln>
                          <a:solidFill>
                            <a:srgbClr val="002060"/>
                          </a:solidFill>
                          <a:effectLst/>
                          <a:latin typeface="Arial Narrow" pitchFamily="34" charset="0"/>
                          <a:ea typeface="+mn-ea"/>
                          <a:cs typeface="Arial" charset="0"/>
                        </a:rPr>
                        <a:t>Reversal on Financial Assets</a:t>
                      </a:r>
                      <a:endParaRPr kumimoji="0" lang="ru-RU" sz="1400" b="0" i="0" u="none" strike="noStrike" kern="1200" cap="none" normalizeH="0" baseline="0" dirty="0">
                        <a:ln>
                          <a:noFill/>
                        </a:ln>
                        <a:solidFill>
                          <a:srgbClr val="002060"/>
                        </a:solidFill>
                        <a:effectLst/>
                        <a:latin typeface="Arial Narrow" pitchFamily="34" charset="0"/>
                        <a:ea typeface="+mn-ea"/>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(239)</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471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15714">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Operating Profit</a:t>
                      </a:r>
                      <a:endParaRPr kumimoji="0" lang="ru-RU" sz="1400" b="0"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13</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731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15</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340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+11</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7%</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354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3366"/>
                          </a:solidFill>
                          <a:effectLst/>
                          <a:latin typeface="Arial Narrow" pitchFamily="34" charset="0"/>
                          <a:cs typeface="Arial" charset="0"/>
                        </a:rPr>
                        <a:t>EBITDA</a:t>
                      </a:r>
                      <a:r>
                        <a:rPr kumimoji="0" lang="en-US" sz="1400" b="1" i="0" u="none" strike="noStrike" cap="none" normalizeH="0" baseline="30000" dirty="0">
                          <a:ln>
                            <a:noFill/>
                          </a:ln>
                          <a:solidFill>
                            <a:srgbClr val="003366"/>
                          </a:solidFill>
                          <a:effectLst/>
                          <a:latin typeface="Arial Narrow" pitchFamily="34" charset="0"/>
                          <a:cs typeface="Arial" charset="0"/>
                        </a:rPr>
                        <a:t>3</a:t>
                      </a:r>
                      <a:endParaRPr kumimoji="0" lang="en-US" sz="1400" b="1" i="0" u="none" strike="noStrike" cap="none" normalizeH="0" baseline="0" dirty="0">
                        <a:ln>
                          <a:noFill/>
                        </a:ln>
                        <a:solidFill>
                          <a:srgbClr val="003366"/>
                        </a:solidFill>
                        <a:effectLst/>
                        <a:latin typeface="Arial Narrow" pitchFamily="34" charset="0"/>
                        <a:cs typeface="Arial" charset="0"/>
                      </a:endParaRP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    20</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519   </a:t>
                      </a:r>
                    </a:p>
                  </a:txBody>
                  <a:tcPr marL="19050" marR="1905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     22</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294   </a:t>
                      </a:r>
                    </a:p>
                  </a:txBody>
                  <a:tcPr marL="19050" marR="1905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8</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7%</a:t>
                      </a:r>
                    </a:p>
                  </a:txBody>
                  <a:tcPr marL="19050" marR="1905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3547">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Arial Narrow" pitchFamily="34" charset="0"/>
                          <a:cs typeface="Arial" charset="0"/>
                        </a:rPr>
                        <a:t>Profit </a:t>
                      </a:r>
                      <a:r>
                        <a:rPr kumimoji="0" lang="en-US" sz="1400" b="0" i="0" u="none" strike="noStrike" cap="none" normalizeH="0" baseline="0" dirty="0">
                          <a:ln>
                            <a:noFill/>
                          </a:ln>
                          <a:solidFill>
                            <a:srgbClr val="003366"/>
                          </a:solidFill>
                          <a:effectLst/>
                          <a:latin typeface="+mn-lt"/>
                          <a:cs typeface="Arial" charset="0"/>
                        </a:rPr>
                        <a:t>for the</a:t>
                      </a:r>
                      <a:r>
                        <a:rPr kumimoji="0" lang="ru-RU" sz="1400" b="0" i="0" u="none" strike="noStrike" cap="none" normalizeH="0" baseline="0" dirty="0">
                          <a:ln>
                            <a:noFill/>
                          </a:ln>
                          <a:solidFill>
                            <a:srgbClr val="003366"/>
                          </a:solidFill>
                          <a:effectLst/>
                          <a:latin typeface="+mn-lt"/>
                          <a:cs typeface="Arial" charset="0"/>
                        </a:rPr>
                        <a:t> </a:t>
                      </a:r>
                      <a:r>
                        <a:rPr kumimoji="0" lang="en-US" sz="1400" b="0" i="0" u="none" strike="noStrike" cap="none" normalizeH="0" baseline="0" dirty="0">
                          <a:ln>
                            <a:noFill/>
                          </a:ln>
                          <a:solidFill>
                            <a:srgbClr val="003366"/>
                          </a:solidFill>
                          <a:effectLst/>
                          <a:latin typeface="+mn-lt"/>
                          <a:cs typeface="Arial" charset="0"/>
                        </a:rPr>
                        <a:t>Period</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10</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293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11</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320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+10</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0%</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44027206"/>
                  </a:ext>
                </a:extLst>
              </a:tr>
              <a:tr h="488966">
                <a:tc>
                  <a:txBody>
                    <a:bodyPr/>
                    <a:lstStyle/>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mn-lt"/>
                          <a:cs typeface="Arial" charset="0"/>
                        </a:rPr>
                        <a:t>Comprehensive Income </a:t>
                      </a:r>
                    </a:p>
                    <a:p>
                      <a:pPr marL="0" marR="0" lvl="0" indent="0" algn="l" defTabSz="914400" rtl="0" eaLnBrk="1" fontAlgn="ctr"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3366"/>
                          </a:solidFill>
                          <a:effectLst/>
                          <a:latin typeface="+mn-lt"/>
                          <a:cs typeface="Arial" charset="0"/>
                        </a:rPr>
                        <a:t>for the</a:t>
                      </a:r>
                      <a:r>
                        <a:rPr kumimoji="0" lang="ru-RU" sz="1400" b="0" i="0" u="none" strike="noStrike" cap="none" normalizeH="0" baseline="0" dirty="0">
                          <a:ln>
                            <a:noFill/>
                          </a:ln>
                          <a:solidFill>
                            <a:srgbClr val="003366"/>
                          </a:solidFill>
                          <a:effectLst/>
                          <a:latin typeface="+mn-lt"/>
                          <a:cs typeface="Arial" charset="0"/>
                        </a:rPr>
                        <a:t> </a:t>
                      </a:r>
                      <a:r>
                        <a:rPr kumimoji="0" lang="en-US" sz="1400" b="0" i="0" u="none" strike="noStrike" cap="none" normalizeH="0" baseline="0" dirty="0">
                          <a:ln>
                            <a:noFill/>
                          </a:ln>
                          <a:solidFill>
                            <a:srgbClr val="003366"/>
                          </a:solidFill>
                          <a:effectLst/>
                          <a:latin typeface="+mn-lt"/>
                          <a:cs typeface="Arial" charset="0"/>
                        </a:rPr>
                        <a:t>Period</a:t>
                      </a:r>
                    </a:p>
                  </a:txBody>
                  <a:tcPr marL="108040" marR="0" marT="0" marB="0" anchor="ctr" horzOverflow="overflow">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10</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239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11</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477 </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Arial Narrow" panose="020B0606020202030204" pitchFamily="34" charset="0"/>
                          <a:ea typeface="+mn-ea"/>
                          <a:cs typeface="+mn-cs"/>
                        </a:rPr>
                        <a:t>+12</a:t>
                      </a:r>
                      <a:r>
                        <a:rPr lang="en-US" sz="1100" b="0" i="0" u="none" strike="noStrike" kern="1200" dirty="0">
                          <a:solidFill>
                            <a:srgbClr val="000000"/>
                          </a:solidFill>
                          <a:effectLst/>
                          <a:latin typeface="Arial Narrow" panose="020B0606020202030204" pitchFamily="34" charset="0"/>
                          <a:ea typeface="+mn-ea"/>
                          <a:cs typeface="+mn-cs"/>
                        </a:rPr>
                        <a:t>.</a:t>
                      </a:r>
                      <a:r>
                        <a:rPr lang="ru-RU" sz="1100" b="0" i="0" u="none" strike="noStrike" kern="1200" dirty="0">
                          <a:solidFill>
                            <a:srgbClr val="000000"/>
                          </a:solidFill>
                          <a:effectLst/>
                          <a:latin typeface="Arial Narrow" panose="020B0606020202030204" pitchFamily="34" charset="0"/>
                          <a:ea typeface="+mn-ea"/>
                          <a:cs typeface="+mn-cs"/>
                        </a:rPr>
                        <a:t>1%</a:t>
                      </a:r>
                    </a:p>
                  </a:txBody>
                  <a:tcPr marL="6350" marR="6350" marT="635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31334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a:extLst>
              <a:ext uri="{FF2B5EF4-FFF2-40B4-BE49-F238E27FC236}">
                <a16:creationId xmlns:a16="http://schemas.microsoft.com/office/drawing/2014/main" id="{38B04276-527B-4554-AEE2-61C0541F56CA}"/>
              </a:ext>
            </a:extLst>
          </p:cNvPr>
          <p:cNvPicPr>
            <a:picLocks noChangeAspect="1"/>
          </p:cNvPicPr>
          <p:nvPr/>
        </p:nvPicPr>
        <p:blipFill>
          <a:blip r:embed="rId2"/>
          <a:stretch>
            <a:fillRect/>
          </a:stretch>
        </p:blipFill>
        <p:spPr>
          <a:xfrm>
            <a:off x="-576755" y="4214145"/>
            <a:ext cx="4700423" cy="1688738"/>
          </a:xfrm>
          <a:prstGeom prst="rect">
            <a:avLst/>
          </a:prstGeom>
        </p:spPr>
      </p:pic>
      <p:pic>
        <p:nvPicPr>
          <p:cNvPr id="14" name="Рисунок 13">
            <a:extLst>
              <a:ext uri="{FF2B5EF4-FFF2-40B4-BE49-F238E27FC236}">
                <a16:creationId xmlns:a16="http://schemas.microsoft.com/office/drawing/2014/main" id="{6A960030-D0AE-4AB6-8CC5-9A7CAC0FBB9C}"/>
              </a:ext>
            </a:extLst>
          </p:cNvPr>
          <p:cNvPicPr>
            <a:picLocks noChangeAspect="1"/>
          </p:cNvPicPr>
          <p:nvPr/>
        </p:nvPicPr>
        <p:blipFill>
          <a:blip r:embed="rId3"/>
          <a:stretch>
            <a:fillRect/>
          </a:stretch>
        </p:blipFill>
        <p:spPr>
          <a:xfrm>
            <a:off x="4530182" y="4253508"/>
            <a:ext cx="4974767" cy="1633870"/>
          </a:xfrm>
          <a:prstGeom prst="rect">
            <a:avLst/>
          </a:prstGeom>
        </p:spPr>
      </p:pic>
      <p:pic>
        <p:nvPicPr>
          <p:cNvPr id="3" name="Рисунок 2">
            <a:extLst>
              <a:ext uri="{FF2B5EF4-FFF2-40B4-BE49-F238E27FC236}">
                <a16:creationId xmlns:a16="http://schemas.microsoft.com/office/drawing/2014/main" id="{DD8D04E8-1650-46EA-A901-70AAE73EC5D2}"/>
              </a:ext>
            </a:extLst>
          </p:cNvPr>
          <p:cNvPicPr>
            <a:picLocks noChangeAspect="1"/>
          </p:cNvPicPr>
          <p:nvPr/>
        </p:nvPicPr>
        <p:blipFill>
          <a:blip r:embed="rId4"/>
          <a:stretch>
            <a:fillRect/>
          </a:stretch>
        </p:blipFill>
        <p:spPr>
          <a:xfrm>
            <a:off x="-69565" y="1512999"/>
            <a:ext cx="4700423" cy="1633870"/>
          </a:xfrm>
          <a:prstGeom prst="rect">
            <a:avLst/>
          </a:prstGeom>
        </p:spPr>
      </p:pic>
      <p:sp>
        <p:nvSpPr>
          <p:cNvPr id="4" name="Заголовок 3"/>
          <p:cNvSpPr>
            <a:spLocks noGrp="1"/>
          </p:cNvSpPr>
          <p:nvPr>
            <p:ph type="title"/>
          </p:nvPr>
        </p:nvSpPr>
        <p:spPr/>
        <p:txBody>
          <a:bodyPr/>
          <a:lstStyle/>
          <a:p>
            <a:r>
              <a:rPr lang="en-US" altLang="ru-RU" dirty="0"/>
              <a:t>Revenue</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6M 2021 IFRS Results</a:t>
            </a:r>
            <a:endParaRPr lang="ru-RU" altLang="ru-RU" dirty="0"/>
          </a:p>
        </p:txBody>
      </p:sp>
      <p:sp>
        <p:nvSpPr>
          <p:cNvPr id="5" name="Text Box 103"/>
          <p:cNvSpPr txBox="1">
            <a:spLocks noChangeArrowheads="1"/>
          </p:cNvSpPr>
          <p:nvPr/>
        </p:nvSpPr>
        <p:spPr bwMode="auto">
          <a:xfrm>
            <a:off x="146050" y="1143000"/>
            <a:ext cx="22494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Revenue Structure,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4738688" y="1143000"/>
            <a:ext cx="14573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Prices and Tariffs</a:t>
            </a:r>
            <a:r>
              <a:rPr lang="ru-RU" altLang="ru-RU" sz="1600" b="1" baseline="30000">
                <a:solidFill>
                  <a:srgbClr val="0079C2"/>
                </a:solidFill>
              </a:rPr>
              <a:t>1</a:t>
            </a:r>
          </a:p>
        </p:txBody>
      </p:sp>
      <p:sp>
        <p:nvSpPr>
          <p:cNvPr id="8"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graphicFrame>
        <p:nvGraphicFramePr>
          <p:cNvPr id="9" name="Таблица 20"/>
          <p:cNvGraphicFramePr>
            <a:graphicFrameLocks noGrp="1"/>
          </p:cNvGraphicFramePr>
          <p:nvPr>
            <p:extLst>
              <p:ext uri="{D42A27DB-BD31-4B8C-83A1-F6EECF244321}">
                <p14:modId xmlns:p14="http://schemas.microsoft.com/office/powerpoint/2010/main" val="545147315"/>
              </p:ext>
            </p:extLst>
          </p:nvPr>
        </p:nvGraphicFramePr>
        <p:xfrm>
          <a:off x="4876800" y="1541463"/>
          <a:ext cx="4114800" cy="1782762"/>
        </p:xfrm>
        <a:graphic>
          <a:graphicData uri="http://schemas.openxmlformats.org/drawingml/2006/table">
            <a:tbl>
              <a:tblPr/>
              <a:tblGrid>
                <a:gridCol w="3169920">
                  <a:extLst>
                    <a:ext uri="{9D8B030D-6E8A-4147-A177-3AD203B41FA5}">
                      <a16:colId xmlns:a16="http://schemas.microsoft.com/office/drawing/2014/main" val="20000"/>
                    </a:ext>
                  </a:extLst>
                </a:gridCol>
                <a:gridCol w="944880">
                  <a:extLst>
                    <a:ext uri="{9D8B030D-6E8A-4147-A177-3AD203B41FA5}">
                      <a16:colId xmlns:a16="http://schemas.microsoft.com/office/drawing/2014/main" val="20001"/>
                    </a:ext>
                  </a:extLst>
                </a:gridCol>
              </a:tblGrid>
              <a:tr h="222486">
                <a:tc>
                  <a:txBody>
                    <a:bodyPr/>
                    <a:lstStyle/>
                    <a:p>
                      <a:pPr algn="l" rtl="0" fontAlgn="ctr"/>
                      <a:endParaRPr lang="ru-RU" sz="1100" b="1" i="0" u="none" strike="noStrike" dirty="0">
                        <a:solidFill>
                          <a:schemeClr val="accent1"/>
                        </a:solidFill>
                        <a:latin typeface="+mn-lt"/>
                      </a:endParaRP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rgbClr val="0079C2"/>
                          </a:solidFill>
                          <a:effectLst/>
                          <a:latin typeface="Arial Narrow" pitchFamily="34" charset="0"/>
                          <a:cs typeface="Arial" charset="0"/>
                        </a:rPr>
                        <a:t>6M</a:t>
                      </a:r>
                      <a:r>
                        <a:rPr kumimoji="0" lang="ru-RU" sz="1100" b="1" i="0" u="none" strike="noStrike" cap="none" normalizeH="0" baseline="0" dirty="0">
                          <a:ln>
                            <a:noFill/>
                          </a:ln>
                          <a:solidFill>
                            <a:srgbClr val="0079C2"/>
                          </a:solidFill>
                          <a:effectLst/>
                          <a:latin typeface="Arial Narrow" pitchFamily="34" charset="0"/>
                          <a:cs typeface="Arial" charset="0"/>
                        </a:rPr>
                        <a:t> 2021</a:t>
                      </a:r>
                    </a:p>
                  </a:txBody>
                  <a:tcPr marL="45720" marR="45720" marT="27423" marB="2742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electricity price at the free market,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MWh</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dirty="0">
                          <a:solidFill>
                            <a:srgbClr val="000000"/>
                          </a:solidFill>
                          <a:effectLst/>
                          <a:latin typeface="+mn-lt"/>
                          <a:ea typeface="Calibri" panose="020F0502020204030204" pitchFamily="34" charset="0"/>
                        </a:rPr>
                        <a:t>1</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327</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82   </a:t>
                      </a:r>
                      <a:endParaRPr lang="ru-RU" sz="1100" dirty="0">
                        <a:effectLst/>
                        <a:latin typeface="+mn-lt"/>
                        <a:ea typeface="Calibri" panose="020F0502020204030204" pitchFamily="34" charset="0"/>
                      </a:endParaRPr>
                    </a:p>
                  </a:txBody>
                  <a:tcPr marL="68580" marR="68580" marT="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heat tariff, RUR/</a:t>
                      </a:r>
                      <a:r>
                        <a:rPr lang="en-US" sz="1100" kern="1200" dirty="0" err="1">
                          <a:solidFill>
                            <a:schemeClr val="tx1"/>
                          </a:solidFill>
                          <a:effectLst/>
                          <a:latin typeface="+mn-lt"/>
                          <a:ea typeface="Calibri" panose="020F0502020204030204" pitchFamily="34" charset="0"/>
                          <a:cs typeface="Times New Roman" panose="02020603050405020304" pitchFamily="18" charset="0"/>
                        </a:rPr>
                        <a:t>Gcal</a:t>
                      </a:r>
                      <a:r>
                        <a:rPr lang="en-US" sz="1100" kern="1200" dirty="0">
                          <a:solidFill>
                            <a:schemeClr val="tx1"/>
                          </a:solidFill>
                          <a:effectLst/>
                          <a:latin typeface="+mn-lt"/>
                          <a:ea typeface="Calibri" panose="020F0502020204030204" pitchFamily="34" charset="0"/>
                          <a:cs typeface="Times New Roman" panose="02020603050405020304" pitchFamily="18" charset="0"/>
                        </a:rPr>
                        <a:t>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ru-RU" sz="1100" kern="1200" dirty="0">
                          <a:solidFill>
                            <a:srgbClr val="000000"/>
                          </a:solidFill>
                          <a:effectLst/>
                          <a:latin typeface="+mn-lt"/>
                          <a:ea typeface="+mn-ea"/>
                          <a:cs typeface="+mn-cs"/>
                        </a:rPr>
                        <a:t>905</a:t>
                      </a:r>
                      <a:r>
                        <a:rPr lang="en-US" sz="1100" kern="1200" dirty="0">
                          <a:solidFill>
                            <a:srgbClr val="000000"/>
                          </a:solidFill>
                          <a:effectLst/>
                          <a:latin typeface="+mn-lt"/>
                          <a:ea typeface="+mn-ea"/>
                          <a:cs typeface="+mn-cs"/>
                        </a:rPr>
                        <a:t>.</a:t>
                      </a:r>
                      <a:r>
                        <a:rPr lang="ru-RU" sz="1100" kern="1200" dirty="0">
                          <a:solidFill>
                            <a:srgbClr val="000000"/>
                          </a:solidFill>
                          <a:effectLst/>
                          <a:latin typeface="+mn-lt"/>
                          <a:ea typeface="+mn-ea"/>
                          <a:cs typeface="+mn-cs"/>
                        </a:rPr>
                        <a:t>91 </a:t>
                      </a:r>
                      <a:endParaRPr lang="ru-RU" sz="1100" kern="1200" dirty="0">
                        <a:solidFill>
                          <a:srgbClr val="000000"/>
                        </a:solidFill>
                        <a:effectLst/>
                        <a:latin typeface="+mn-lt"/>
                        <a:ea typeface="Calibri" panose="020F0502020204030204" pitchFamily="34" charset="0"/>
                        <a:cs typeface="+mn-cs"/>
                      </a:endParaRP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new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dirty="0">
                          <a:solidFill>
                            <a:srgbClr val="000000"/>
                          </a:solidFill>
                          <a:effectLst/>
                          <a:latin typeface="+mn-lt"/>
                          <a:ea typeface="Calibri" panose="020F0502020204030204" pitchFamily="34" charset="0"/>
                        </a:rPr>
                        <a:t>1</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148</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213</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02   </a:t>
                      </a:r>
                      <a:endParaRPr lang="ru-RU" sz="1100" dirty="0">
                        <a:effectLst/>
                        <a:latin typeface="+mn-lt"/>
                        <a:ea typeface="Calibri" panose="020F0502020204030204" pitchFamily="34" charset="0"/>
                      </a:endParaRP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90069">
                <a:tc>
                  <a:txBody>
                    <a:bodyPr/>
                    <a:lstStyle/>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Average price for old capacity,</a:t>
                      </a:r>
                    </a:p>
                    <a:p>
                      <a:pPr marL="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RUR/MW per month </a:t>
                      </a:r>
                    </a:p>
                  </a:txBody>
                  <a:tcPr marL="0" marR="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ru-RU" sz="1100" dirty="0">
                          <a:solidFill>
                            <a:srgbClr val="000000"/>
                          </a:solidFill>
                          <a:effectLst/>
                          <a:latin typeface="+mn-lt"/>
                          <a:ea typeface="Calibri" panose="020F0502020204030204" pitchFamily="34" charset="0"/>
                        </a:rPr>
                        <a:t>142</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707</a:t>
                      </a:r>
                      <a:r>
                        <a:rPr lang="en-US" sz="1100" dirty="0">
                          <a:solidFill>
                            <a:srgbClr val="000000"/>
                          </a:solidFill>
                          <a:effectLst/>
                          <a:latin typeface="+mn-lt"/>
                          <a:ea typeface="Calibri" panose="020F0502020204030204" pitchFamily="34" charset="0"/>
                        </a:rPr>
                        <a:t>.</a:t>
                      </a:r>
                      <a:r>
                        <a:rPr lang="ru-RU" sz="1100" dirty="0">
                          <a:solidFill>
                            <a:srgbClr val="000000"/>
                          </a:solidFill>
                          <a:effectLst/>
                          <a:latin typeface="+mn-lt"/>
                          <a:ea typeface="Calibri" panose="020F0502020204030204" pitchFamily="34" charset="0"/>
                        </a:rPr>
                        <a:t>79   </a:t>
                      </a:r>
                      <a:endParaRPr lang="ru-RU" sz="1100" dirty="0">
                        <a:effectLst/>
                        <a:latin typeface="+mn-lt"/>
                        <a:ea typeface="Calibri" panose="020F0502020204030204" pitchFamily="34" charset="0"/>
                      </a:endParaRPr>
                    </a:p>
                  </a:txBody>
                  <a:tcPr marL="68580" marR="68580" marT="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10" name="Text Box 103"/>
          <p:cNvSpPr txBox="1">
            <a:spLocks noChangeArrowheads="1"/>
          </p:cNvSpPr>
          <p:nvPr/>
        </p:nvSpPr>
        <p:spPr bwMode="auto">
          <a:xfrm>
            <a:off x="146050" y="3668713"/>
            <a:ext cx="3282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Electricity and Capacity Revenue Structure for 6M </a:t>
            </a:r>
            <a:r>
              <a:rPr lang="ru-RU" altLang="ru-RU" sz="1600" b="1" dirty="0">
                <a:solidFill>
                  <a:srgbClr val="0079C2"/>
                </a:solidFill>
              </a:rPr>
              <a:t>202</a:t>
            </a:r>
            <a:r>
              <a:rPr lang="en-US" altLang="ru-RU" sz="1600" b="1" dirty="0">
                <a:solidFill>
                  <a:srgbClr val="0079C2"/>
                </a:solidFill>
              </a:rPr>
              <a:t>1 </a:t>
            </a:r>
            <a:r>
              <a:rPr lang="ru-RU" altLang="ru-RU" sz="1600" b="1" baseline="30000" dirty="0">
                <a:solidFill>
                  <a:srgbClr val="0079C2"/>
                </a:solidFill>
              </a:rPr>
              <a:t>1</a:t>
            </a:r>
          </a:p>
        </p:txBody>
      </p:sp>
      <p:sp>
        <p:nvSpPr>
          <p:cNvPr id="11" name="Text Box 103"/>
          <p:cNvSpPr txBox="1">
            <a:spLocks noChangeArrowheads="1"/>
          </p:cNvSpPr>
          <p:nvPr/>
        </p:nvSpPr>
        <p:spPr bwMode="auto">
          <a:xfrm>
            <a:off x="5543550" y="3675063"/>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 typeface="Symbol" panose="05050102010706020507" pitchFamily="18" charset="2"/>
              <a:buNone/>
            </a:pPr>
            <a:r>
              <a:rPr lang="en-US" altLang="ru-RU" sz="1600" b="1" dirty="0">
                <a:solidFill>
                  <a:srgbClr val="0079C2"/>
                </a:solidFill>
              </a:rPr>
              <a:t>Structure of Electricity Sales Volume at the Wholesale Market for 6M </a:t>
            </a:r>
            <a:r>
              <a:rPr lang="ru-RU" altLang="ru-RU" sz="1600" b="1" dirty="0">
                <a:solidFill>
                  <a:srgbClr val="0079C2"/>
                </a:solidFill>
              </a:rPr>
              <a:t>202</a:t>
            </a:r>
            <a:r>
              <a:rPr lang="en-US" altLang="ru-RU" sz="1600" b="1" dirty="0">
                <a:solidFill>
                  <a:srgbClr val="0079C2"/>
                </a:solidFill>
              </a:rPr>
              <a:t>1</a:t>
            </a:r>
            <a:r>
              <a:rPr lang="ru-RU" altLang="ru-RU" sz="1600" b="1" baseline="30000" dirty="0">
                <a:solidFill>
                  <a:srgbClr val="0079C2"/>
                </a:solidFill>
              </a:rPr>
              <a:t>1</a:t>
            </a:r>
          </a:p>
        </p:txBody>
      </p:sp>
    </p:spTree>
    <p:extLst>
      <p:ext uri="{BB962C8B-B14F-4D97-AF65-F5344CB8AC3E}">
        <p14:creationId xmlns:p14="http://schemas.microsoft.com/office/powerpoint/2010/main" val="867239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Variable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6M 2021 IFRS Results</a:t>
            </a:r>
            <a:endParaRPr lang="ru-RU" alt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1771345310"/>
              </p:ext>
            </p:extLst>
          </p:nvPr>
        </p:nvGraphicFramePr>
        <p:xfrm>
          <a:off x="4876800" y="1704548"/>
          <a:ext cx="4114801" cy="1225776"/>
        </p:xfrm>
        <a:graphic>
          <a:graphicData uri="http://schemas.openxmlformats.org/drawingml/2006/table">
            <a:tbl>
              <a:tblPr/>
              <a:tblGrid>
                <a:gridCol w="2053503">
                  <a:extLst>
                    <a:ext uri="{9D8B030D-6E8A-4147-A177-3AD203B41FA5}">
                      <a16:colId xmlns:a16="http://schemas.microsoft.com/office/drawing/2014/main" val="20000"/>
                    </a:ext>
                  </a:extLst>
                </a:gridCol>
                <a:gridCol w="765897">
                  <a:extLst>
                    <a:ext uri="{9D8B030D-6E8A-4147-A177-3AD203B41FA5}">
                      <a16:colId xmlns:a16="http://schemas.microsoft.com/office/drawing/2014/main" val="20001"/>
                    </a:ext>
                  </a:extLst>
                </a:gridCol>
                <a:gridCol w="762001">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tblGrid>
              <a:tr h="222591">
                <a:tc>
                  <a:txBody>
                    <a:bodyPr/>
                    <a:lstStyle/>
                    <a:p>
                      <a:pPr algn="l" rtl="0" fontAlgn="ctr"/>
                      <a:endParaRPr lang="ru-RU" sz="1100" b="1" i="0" u="none" strike="noStrike" dirty="0">
                        <a:solidFill>
                          <a:schemeClr val="tx1"/>
                        </a:solidFill>
                        <a:latin typeface="+mn-lt"/>
                      </a:endParaRPr>
                    </a:p>
                  </a:txBody>
                  <a:tcPr marL="45720" marR="45720" marT="27443" marB="27443"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6</a:t>
                      </a:r>
                      <a:r>
                        <a:rPr lang="ru-RU" sz="1100" b="1" i="0" u="none" strike="noStrike" kern="1200" dirty="0">
                          <a:solidFill>
                            <a:srgbClr val="0079C2"/>
                          </a:solidFill>
                          <a:latin typeface="+mn-lt"/>
                          <a:ea typeface="+mn-ea"/>
                          <a:cs typeface="+mn-cs"/>
                        </a:rPr>
                        <a:t>М 2020</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6</a:t>
                      </a:r>
                      <a:r>
                        <a:rPr lang="ru-RU" sz="1100" b="1" i="0" u="none" strike="noStrike" kern="1200" dirty="0">
                          <a:solidFill>
                            <a:srgbClr val="0079C2"/>
                          </a:solidFill>
                          <a:latin typeface="+mn-lt"/>
                          <a:ea typeface="+mn-ea"/>
                          <a:cs typeface="+mn-cs"/>
                        </a:rPr>
                        <a:t>М 2021</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Fuel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24</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825 </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28</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195 </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mn-lt"/>
                          <a:ea typeface="+mn-ea"/>
                          <a:cs typeface="+mn-cs"/>
                        </a:rPr>
                        <a:t>+13,6%</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90297">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Capacity</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3</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574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4</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164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mn-lt"/>
                          <a:ea typeface="+mn-ea"/>
                          <a:cs typeface="+mn-cs"/>
                        </a:rPr>
                        <a:t>+16</a:t>
                      </a:r>
                      <a:r>
                        <a:rPr lang="en-US" sz="1100" b="0" i="0" u="none" strike="noStrike" kern="1200" dirty="0">
                          <a:solidFill>
                            <a:srgbClr val="000000"/>
                          </a:solidFill>
                          <a:effectLst/>
                          <a:latin typeface="+mn-lt"/>
                          <a:ea typeface="+mn-ea"/>
                          <a:cs typeface="+mn-cs"/>
                        </a:rPr>
                        <a:t>.</a:t>
                      </a:r>
                      <a:r>
                        <a:rPr lang="ru-RU" sz="1100" b="0" i="0" u="none" strike="noStrike" kern="1200" dirty="0">
                          <a:solidFill>
                            <a:srgbClr val="000000"/>
                          </a:solidFill>
                          <a:effectLst/>
                          <a:latin typeface="+mn-lt"/>
                          <a:ea typeface="+mn-ea"/>
                          <a:cs typeface="+mn-cs"/>
                        </a:rPr>
                        <a:t>5%</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22591">
                <a:tc>
                  <a:txBody>
                    <a:bodyPr/>
                    <a:lstStyle/>
                    <a:p>
                      <a:pPr algn="l" rtl="0" fontAlgn="ctr"/>
                      <a:r>
                        <a:rPr lang="en-US" sz="1100" b="1" i="0" u="none" strike="noStrike" dirty="0">
                          <a:solidFill>
                            <a:schemeClr val="tx1"/>
                          </a:solidFill>
                          <a:effectLst/>
                          <a:latin typeface="Arial Narrow" panose="020B0606020202030204" pitchFamily="34" charset="0"/>
                        </a:rPr>
                        <a:t>Total</a:t>
                      </a:r>
                      <a:r>
                        <a:rPr lang="en-US" sz="1100" b="1" i="0" u="none" strike="noStrike" baseline="0" dirty="0">
                          <a:solidFill>
                            <a:schemeClr val="tx1"/>
                          </a:solidFill>
                          <a:effectLst/>
                          <a:latin typeface="Arial Narrow" panose="020B0606020202030204" pitchFamily="34" charset="0"/>
                        </a:rPr>
                        <a:t> Variable Costs</a:t>
                      </a:r>
                      <a:endParaRPr lang="ru-RU" sz="1100" b="1" i="0" u="none" strike="noStrike" dirty="0">
                        <a:solidFill>
                          <a:schemeClr val="tx1"/>
                        </a:solidFill>
                        <a:effectLst/>
                        <a:latin typeface="Arial Narrow" panose="020B0606020202030204" pitchFamily="34" charset="0"/>
                      </a:endParaRPr>
                    </a:p>
                  </a:txBody>
                  <a:tcPr marL="9524" marR="9524" marT="9527"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100" b="1" i="0" u="none" strike="noStrike" dirty="0">
                          <a:solidFill>
                            <a:srgbClr val="000000"/>
                          </a:solidFill>
                          <a:effectLst/>
                          <a:latin typeface="+mn-lt"/>
                        </a:rPr>
                        <a:t>28</a:t>
                      </a:r>
                      <a:r>
                        <a:rPr lang="en-US" sz="1100" b="1" i="0" u="none" strike="noStrike" dirty="0">
                          <a:solidFill>
                            <a:srgbClr val="000000"/>
                          </a:solidFill>
                          <a:effectLst/>
                          <a:latin typeface="+mn-lt"/>
                        </a:rPr>
                        <a:t>,</a:t>
                      </a:r>
                      <a:r>
                        <a:rPr lang="ru-RU" sz="1100" b="1" i="0" u="none" strike="noStrike" dirty="0">
                          <a:solidFill>
                            <a:srgbClr val="000000"/>
                          </a:solidFill>
                          <a:effectLst/>
                          <a:latin typeface="+mn-lt"/>
                        </a:rPr>
                        <a:t>399</a:t>
                      </a:r>
                    </a:p>
                  </a:txBody>
                  <a:tcPr marL="6350" marR="6350" marT="6350" marB="0" anchor="b">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b"/>
                      <a:r>
                        <a:rPr lang="ru-RU" sz="1100" b="1" i="0" u="none" strike="noStrike" dirty="0">
                          <a:solidFill>
                            <a:srgbClr val="000000"/>
                          </a:solidFill>
                          <a:effectLst/>
                          <a:latin typeface="+mn-lt"/>
                        </a:rPr>
                        <a:t>32</a:t>
                      </a:r>
                      <a:r>
                        <a:rPr lang="en-US" sz="1100" b="1" i="0" u="none" strike="noStrike" dirty="0">
                          <a:solidFill>
                            <a:srgbClr val="000000"/>
                          </a:solidFill>
                          <a:effectLst/>
                          <a:latin typeface="+mn-lt"/>
                        </a:rPr>
                        <a:t>,</a:t>
                      </a:r>
                      <a:r>
                        <a:rPr lang="ru-RU" sz="1100" b="1" i="0" u="none" strike="noStrike" dirty="0">
                          <a:solidFill>
                            <a:srgbClr val="000000"/>
                          </a:solidFill>
                          <a:effectLst/>
                          <a:latin typeface="+mn-lt"/>
                        </a:rPr>
                        <a:t>359</a:t>
                      </a:r>
                    </a:p>
                  </a:txBody>
                  <a:tcPr marL="6350" marR="6350" marT="6350" marB="0" anchor="b">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1" i="0" u="none" strike="noStrike" kern="1200" dirty="0">
                          <a:solidFill>
                            <a:srgbClr val="000000"/>
                          </a:solidFill>
                          <a:effectLst/>
                          <a:latin typeface="+mn-lt"/>
                          <a:ea typeface="+mn-ea"/>
                          <a:cs typeface="+mn-cs"/>
                        </a:rPr>
                        <a:t>+13</a:t>
                      </a:r>
                      <a:r>
                        <a:rPr lang="en-US" sz="1100" b="1" i="0" u="none" strike="noStrike" kern="1200" dirty="0">
                          <a:solidFill>
                            <a:srgbClr val="000000"/>
                          </a:solidFill>
                          <a:effectLst/>
                          <a:latin typeface="+mn-lt"/>
                          <a:ea typeface="+mn-ea"/>
                          <a:cs typeface="+mn-cs"/>
                        </a:rPr>
                        <a:t>.</a:t>
                      </a:r>
                      <a:r>
                        <a:rPr lang="ru-RU" sz="1100" b="1" i="0" u="none" strike="noStrike" kern="1200" dirty="0">
                          <a:solidFill>
                            <a:srgbClr val="000000"/>
                          </a:solidFill>
                          <a:effectLst/>
                          <a:latin typeface="+mn-lt"/>
                          <a:ea typeface="+mn-ea"/>
                          <a:cs typeface="+mn-cs"/>
                        </a:rPr>
                        <a:t>9%</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7" name="Text Box 103"/>
          <p:cNvSpPr txBox="1">
            <a:spLocks noChangeArrowheads="1"/>
          </p:cNvSpPr>
          <p:nvPr/>
        </p:nvSpPr>
        <p:spPr bwMode="auto">
          <a:xfrm>
            <a:off x="4738688" y="1143000"/>
            <a:ext cx="27066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Structure, mn RUR</a:t>
            </a:r>
          </a:p>
        </p:txBody>
      </p:sp>
      <p:sp>
        <p:nvSpPr>
          <p:cNvPr id="8" name="Text Box 103"/>
          <p:cNvSpPr txBox="1">
            <a:spLocks noChangeArrowheads="1"/>
          </p:cNvSpPr>
          <p:nvPr/>
        </p:nvSpPr>
        <p:spPr bwMode="auto">
          <a:xfrm>
            <a:off x="133350" y="3657600"/>
            <a:ext cx="19304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Fuel Expenses, </a:t>
            </a:r>
            <a:r>
              <a:rPr lang="en-US" altLang="ru-RU" sz="1600" b="1" dirty="0" err="1">
                <a:solidFill>
                  <a:srgbClr val="0079C2"/>
                </a:solidFill>
              </a:rPr>
              <a:t>mn</a:t>
            </a:r>
            <a:r>
              <a:rPr lang="en-US" altLang="ru-RU" sz="1600" b="1" dirty="0">
                <a:solidFill>
                  <a:srgbClr val="0079C2"/>
                </a:solidFill>
              </a:rPr>
              <a:t> RUR</a:t>
            </a:r>
          </a:p>
        </p:txBody>
      </p:sp>
      <p:sp>
        <p:nvSpPr>
          <p:cNvPr id="9" name="Text Box 103"/>
          <p:cNvSpPr txBox="1">
            <a:spLocks noChangeArrowheads="1"/>
          </p:cNvSpPr>
          <p:nvPr/>
        </p:nvSpPr>
        <p:spPr bwMode="auto">
          <a:xfrm>
            <a:off x="146050" y="1143000"/>
            <a:ext cx="2470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Variable Costs Change Factors</a:t>
            </a:r>
          </a:p>
        </p:txBody>
      </p:sp>
      <p:sp>
        <p:nvSpPr>
          <p:cNvPr id="10" name="Text Box 103"/>
          <p:cNvSpPr txBox="1">
            <a:spLocks noChangeArrowheads="1"/>
          </p:cNvSpPr>
          <p:nvPr/>
        </p:nvSpPr>
        <p:spPr bwMode="auto">
          <a:xfrm>
            <a:off x="4738688" y="3657600"/>
            <a:ext cx="2265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Fuel Consumption, thous. t</a:t>
            </a:r>
            <a:r>
              <a:rPr lang="ru-RU" altLang="ru-RU" sz="1600" b="1" baseline="30000">
                <a:solidFill>
                  <a:srgbClr val="0079C2"/>
                </a:solidFill>
              </a:rPr>
              <a:t>1</a:t>
            </a:r>
            <a:endParaRPr lang="en-US" altLang="ru-RU" sz="1600" b="1" baseline="30000">
              <a:solidFill>
                <a:srgbClr val="0079C2"/>
              </a:solidFill>
            </a:endParaRPr>
          </a:p>
        </p:txBody>
      </p:sp>
      <p:sp>
        <p:nvSpPr>
          <p:cNvPr id="11" name="Rectangle 8"/>
          <p:cNvSpPr>
            <a:spLocks noChangeArrowheads="1"/>
          </p:cNvSpPr>
          <p:nvPr/>
        </p:nvSpPr>
        <p:spPr bwMode="auto">
          <a:xfrm>
            <a:off x="171450" y="1470025"/>
            <a:ext cx="3640609" cy="1646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ts val="300"/>
              </a:spcBef>
              <a:spcAft>
                <a:spcPts val="300"/>
              </a:spcAft>
              <a:buClr>
                <a:schemeClr val="tx2"/>
              </a:buClr>
              <a:buFont typeface="Arial Narrow" panose="020B0606020202030204" pitchFamily="34" charset="0"/>
              <a:buChar char="–"/>
            </a:pPr>
            <a:r>
              <a:rPr lang="en-US" altLang="ru-RU" sz="1200" dirty="0">
                <a:solidFill>
                  <a:schemeClr val="tx1"/>
                </a:solidFill>
              </a:rPr>
              <a:t>Increase of fuel expenses resulted from generating equipment load rescheduling among stations, as well as electricity output and fuel prices increase .</a:t>
            </a:r>
          </a:p>
          <a:p>
            <a:pPr>
              <a:spcBef>
                <a:spcPts val="300"/>
              </a:spcBef>
              <a:spcAft>
                <a:spcPts val="300"/>
              </a:spcAft>
              <a:buClr>
                <a:schemeClr val="tx2"/>
              </a:buClr>
              <a:buFont typeface="Arial Narrow" panose="020B0606020202030204" pitchFamily="34" charset="0"/>
              <a:buChar char="–"/>
            </a:pPr>
            <a:r>
              <a:rPr lang="en-US" altLang="ru-RU" sz="1200" dirty="0">
                <a:solidFill>
                  <a:schemeClr val="tx1"/>
                </a:solidFill>
                <a:ea typeface="Calibri" panose="020F0502020204030204" pitchFamily="34" charset="0"/>
                <a:cs typeface="Times New Roman" panose="02020603050405020304" pitchFamily="18" charset="0"/>
              </a:rPr>
              <a:t>Purchased capacity and electricity </a:t>
            </a:r>
            <a:r>
              <a:rPr lang="en-US" altLang="ru-RU" sz="1200" dirty="0">
                <a:solidFill>
                  <a:schemeClr val="tx1"/>
                </a:solidFill>
              </a:rPr>
              <a:t>expenses growth </a:t>
            </a:r>
            <a:r>
              <a:rPr lang="en-US" altLang="ru-RU" sz="1200" dirty="0">
                <a:solidFill>
                  <a:schemeClr val="tx1"/>
                </a:solidFill>
                <a:cs typeface="Calibri" panose="020F0502020204030204" pitchFamily="34" charset="0"/>
              </a:rPr>
              <a:t>was due to increased purchase volume and prices at the wholesale market for internal use, as well as in order to comply with regulated contracts, along with </a:t>
            </a:r>
            <a:r>
              <a:rPr lang="en-US" altLang="ru-RU" sz="1200" dirty="0">
                <a:solidFill>
                  <a:schemeClr val="tx1"/>
                </a:solidFill>
              </a:rPr>
              <a:t>generating equipment load rescheduling among stations.</a:t>
            </a:r>
          </a:p>
        </p:txBody>
      </p:sp>
      <p:cxnSp>
        <p:nvCxnSpPr>
          <p:cNvPr id="12" name="Straight Arrow Connector 13"/>
          <p:cNvCxnSpPr>
            <a:cxnSpLocks/>
          </p:cNvCxnSpPr>
          <p:nvPr/>
        </p:nvCxnSpPr>
        <p:spPr>
          <a:xfrm flipV="1">
            <a:off x="2260600" y="4419600"/>
            <a:ext cx="825500" cy="139700"/>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5"/>
          <p:cNvSpPr/>
          <p:nvPr/>
        </p:nvSpPr>
        <p:spPr>
          <a:xfrm>
            <a:off x="2463800" y="4283075"/>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13</a:t>
            </a:r>
            <a:r>
              <a:rPr lang="ru-RU" sz="1050" spc="-10" dirty="0">
                <a:solidFill>
                  <a:srgbClr val="0079C2"/>
                </a:solidFill>
              </a:rPr>
              <a:t>.</a:t>
            </a:r>
            <a:r>
              <a:rPr lang="en-US" sz="1050" spc="-10" dirty="0">
                <a:solidFill>
                  <a:srgbClr val="0079C2"/>
                </a:solidFill>
              </a:rPr>
              <a:t>6</a:t>
            </a:r>
            <a:r>
              <a:rPr lang="ru-RU" sz="1050" spc="-10" dirty="0">
                <a:solidFill>
                  <a:srgbClr val="0079C2"/>
                </a:solidFill>
              </a:rPr>
              <a:t>%</a:t>
            </a:r>
          </a:p>
        </p:txBody>
      </p:sp>
      <p:sp>
        <p:nvSpPr>
          <p:cNvPr id="14" name="Rectangle 8"/>
          <p:cNvSpPr/>
          <p:nvPr/>
        </p:nvSpPr>
        <p:spPr>
          <a:xfrm>
            <a:off x="0" y="6040438"/>
            <a:ext cx="9144000" cy="230187"/>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cs typeface="+mn-cs"/>
              </a:rPr>
              <a:t>Management report data</a:t>
            </a:r>
          </a:p>
        </p:txBody>
      </p:sp>
      <p:pic>
        <p:nvPicPr>
          <p:cNvPr id="2" name="Рисунок 1">
            <a:extLst>
              <a:ext uri="{FF2B5EF4-FFF2-40B4-BE49-F238E27FC236}">
                <a16:creationId xmlns:a16="http://schemas.microsoft.com/office/drawing/2014/main" id="{3C615F5E-CAC9-4DEF-9746-FEBAAC7F4790}"/>
              </a:ext>
            </a:extLst>
          </p:cNvPr>
          <p:cNvPicPr>
            <a:picLocks noChangeAspect="1"/>
          </p:cNvPicPr>
          <p:nvPr/>
        </p:nvPicPr>
        <p:blipFill>
          <a:blip r:embed="rId2"/>
          <a:stretch>
            <a:fillRect/>
          </a:stretch>
        </p:blipFill>
        <p:spPr>
          <a:xfrm>
            <a:off x="913130" y="4303758"/>
            <a:ext cx="3520440" cy="1658112"/>
          </a:xfrm>
          <a:prstGeom prst="rect">
            <a:avLst/>
          </a:prstGeom>
        </p:spPr>
      </p:pic>
      <p:pic>
        <p:nvPicPr>
          <p:cNvPr id="3" name="Рисунок 2">
            <a:extLst>
              <a:ext uri="{FF2B5EF4-FFF2-40B4-BE49-F238E27FC236}">
                <a16:creationId xmlns:a16="http://schemas.microsoft.com/office/drawing/2014/main" id="{8B3A154C-A2A7-4C92-8A5E-39AC40AA34B8}"/>
              </a:ext>
            </a:extLst>
          </p:cNvPr>
          <p:cNvPicPr>
            <a:picLocks noChangeAspect="1"/>
          </p:cNvPicPr>
          <p:nvPr/>
        </p:nvPicPr>
        <p:blipFill>
          <a:blip r:embed="rId3"/>
          <a:stretch>
            <a:fillRect/>
          </a:stretch>
        </p:blipFill>
        <p:spPr>
          <a:xfrm>
            <a:off x="5397501" y="4040170"/>
            <a:ext cx="3518916" cy="2226564"/>
          </a:xfrm>
          <a:prstGeom prst="rect">
            <a:avLst/>
          </a:prstGeom>
        </p:spPr>
      </p:pic>
    </p:spTree>
    <p:extLst>
      <p:ext uri="{BB962C8B-B14F-4D97-AF65-F5344CB8AC3E}">
        <p14:creationId xmlns:p14="http://schemas.microsoft.com/office/powerpoint/2010/main" val="347492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en-US" altLang="ru-RU" dirty="0"/>
              <a:t>Fixed Costs</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6M 2021 IFRS Results</a:t>
            </a:r>
            <a:endParaRPr lang="ru-RU" altLang="ru-RU" dirty="0"/>
          </a:p>
        </p:txBody>
      </p:sp>
      <p:sp>
        <p:nvSpPr>
          <p:cNvPr id="5" name="Text Box 103"/>
          <p:cNvSpPr txBox="1">
            <a:spLocks noChangeArrowheads="1"/>
          </p:cNvSpPr>
          <p:nvPr/>
        </p:nvSpPr>
        <p:spPr bwMode="auto">
          <a:xfrm>
            <a:off x="4738688" y="1143000"/>
            <a:ext cx="25003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Structure, mn RUR</a:t>
            </a:r>
          </a:p>
        </p:txBody>
      </p:sp>
      <p:sp>
        <p:nvSpPr>
          <p:cNvPr id="7" name="Text Box 103"/>
          <p:cNvSpPr txBox="1">
            <a:spLocks noChangeArrowheads="1"/>
          </p:cNvSpPr>
          <p:nvPr/>
        </p:nvSpPr>
        <p:spPr bwMode="auto">
          <a:xfrm>
            <a:off x="133350" y="3975100"/>
            <a:ext cx="21415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Total Fixed Costs, </a:t>
            </a:r>
            <a:r>
              <a:rPr lang="en-US" altLang="ru-RU" sz="1600" b="1" dirty="0" err="1">
                <a:solidFill>
                  <a:srgbClr val="0079C2"/>
                </a:solidFill>
              </a:rPr>
              <a:t>mn</a:t>
            </a:r>
            <a:r>
              <a:rPr lang="en-US" altLang="ru-RU" sz="1600" b="1" dirty="0">
                <a:solidFill>
                  <a:srgbClr val="0079C2"/>
                </a:solidFill>
              </a:rPr>
              <a:t> RUR</a:t>
            </a:r>
          </a:p>
        </p:txBody>
      </p:sp>
      <p:sp>
        <p:nvSpPr>
          <p:cNvPr id="8" name="Text Box 103"/>
          <p:cNvSpPr txBox="1">
            <a:spLocks noChangeArrowheads="1"/>
          </p:cNvSpPr>
          <p:nvPr/>
        </p:nvSpPr>
        <p:spPr bwMode="auto">
          <a:xfrm>
            <a:off x="146050" y="1143000"/>
            <a:ext cx="36718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Fixed Costs and Depreciation Change Factors</a:t>
            </a:r>
          </a:p>
        </p:txBody>
      </p:sp>
      <p:sp>
        <p:nvSpPr>
          <p:cNvPr id="10" name="Rectangle 7"/>
          <p:cNvSpPr>
            <a:spLocks noChangeArrowheads="1"/>
          </p:cNvSpPr>
          <p:nvPr/>
        </p:nvSpPr>
        <p:spPr bwMode="auto">
          <a:xfrm>
            <a:off x="257175" y="1612900"/>
            <a:ext cx="3752850" cy="2108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spcBef>
                <a:spcPts val="100"/>
              </a:spcBef>
              <a:spcAft>
                <a:spcPts val="100"/>
              </a:spcAft>
              <a:buClr>
                <a:schemeClr val="tx2"/>
              </a:buClr>
              <a:buFont typeface="Arial Narrow" panose="020B0606020202030204" pitchFamily="34" charset="0"/>
              <a:buChar char="–"/>
            </a:pPr>
            <a:r>
              <a:rPr lang="ru-RU" altLang="ru-RU" sz="1400" dirty="0">
                <a:solidFill>
                  <a:schemeClr val="tx1"/>
                </a:solidFill>
              </a:rPr>
              <a:t>F</a:t>
            </a:r>
            <a:r>
              <a:rPr lang="en-US" altLang="ru-RU" sz="1400" dirty="0" err="1">
                <a:solidFill>
                  <a:schemeClr val="tx1"/>
                </a:solidFill>
              </a:rPr>
              <a:t>ixed</a:t>
            </a:r>
            <a:r>
              <a:rPr lang="en-US" altLang="ru-RU" sz="1400" dirty="0">
                <a:solidFill>
                  <a:schemeClr val="tx1"/>
                </a:solidFill>
              </a:rPr>
              <a:t> costs increase</a:t>
            </a:r>
            <a:r>
              <a:rPr lang="ru-RU" altLang="ru-RU" sz="1400" dirty="0">
                <a:solidFill>
                  <a:schemeClr val="tx1"/>
                </a:solidFill>
              </a:rPr>
              <a:t> </a:t>
            </a:r>
            <a:r>
              <a:rPr lang="en-US" altLang="ru-RU" sz="1400" dirty="0">
                <a:solidFill>
                  <a:schemeClr val="tx1"/>
                </a:solidFill>
              </a:rPr>
              <a:t>in</a:t>
            </a:r>
            <a:r>
              <a:rPr lang="ru-RU" altLang="ru-RU" sz="1400" dirty="0">
                <a:solidFill>
                  <a:schemeClr val="tx1"/>
                </a:solidFill>
              </a:rPr>
              <a:t> 1</a:t>
            </a:r>
            <a:r>
              <a:rPr lang="en-US" altLang="ru-RU" sz="1400" dirty="0">
                <a:solidFill>
                  <a:schemeClr val="tx1"/>
                </a:solidFill>
              </a:rPr>
              <a:t>H</a:t>
            </a:r>
            <a:r>
              <a:rPr lang="ru-RU" altLang="ru-RU" sz="1400" dirty="0">
                <a:solidFill>
                  <a:schemeClr val="tx1"/>
                </a:solidFill>
              </a:rPr>
              <a:t> 202</a:t>
            </a:r>
            <a:r>
              <a:rPr lang="en-US" altLang="ru-RU" sz="1400" dirty="0">
                <a:solidFill>
                  <a:schemeClr val="tx1"/>
                </a:solidFill>
              </a:rPr>
              <a:t>0 was dew to </a:t>
            </a:r>
            <a:r>
              <a:rPr lang="ru-RU" altLang="ru-RU" sz="1400" dirty="0" err="1">
                <a:solidFill>
                  <a:schemeClr val="tx1"/>
                </a:solidFill>
              </a:rPr>
              <a:t>income</a:t>
            </a:r>
            <a:r>
              <a:rPr lang="ru-RU" altLang="ru-RU" sz="1400" dirty="0">
                <a:solidFill>
                  <a:schemeClr val="tx1"/>
                </a:solidFill>
              </a:rPr>
              <a:t> </a:t>
            </a:r>
            <a:r>
              <a:rPr lang="ru-RU" altLang="ru-RU" sz="1400" dirty="0" err="1">
                <a:solidFill>
                  <a:schemeClr val="tx1"/>
                </a:solidFill>
              </a:rPr>
              <a:t>from</a:t>
            </a:r>
            <a:r>
              <a:rPr lang="ru-RU" altLang="ru-RU" sz="1400" dirty="0">
                <a:solidFill>
                  <a:schemeClr val="tx1"/>
                </a:solidFill>
              </a:rPr>
              <a:t> PP&amp;E </a:t>
            </a:r>
            <a:r>
              <a:rPr lang="ru-RU" altLang="ru-RU" sz="1400" dirty="0" err="1">
                <a:solidFill>
                  <a:schemeClr val="tx1"/>
                </a:solidFill>
              </a:rPr>
              <a:t>and</a:t>
            </a:r>
            <a:r>
              <a:rPr lang="ru-RU" altLang="ru-RU" sz="1400" dirty="0">
                <a:solidFill>
                  <a:schemeClr val="tx1"/>
                </a:solidFill>
              </a:rPr>
              <a:t> </a:t>
            </a:r>
            <a:r>
              <a:rPr lang="ru-RU" altLang="ru-RU" sz="1400" dirty="0" err="1">
                <a:solidFill>
                  <a:schemeClr val="tx1"/>
                </a:solidFill>
              </a:rPr>
              <a:t>other</a:t>
            </a:r>
            <a:r>
              <a:rPr lang="ru-RU" altLang="ru-RU" sz="1400" dirty="0">
                <a:solidFill>
                  <a:schemeClr val="tx1"/>
                </a:solidFill>
              </a:rPr>
              <a:t> </a:t>
            </a:r>
            <a:r>
              <a:rPr lang="ru-RU" altLang="ru-RU" sz="1400" dirty="0" err="1">
                <a:solidFill>
                  <a:schemeClr val="tx1"/>
                </a:solidFill>
              </a:rPr>
              <a:t>property</a:t>
            </a:r>
            <a:r>
              <a:rPr lang="ru-RU" altLang="ru-RU" sz="1400" dirty="0">
                <a:solidFill>
                  <a:schemeClr val="tx1"/>
                </a:solidFill>
              </a:rPr>
              <a:t> </a:t>
            </a:r>
            <a:r>
              <a:rPr lang="ru-RU" altLang="ru-RU" sz="1400" dirty="0" err="1">
                <a:solidFill>
                  <a:schemeClr val="tx1"/>
                </a:solidFill>
              </a:rPr>
              <a:t>sale</a:t>
            </a:r>
            <a:r>
              <a:rPr lang="ru-RU" altLang="ru-RU" sz="1400" dirty="0">
                <a:solidFill>
                  <a:schemeClr val="tx1"/>
                </a:solidFill>
              </a:rPr>
              <a:t>, </a:t>
            </a:r>
            <a:r>
              <a:rPr lang="ru-RU" altLang="ru-RU" sz="1400" dirty="0" err="1">
                <a:solidFill>
                  <a:schemeClr val="tx1"/>
                </a:solidFill>
              </a:rPr>
              <a:t>including</a:t>
            </a:r>
            <a:r>
              <a:rPr lang="ru-RU" altLang="ru-RU" sz="1400" dirty="0">
                <a:solidFill>
                  <a:schemeClr val="tx1"/>
                </a:solidFill>
              </a:rPr>
              <a:t> </a:t>
            </a:r>
            <a:r>
              <a:rPr lang="ru-RU" altLang="ru-RU" sz="1400" dirty="0" err="1">
                <a:solidFill>
                  <a:schemeClr val="tx1"/>
                </a:solidFill>
              </a:rPr>
              <a:t>property</a:t>
            </a:r>
            <a:r>
              <a:rPr lang="ru-RU" altLang="ru-RU" sz="1400" dirty="0">
                <a:solidFill>
                  <a:schemeClr val="tx1"/>
                </a:solidFill>
              </a:rPr>
              <a:t> </a:t>
            </a:r>
            <a:r>
              <a:rPr lang="ru-RU" altLang="ru-RU" sz="1400" dirty="0" err="1">
                <a:solidFill>
                  <a:schemeClr val="tx1"/>
                </a:solidFill>
              </a:rPr>
              <a:t>at</a:t>
            </a:r>
            <a:r>
              <a:rPr lang="ru-RU" altLang="ru-RU" sz="1400" dirty="0">
                <a:solidFill>
                  <a:schemeClr val="tx1"/>
                </a:solidFill>
              </a:rPr>
              <a:t> Krasnoyarskaya station-2</a:t>
            </a:r>
            <a:r>
              <a:rPr lang="en-US" altLang="ru-RU" sz="1400" dirty="0">
                <a:solidFill>
                  <a:schemeClr val="tx1"/>
                </a:solidFill>
              </a:rPr>
              <a:t>.</a:t>
            </a:r>
          </a:p>
          <a:p>
            <a:pPr eaLnBrk="1" hangingPunct="1">
              <a:lnSpc>
                <a:spcPct val="90000"/>
              </a:lnSpc>
              <a:spcBef>
                <a:spcPts val="100"/>
              </a:spcBef>
              <a:spcAft>
                <a:spcPts val="100"/>
              </a:spcAft>
              <a:buClr>
                <a:schemeClr val="tx2"/>
              </a:buClr>
              <a:buFont typeface="Arial Narrow" panose="020B0606020202030204" pitchFamily="34" charset="0"/>
              <a:buChar char="–"/>
            </a:pPr>
            <a:r>
              <a:rPr lang="en-US" altLang="ru-RU" sz="1400" dirty="0">
                <a:solidFill>
                  <a:schemeClr val="tx1"/>
                </a:solidFill>
              </a:rPr>
              <a:t>Rent expenses decreased on the account of </a:t>
            </a:r>
            <a:r>
              <a:rPr lang="en-US" altLang="ru-RU" sz="1400" dirty="0" err="1">
                <a:solidFill>
                  <a:schemeClr val="tx1"/>
                </a:solidFill>
              </a:rPr>
              <a:t>Adlerskaya</a:t>
            </a:r>
            <a:r>
              <a:rPr lang="en-US" altLang="ru-RU" sz="1400" dirty="0">
                <a:solidFill>
                  <a:schemeClr val="tx1"/>
                </a:solidFill>
              </a:rPr>
              <a:t> TPS rent termination, following its acquisition in December, 2020.</a:t>
            </a:r>
          </a:p>
          <a:p>
            <a:pPr>
              <a:lnSpc>
                <a:spcPct val="90000"/>
              </a:lnSpc>
              <a:spcBef>
                <a:spcPts val="100"/>
              </a:spcBef>
              <a:spcAft>
                <a:spcPts val="100"/>
              </a:spcAft>
              <a:buClr>
                <a:schemeClr val="tx2"/>
              </a:buClr>
              <a:buFont typeface="Arial Narrow" panose="020B0606020202030204" pitchFamily="34" charset="0"/>
              <a:buChar char="–"/>
            </a:pPr>
            <a:r>
              <a:rPr lang="ru-RU" sz="1400" kern="1200" dirty="0" err="1">
                <a:solidFill>
                  <a:schemeClr val="tx1"/>
                </a:solidFill>
                <a:effectLst/>
                <a:latin typeface="+mn-lt"/>
                <a:ea typeface="Calibri" panose="020F0502020204030204" pitchFamily="34" charset="0"/>
                <a:cs typeface="Times New Roman" panose="02020603050405020304" pitchFamily="18" charset="0"/>
              </a:rPr>
              <a:t>Taxes</a:t>
            </a:r>
            <a:r>
              <a:rPr lang="ru-RU" sz="1400" kern="1200" dirty="0">
                <a:solidFill>
                  <a:schemeClr val="tx1"/>
                </a:solidFill>
                <a:effectLst/>
                <a:latin typeface="+mn-lt"/>
                <a:ea typeface="Calibri" panose="020F0502020204030204" pitchFamily="34" charset="0"/>
                <a:cs typeface="Times New Roman" panose="02020603050405020304" pitchFamily="18" charset="0"/>
              </a:rPr>
              <a:t>,</a:t>
            </a:r>
            <a:r>
              <a:rPr lang="ru-RU" sz="1400" kern="1200" baseline="0" dirty="0">
                <a:solidFill>
                  <a:schemeClr val="tx1"/>
                </a:solidFill>
                <a:effectLst/>
                <a:latin typeface="+mn-lt"/>
                <a:ea typeface="Calibri" panose="020F0502020204030204" pitchFamily="34" charset="0"/>
                <a:cs typeface="Times New Roman" panose="02020603050405020304" pitchFamily="18" charset="0"/>
              </a:rPr>
              <a:t> </a:t>
            </a:r>
            <a:r>
              <a:rPr lang="en-US" sz="1400" kern="1200" baseline="0" dirty="0">
                <a:solidFill>
                  <a:schemeClr val="tx1"/>
                </a:solidFill>
                <a:effectLst/>
                <a:latin typeface="+mn-lt"/>
                <a:ea typeface="Calibri" panose="020F0502020204030204" pitchFamily="34" charset="0"/>
                <a:cs typeface="Times New Roman" panose="02020603050405020304" pitchFamily="18" charset="0"/>
              </a:rPr>
              <a:t>o</a:t>
            </a:r>
            <a:r>
              <a:rPr lang="ru-RU" sz="1400" kern="1200" baseline="0" dirty="0" err="1">
                <a:solidFill>
                  <a:schemeClr val="tx1"/>
                </a:solidFill>
                <a:effectLst/>
                <a:latin typeface="+mn-lt"/>
                <a:ea typeface="Calibri" panose="020F0502020204030204" pitchFamily="34" charset="0"/>
                <a:cs typeface="Times New Roman" panose="02020603050405020304" pitchFamily="18" charset="0"/>
              </a:rPr>
              <a:t>ther</a:t>
            </a:r>
            <a:r>
              <a:rPr lang="ru-RU" sz="14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400" kern="1200" baseline="0" dirty="0" err="1">
                <a:solidFill>
                  <a:schemeClr val="tx1"/>
                </a:solidFill>
                <a:effectLst/>
                <a:latin typeface="+mn-lt"/>
                <a:ea typeface="Calibri" panose="020F0502020204030204" pitchFamily="34" charset="0"/>
                <a:cs typeface="Times New Roman" panose="02020603050405020304" pitchFamily="18" charset="0"/>
              </a:rPr>
              <a:t>than</a:t>
            </a:r>
            <a:r>
              <a:rPr lang="ru-RU" sz="1400" kern="1200" baseline="0" dirty="0">
                <a:solidFill>
                  <a:schemeClr val="tx1"/>
                </a:solidFill>
                <a:effectLst/>
                <a:latin typeface="+mn-lt"/>
                <a:ea typeface="Calibri" panose="020F0502020204030204" pitchFamily="34" charset="0"/>
                <a:cs typeface="Times New Roman" panose="02020603050405020304" pitchFamily="18" charset="0"/>
              </a:rPr>
              <a:t> </a:t>
            </a:r>
            <a:r>
              <a:rPr lang="en-US" sz="1400" kern="1200" baseline="0" dirty="0" err="1">
                <a:solidFill>
                  <a:schemeClr val="tx1"/>
                </a:solidFill>
                <a:effectLst/>
                <a:latin typeface="+mn-lt"/>
                <a:ea typeface="Calibri" panose="020F0502020204030204" pitchFamily="34" charset="0"/>
                <a:cs typeface="Times New Roman" panose="02020603050405020304" pitchFamily="18" charset="0"/>
              </a:rPr>
              <a:t>i</a:t>
            </a:r>
            <a:r>
              <a:rPr lang="ru-RU" sz="1400" kern="1200" baseline="0" dirty="0" err="1">
                <a:solidFill>
                  <a:schemeClr val="tx1"/>
                </a:solidFill>
                <a:effectLst/>
                <a:latin typeface="+mn-lt"/>
                <a:ea typeface="Calibri" panose="020F0502020204030204" pitchFamily="34" charset="0"/>
                <a:cs typeface="Times New Roman" panose="02020603050405020304" pitchFamily="18" charset="0"/>
              </a:rPr>
              <a:t>ncome</a:t>
            </a:r>
            <a:r>
              <a:rPr lang="ru-RU" sz="1400" kern="1200" baseline="0" dirty="0">
                <a:solidFill>
                  <a:schemeClr val="tx1"/>
                </a:solidFill>
                <a:effectLst/>
                <a:latin typeface="+mn-lt"/>
                <a:ea typeface="Calibri" panose="020F0502020204030204" pitchFamily="34" charset="0"/>
                <a:cs typeface="Times New Roman" panose="02020603050405020304" pitchFamily="18" charset="0"/>
              </a:rPr>
              <a:t> </a:t>
            </a:r>
            <a:r>
              <a:rPr lang="en-US" sz="1400" kern="1200" baseline="0" dirty="0">
                <a:solidFill>
                  <a:schemeClr val="tx1"/>
                </a:solidFill>
                <a:effectLst/>
                <a:latin typeface="+mn-lt"/>
                <a:ea typeface="Calibri" panose="020F0502020204030204" pitchFamily="34" charset="0"/>
                <a:cs typeface="Times New Roman" panose="02020603050405020304" pitchFamily="18" charset="0"/>
              </a:rPr>
              <a:t>t</a:t>
            </a:r>
            <a:r>
              <a:rPr lang="ru-RU" sz="1400" kern="1200" baseline="0" dirty="0" err="1">
                <a:solidFill>
                  <a:schemeClr val="tx1"/>
                </a:solidFill>
                <a:effectLst/>
                <a:latin typeface="+mn-lt"/>
                <a:ea typeface="Calibri" panose="020F0502020204030204" pitchFamily="34" charset="0"/>
                <a:cs typeface="Times New Roman" panose="02020603050405020304" pitchFamily="18" charset="0"/>
              </a:rPr>
              <a:t>ax</a:t>
            </a:r>
            <a:r>
              <a:rPr lang="en-US" sz="1400" kern="1200" baseline="0" dirty="0">
                <a:solidFill>
                  <a:schemeClr val="tx1"/>
                </a:solidFill>
                <a:effectLst/>
                <a:latin typeface="+mn-lt"/>
                <a:ea typeface="Calibri" panose="020F0502020204030204" pitchFamily="34" charset="0"/>
                <a:cs typeface="Times New Roman" panose="02020603050405020304" pitchFamily="18" charset="0"/>
              </a:rPr>
              <a:t> decrease resulted from indication of income from property tax benefit for previous periods in 2021.</a:t>
            </a:r>
            <a:endParaRPr lang="ru-RU" sz="1400" kern="1200" dirty="0">
              <a:solidFill>
                <a:schemeClr val="tx1"/>
              </a:solidFill>
              <a:effectLst/>
              <a:latin typeface="+mn-lt"/>
              <a:ea typeface="Calibri" panose="020F0502020204030204" pitchFamily="34" charset="0"/>
              <a:cs typeface="Times New Roman" panose="02020603050405020304" pitchFamily="18" charset="0"/>
            </a:endParaRPr>
          </a:p>
          <a:p>
            <a:pPr eaLnBrk="1" hangingPunct="1">
              <a:lnSpc>
                <a:spcPct val="90000"/>
              </a:lnSpc>
              <a:spcBef>
                <a:spcPts val="100"/>
              </a:spcBef>
              <a:spcAft>
                <a:spcPts val="100"/>
              </a:spcAft>
              <a:buClr>
                <a:schemeClr val="tx2"/>
              </a:buClr>
              <a:buFont typeface="Arial Narrow" panose="020B0606020202030204" pitchFamily="34" charset="0"/>
              <a:buChar char="–"/>
            </a:pPr>
            <a:endParaRPr lang="en-US" altLang="ru-RU" sz="1400" dirty="0">
              <a:solidFill>
                <a:schemeClr val="tx1"/>
              </a:solidFill>
            </a:endParaRPr>
          </a:p>
        </p:txBody>
      </p:sp>
      <p:graphicFrame>
        <p:nvGraphicFramePr>
          <p:cNvPr id="11" name="Таблица 20"/>
          <p:cNvGraphicFramePr>
            <a:graphicFrameLocks noGrp="1"/>
          </p:cNvGraphicFramePr>
          <p:nvPr>
            <p:extLst>
              <p:ext uri="{D42A27DB-BD31-4B8C-83A1-F6EECF244321}">
                <p14:modId xmlns:p14="http://schemas.microsoft.com/office/powerpoint/2010/main" val="3871721137"/>
              </p:ext>
            </p:extLst>
          </p:nvPr>
        </p:nvGraphicFramePr>
        <p:xfrm>
          <a:off x="4876800" y="1557337"/>
          <a:ext cx="4191000" cy="4702786"/>
        </p:xfrm>
        <a:graphic>
          <a:graphicData uri="http://schemas.openxmlformats.org/drawingml/2006/table">
            <a:tbl>
              <a:tblPr/>
              <a:tblGrid>
                <a:gridCol w="2053503">
                  <a:extLst>
                    <a:ext uri="{9D8B030D-6E8A-4147-A177-3AD203B41FA5}">
                      <a16:colId xmlns:a16="http://schemas.microsoft.com/office/drawing/2014/main" val="20000"/>
                    </a:ext>
                  </a:extLst>
                </a:gridCol>
                <a:gridCol w="763949">
                  <a:extLst>
                    <a:ext uri="{9D8B030D-6E8A-4147-A177-3AD203B41FA5}">
                      <a16:colId xmlns:a16="http://schemas.microsoft.com/office/drawing/2014/main" val="20001"/>
                    </a:ext>
                  </a:extLst>
                </a:gridCol>
                <a:gridCol w="763949">
                  <a:extLst>
                    <a:ext uri="{9D8B030D-6E8A-4147-A177-3AD203B41FA5}">
                      <a16:colId xmlns:a16="http://schemas.microsoft.com/office/drawing/2014/main" val="20002"/>
                    </a:ext>
                  </a:extLst>
                </a:gridCol>
                <a:gridCol w="609599">
                  <a:extLst>
                    <a:ext uri="{9D8B030D-6E8A-4147-A177-3AD203B41FA5}">
                      <a16:colId xmlns:a16="http://schemas.microsoft.com/office/drawing/2014/main" val="20003"/>
                    </a:ext>
                  </a:extLst>
                </a:gridCol>
              </a:tblGrid>
              <a:tr h="417699">
                <a:tc>
                  <a:txBody>
                    <a:bodyPr/>
                    <a:lstStyle/>
                    <a:p>
                      <a:pPr algn="l" rtl="0" fontAlgn="ctr"/>
                      <a:endParaRPr lang="ru-RU" sz="1100" b="1" i="0" u="none" strike="noStrike" dirty="0">
                        <a:solidFill>
                          <a:schemeClr val="accent1"/>
                        </a:solidFill>
                        <a:latin typeface="+mn-lt"/>
                      </a:endParaRPr>
                    </a:p>
                  </a:txBody>
                  <a:tcPr marL="45720" marR="45720" marT="27411" marB="27411"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6</a:t>
                      </a:r>
                      <a:r>
                        <a:rPr lang="ru-RU" sz="1100" b="1" i="0" u="none" strike="noStrike" kern="1200" dirty="0">
                          <a:solidFill>
                            <a:srgbClr val="0079C2"/>
                          </a:solidFill>
                          <a:latin typeface="+mn-lt"/>
                          <a:ea typeface="+mn-ea"/>
                          <a:cs typeface="+mn-cs"/>
                        </a:rPr>
                        <a:t>М 2020</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6</a:t>
                      </a:r>
                      <a:r>
                        <a:rPr lang="ru-RU" sz="1100" b="1" i="0" u="none" strike="noStrike" kern="1200" dirty="0">
                          <a:solidFill>
                            <a:srgbClr val="0079C2"/>
                          </a:solidFill>
                          <a:latin typeface="+mn-lt"/>
                          <a:ea typeface="+mn-ea"/>
                          <a:cs typeface="+mn-cs"/>
                        </a:rPr>
                        <a:t>М 2021</a:t>
                      </a:r>
                    </a:p>
                  </a:txBody>
                  <a:tcPr marL="45720" marR="45720" marT="27450" marB="27450"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lang="en-US" sz="1100" b="1" i="0" u="none" strike="noStrike" kern="1200" dirty="0">
                          <a:solidFill>
                            <a:srgbClr val="0079C2"/>
                          </a:solidFill>
                          <a:latin typeface="+mn-lt"/>
                          <a:ea typeface="+mn-ea"/>
                          <a:cs typeface="+mn-cs"/>
                        </a:rPr>
                        <a:t>Change</a:t>
                      </a:r>
                      <a:endParaRPr lang="ru-RU" sz="1100" b="1" i="0" u="none" strike="noStrike" kern="1200" dirty="0">
                        <a:solidFill>
                          <a:srgbClr val="0079C2"/>
                        </a:solidFill>
                        <a:latin typeface="+mn-lt"/>
                        <a:ea typeface="+mn-ea"/>
                        <a:cs typeface="+mn-cs"/>
                      </a:endParaRPr>
                    </a:p>
                  </a:txBody>
                  <a:tcPr marL="45720" marR="45720" marT="27404" marB="27404" anchor="ctr" horzOverflow="overflow">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417421">
                <a:tc>
                  <a:txBody>
                    <a:bodyPr/>
                    <a:lstStyle/>
                    <a:p>
                      <a:pPr marL="114300" indent="0" algn="l" defTabSz="914400" rtl="0" eaLnBrk="1" fontAlgn="ctr" latinLnBrk="0" hangingPunct="1">
                        <a:spcAft>
                          <a:spcPts val="0"/>
                        </a:spcAft>
                      </a:pPr>
                      <a:r>
                        <a:rPr lang="en-US" sz="1100" kern="1200" dirty="0">
                          <a:solidFill>
                            <a:schemeClr val="tx1"/>
                          </a:solidFill>
                          <a:effectLst/>
                          <a:latin typeface="+mn-lt"/>
                          <a:ea typeface="Calibri" panose="020F0502020204030204" pitchFamily="34" charset="0"/>
                          <a:cs typeface="Times New Roman" panose="02020603050405020304" pitchFamily="18" charset="0"/>
                        </a:rPr>
                        <a:t>Employee Benefit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4</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788 </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4</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332 </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mn-lt"/>
                          <a:ea typeface="+mn-ea"/>
                          <a:cs typeface="+mn-cs"/>
                        </a:rPr>
                        <a:t>-9</a:t>
                      </a:r>
                      <a:r>
                        <a:rPr lang="en-US" sz="1100" b="0" i="0" u="none" strike="noStrike" kern="1200" dirty="0">
                          <a:solidFill>
                            <a:srgbClr val="000000"/>
                          </a:solidFill>
                          <a:effectLst/>
                          <a:latin typeface="+mn-lt"/>
                          <a:ea typeface="+mn-ea"/>
                          <a:cs typeface="+mn-cs"/>
                        </a:rPr>
                        <a:t>.</a:t>
                      </a:r>
                      <a:r>
                        <a:rPr lang="ru-RU" sz="1100" b="0" i="0" u="none" strike="noStrike" kern="1200" dirty="0">
                          <a:solidFill>
                            <a:srgbClr val="000000"/>
                          </a:solidFill>
                          <a:effectLst/>
                          <a:latin typeface="+mn-lt"/>
                          <a:ea typeface="+mn-ea"/>
                          <a:cs typeface="+mn-cs"/>
                        </a:rPr>
                        <a:t>5%</a:t>
                      </a:r>
                    </a:p>
                  </a:txBody>
                  <a:tcPr marL="6350" marR="6350" marT="6350" marB="0" anchor="ctr">
                    <a:lnL>
                      <a:noFill/>
                    </a:lnL>
                    <a:lnR>
                      <a:noFill/>
                    </a:lnR>
                    <a:lnT>
                      <a:noFill/>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89065">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Repairs</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and</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Maintainance</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1</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497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1</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619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mn-lt"/>
                          <a:ea typeface="+mn-ea"/>
                          <a:cs typeface="+mn-cs"/>
                        </a:rPr>
                        <a:t>+8</a:t>
                      </a:r>
                      <a:r>
                        <a:rPr lang="en-US" sz="1100" b="0" i="0" u="none" strike="noStrike" kern="1200" dirty="0">
                          <a:solidFill>
                            <a:srgbClr val="000000"/>
                          </a:solidFill>
                          <a:effectLst/>
                          <a:latin typeface="+mn-lt"/>
                          <a:ea typeface="+mn-ea"/>
                          <a:cs typeface="+mn-cs"/>
                        </a:rPr>
                        <a:t>.</a:t>
                      </a:r>
                      <a:r>
                        <a:rPr lang="ru-RU" sz="1100" b="0" i="0" u="none" strike="noStrike" kern="1200" dirty="0">
                          <a:solidFill>
                            <a:srgbClr val="000000"/>
                          </a:solidFill>
                          <a:effectLst/>
                          <a:latin typeface="+mn-lt"/>
                          <a:ea typeface="+mn-ea"/>
                          <a:cs typeface="+mn-cs"/>
                        </a:rPr>
                        <a:t>1%</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29394">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Electricity Market Administration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1</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142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1</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091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mn-lt"/>
                          <a:ea typeface="+mn-ea"/>
                          <a:cs typeface="+mn-cs"/>
                        </a:rPr>
                        <a:t>-4</a:t>
                      </a:r>
                      <a:r>
                        <a:rPr lang="en-US" sz="1100" b="0" i="0" u="none" strike="noStrike" kern="1200" dirty="0">
                          <a:solidFill>
                            <a:srgbClr val="000000"/>
                          </a:solidFill>
                          <a:effectLst/>
                          <a:latin typeface="+mn-lt"/>
                          <a:ea typeface="+mn-ea"/>
                          <a:cs typeface="+mn-cs"/>
                        </a:rPr>
                        <a:t>.</a:t>
                      </a:r>
                      <a:r>
                        <a:rPr lang="ru-RU" sz="1100" b="0" i="0" u="none" strike="noStrike" kern="1200" dirty="0">
                          <a:solidFill>
                            <a:srgbClr val="000000"/>
                          </a:solidFill>
                          <a:effectLst/>
                          <a:latin typeface="+mn-lt"/>
                          <a:ea typeface="+mn-ea"/>
                          <a:cs typeface="+mn-cs"/>
                        </a:rPr>
                        <a:t>5%</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17421">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ru-RU" sz="1100" kern="1200" dirty="0" err="1">
                          <a:solidFill>
                            <a:schemeClr val="tx1"/>
                          </a:solidFill>
                          <a:effectLst/>
                          <a:latin typeface="+mn-lt"/>
                          <a:ea typeface="Calibri" panose="020F0502020204030204" pitchFamily="34" charset="0"/>
                          <a:cs typeface="Times New Roman" panose="02020603050405020304" pitchFamily="18" charset="0"/>
                        </a:rPr>
                        <a:t>Taxes</a:t>
                      </a:r>
                      <a:r>
                        <a:rPr lang="ru-RU"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Other</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than</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Income</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Tax</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1</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278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1</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013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mn-lt"/>
                          <a:ea typeface="+mn-ea"/>
                          <a:cs typeface="+mn-cs"/>
                        </a:rPr>
                        <a:t>-20</a:t>
                      </a:r>
                      <a:r>
                        <a:rPr lang="en-US" sz="1100" b="0" i="0" u="none" strike="noStrike" kern="1200" dirty="0">
                          <a:solidFill>
                            <a:srgbClr val="000000"/>
                          </a:solidFill>
                          <a:effectLst/>
                          <a:latin typeface="+mn-lt"/>
                          <a:ea typeface="+mn-ea"/>
                          <a:cs typeface="+mn-cs"/>
                        </a:rPr>
                        <a:t>.</a:t>
                      </a:r>
                      <a:r>
                        <a:rPr lang="ru-RU" sz="1100" b="0" i="0" u="none" strike="noStrike" kern="1200" dirty="0">
                          <a:solidFill>
                            <a:srgbClr val="000000"/>
                          </a:solidFill>
                          <a:effectLst/>
                          <a:latin typeface="+mn-lt"/>
                          <a:ea typeface="+mn-ea"/>
                          <a:cs typeface="+mn-cs"/>
                        </a:rPr>
                        <a:t>7%</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7421">
                <a:tc>
                  <a:txBody>
                    <a:bodyPr/>
                    <a:lstStyle/>
                    <a:p>
                      <a:pPr marL="114300" marR="0" lvl="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Rent</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2</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652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1</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044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mn-lt"/>
                          <a:ea typeface="+mn-ea"/>
                          <a:cs typeface="+mn-cs"/>
                        </a:rPr>
                        <a:t>-60</a:t>
                      </a:r>
                      <a:r>
                        <a:rPr lang="en-US" sz="1100" b="0" i="0" u="none" strike="noStrike" kern="1200" dirty="0">
                          <a:solidFill>
                            <a:srgbClr val="000000"/>
                          </a:solidFill>
                          <a:effectLst/>
                          <a:latin typeface="+mn-lt"/>
                          <a:ea typeface="+mn-ea"/>
                          <a:cs typeface="+mn-cs"/>
                        </a:rPr>
                        <a:t>.</a:t>
                      </a:r>
                      <a:r>
                        <a:rPr lang="ru-RU" sz="1100" b="0" i="0" u="none" strike="noStrike" kern="1200" dirty="0">
                          <a:solidFill>
                            <a:srgbClr val="000000"/>
                          </a:solidFill>
                          <a:effectLst/>
                          <a:latin typeface="+mn-lt"/>
                          <a:ea typeface="+mn-ea"/>
                          <a:cs typeface="+mn-cs"/>
                        </a:rPr>
                        <a:t>6%</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962102">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Loss (</a:t>
                      </a:r>
                      <a:r>
                        <a:rPr lang="ru-RU" sz="1100" kern="1200" dirty="0" err="1">
                          <a:solidFill>
                            <a:schemeClr val="tx1"/>
                          </a:solidFill>
                          <a:effectLst/>
                          <a:latin typeface="+mn-lt"/>
                          <a:ea typeface="Calibri" panose="020F0502020204030204" pitchFamily="34" charset="0"/>
                          <a:cs typeface="Times New Roman" panose="02020603050405020304" pitchFamily="18" charset="0"/>
                        </a:rPr>
                        <a:t>Income</a:t>
                      </a:r>
                      <a:r>
                        <a:rPr lang="en-US" sz="1100" kern="1200" dirty="0">
                          <a:solidFill>
                            <a:schemeClr val="tx1"/>
                          </a:solidFill>
                          <a:effectLst/>
                          <a:latin typeface="+mn-lt"/>
                          <a:ea typeface="Calibri" panose="020F0502020204030204" pitchFamily="34" charset="0"/>
                          <a:cs typeface="Times New Roman" panose="02020603050405020304" pitchFamily="18" charset="0"/>
                        </a:rPr>
                        <a:t>)</a:t>
                      </a:r>
                      <a:r>
                        <a:rPr lang="ru-RU" sz="1100" kern="1200" dirty="0">
                          <a:solidFill>
                            <a:schemeClr val="tx1"/>
                          </a:solidFill>
                          <a:effectLst/>
                          <a:latin typeface="+mn-lt"/>
                          <a:ea typeface="Calibri" panose="020F0502020204030204" pitchFamily="34" charset="0"/>
                          <a:cs typeface="Times New Roman" panose="02020603050405020304" pitchFamily="18" charset="0"/>
                        </a:rPr>
                        <a:t> </a:t>
                      </a:r>
                      <a:r>
                        <a:rPr lang="ru-RU" sz="1100" kern="1200" dirty="0" err="1">
                          <a:solidFill>
                            <a:schemeClr val="tx1"/>
                          </a:solidFill>
                          <a:effectLst/>
                          <a:latin typeface="+mn-lt"/>
                          <a:ea typeface="Calibri" panose="020F0502020204030204" pitchFamily="34" charset="0"/>
                          <a:cs typeface="Times New Roman" panose="02020603050405020304" pitchFamily="18" charset="0"/>
                        </a:rPr>
                        <a:t>from</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PP&amp;E</a:t>
                      </a:r>
                      <a:r>
                        <a:rPr lang="en-US" sz="1100" kern="1200" baseline="0" dirty="0">
                          <a:solidFill>
                            <a:schemeClr val="tx1"/>
                          </a:solidFill>
                          <a:effectLst/>
                          <a:latin typeface="+mn-lt"/>
                          <a:ea typeface="Calibri" panose="020F0502020204030204" pitchFamily="34" charset="0"/>
                          <a:cs typeface="Times New Roman" panose="02020603050405020304" pitchFamily="18" charset="0"/>
                        </a:rPr>
                        <a:t>, Other Non-current Assets and Available for Sale Assets</a:t>
                      </a:r>
                      <a:r>
                        <a:rPr lang="ru-RU" sz="1100" kern="1200" baseline="0" dirty="0">
                          <a:solidFill>
                            <a:schemeClr val="tx1"/>
                          </a:solidFill>
                          <a:effectLst/>
                          <a:latin typeface="+mn-lt"/>
                          <a:ea typeface="Calibri" panose="020F0502020204030204" pitchFamily="34" charset="0"/>
                          <a:cs typeface="Times New Roman" panose="02020603050405020304" pitchFamily="18" charset="0"/>
                        </a:rPr>
                        <a:t> </a:t>
                      </a:r>
                      <a:r>
                        <a:rPr lang="ru-RU" sz="1100" kern="1200" baseline="0" dirty="0" err="1">
                          <a:solidFill>
                            <a:schemeClr val="tx1"/>
                          </a:solidFill>
                          <a:effectLst/>
                          <a:latin typeface="+mn-lt"/>
                          <a:ea typeface="Calibri" panose="020F0502020204030204" pitchFamily="34" charset="0"/>
                          <a:cs typeface="Times New Roman" panose="02020603050405020304" pitchFamily="18" charset="0"/>
                        </a:rPr>
                        <a:t>Disposal</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(3</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711)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(29)</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mn-lt"/>
                          <a:ea typeface="+mn-ea"/>
                          <a:cs typeface="+mn-cs"/>
                        </a:rPr>
                        <a:t>-99</a:t>
                      </a:r>
                      <a:r>
                        <a:rPr lang="en-US" sz="1100" b="0" i="0" u="none" strike="noStrike" kern="1200" dirty="0">
                          <a:solidFill>
                            <a:srgbClr val="000000"/>
                          </a:solidFill>
                          <a:effectLst/>
                          <a:latin typeface="+mn-lt"/>
                          <a:ea typeface="+mn-ea"/>
                          <a:cs typeface="+mn-cs"/>
                        </a:rPr>
                        <a:t>.</a:t>
                      </a:r>
                      <a:r>
                        <a:rPr lang="ru-RU" sz="1100" b="0" i="0" u="none" strike="noStrike" kern="1200" dirty="0">
                          <a:solidFill>
                            <a:srgbClr val="000000"/>
                          </a:solidFill>
                          <a:effectLst/>
                          <a:latin typeface="+mn-lt"/>
                          <a:ea typeface="+mn-ea"/>
                          <a:cs typeface="+mn-cs"/>
                        </a:rPr>
                        <a:t>2%</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17421">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GB" sz="1100" kern="1200" dirty="0">
                          <a:solidFill>
                            <a:schemeClr val="tx1"/>
                          </a:solidFill>
                          <a:effectLst/>
                          <a:latin typeface="+mn-lt"/>
                          <a:ea typeface="Calibri" panose="020F0502020204030204" pitchFamily="34" charset="0"/>
                          <a:cs typeface="Times New Roman" panose="02020603050405020304" pitchFamily="18" charset="0"/>
                        </a:rPr>
                        <a:t>Depreciation and Amortization</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6</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791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6</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954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mn-lt"/>
                          <a:ea typeface="+mn-ea"/>
                          <a:cs typeface="+mn-cs"/>
                        </a:rPr>
                        <a:t>+2</a:t>
                      </a:r>
                      <a:r>
                        <a:rPr lang="en-US" sz="1100" b="0" i="0" u="none" strike="noStrike" kern="1200" dirty="0">
                          <a:solidFill>
                            <a:srgbClr val="000000"/>
                          </a:solidFill>
                          <a:effectLst/>
                          <a:latin typeface="+mn-lt"/>
                          <a:ea typeface="+mn-ea"/>
                          <a:cs typeface="+mn-cs"/>
                        </a:rPr>
                        <a:t>.</a:t>
                      </a:r>
                      <a:r>
                        <a:rPr lang="ru-RU" sz="1100" b="0" i="0" u="none" strike="noStrike" kern="1200" dirty="0">
                          <a:solidFill>
                            <a:srgbClr val="000000"/>
                          </a:solidFill>
                          <a:effectLst/>
                          <a:latin typeface="+mn-lt"/>
                          <a:ea typeface="+mn-ea"/>
                          <a:cs typeface="+mn-cs"/>
                        </a:rPr>
                        <a:t>4%</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7210820"/>
                  </a:ext>
                </a:extLst>
              </a:tr>
              <a:tr h="417421">
                <a:tc>
                  <a:txBody>
                    <a:bodyPr/>
                    <a:lstStyle/>
                    <a:p>
                      <a:pPr marL="114300" marR="0" indent="0" algn="l" defTabSz="914400" rtl="0" eaLnBrk="1" fontAlgn="ctr"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Calibri" panose="020F0502020204030204" pitchFamily="34" charset="0"/>
                          <a:cs typeface="Times New Roman" panose="02020603050405020304" pitchFamily="18" charset="0"/>
                        </a:rPr>
                        <a:t>Other Fixed Costs</a:t>
                      </a:r>
                      <a:endParaRPr lang="ru-RU" sz="1100" kern="1200" dirty="0">
                        <a:solidFill>
                          <a:schemeClr val="tx1"/>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3</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522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ru-RU" sz="1100" b="0" i="0" u="none" strike="noStrike" dirty="0">
                          <a:solidFill>
                            <a:srgbClr val="000000"/>
                          </a:solidFill>
                          <a:effectLst/>
                          <a:latin typeface="+mn-lt"/>
                        </a:rPr>
                        <a:t>3</a:t>
                      </a:r>
                      <a:r>
                        <a:rPr lang="en-US" sz="1100" b="0" i="0" u="none" strike="noStrike" dirty="0">
                          <a:solidFill>
                            <a:srgbClr val="000000"/>
                          </a:solidFill>
                          <a:effectLst/>
                          <a:latin typeface="+mn-lt"/>
                        </a:rPr>
                        <a:t>,</a:t>
                      </a:r>
                      <a:r>
                        <a:rPr lang="ru-RU" sz="1100" b="0" i="0" u="none" strike="noStrike" dirty="0">
                          <a:solidFill>
                            <a:srgbClr val="000000"/>
                          </a:solidFill>
                          <a:effectLst/>
                          <a:latin typeface="+mn-lt"/>
                        </a:rPr>
                        <a:t>236 </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0" i="0" u="none" strike="noStrike" kern="1200" dirty="0">
                          <a:solidFill>
                            <a:srgbClr val="000000"/>
                          </a:solidFill>
                          <a:effectLst/>
                          <a:latin typeface="+mn-lt"/>
                          <a:ea typeface="+mn-ea"/>
                          <a:cs typeface="+mn-cs"/>
                        </a:rPr>
                        <a:t>-8</a:t>
                      </a:r>
                      <a:r>
                        <a:rPr lang="en-US" sz="1100" b="0" i="0" u="none" strike="noStrike" kern="1200" dirty="0">
                          <a:solidFill>
                            <a:srgbClr val="000000"/>
                          </a:solidFill>
                          <a:effectLst/>
                          <a:latin typeface="+mn-lt"/>
                          <a:ea typeface="+mn-ea"/>
                          <a:cs typeface="+mn-cs"/>
                        </a:rPr>
                        <a:t>.</a:t>
                      </a:r>
                      <a:r>
                        <a:rPr lang="ru-RU" sz="1100" b="0" i="0" u="none" strike="noStrike" kern="1200" dirty="0">
                          <a:solidFill>
                            <a:srgbClr val="000000"/>
                          </a:solidFill>
                          <a:effectLst/>
                          <a:latin typeface="+mn-lt"/>
                          <a:ea typeface="+mn-ea"/>
                          <a:cs typeface="+mn-cs"/>
                        </a:rPr>
                        <a:t>1%</a:t>
                      </a:r>
                    </a:p>
                  </a:txBody>
                  <a:tcPr marL="6350" marR="6350" marT="6350" marB="0" anchor="ctr">
                    <a:lnL>
                      <a:noFill/>
                    </a:lnL>
                    <a:lnR>
                      <a:noFill/>
                    </a:lnR>
                    <a:lnT w="9525" cap="flat" cmpd="sng" algn="ctr">
                      <a:solidFill>
                        <a:schemeClr val="bg1">
                          <a:lumMod val="75000"/>
                        </a:schemeClr>
                      </a:solidFill>
                      <a:prstDash val="solid"/>
                      <a:round/>
                      <a:headEnd type="none" w="med" len="med"/>
                      <a:tailEnd type="none" w="med" len="med"/>
                    </a:lnT>
                    <a:lnB w="9525"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17421">
                <a:tc>
                  <a:txBody>
                    <a:bodyPr/>
                    <a:lstStyle/>
                    <a:p>
                      <a:pPr algn="l" rtl="0" fontAlgn="ctr"/>
                      <a:r>
                        <a:rPr lang="en-US" sz="1100" b="1" kern="1200" dirty="0">
                          <a:solidFill>
                            <a:schemeClr val="tx2"/>
                          </a:solidFill>
                          <a:effectLst/>
                          <a:latin typeface="+mn-lt"/>
                          <a:ea typeface="Calibri" panose="020F0502020204030204" pitchFamily="34" charset="0"/>
                          <a:cs typeface="Times New Roman" panose="02020603050405020304" pitchFamily="18" charset="0"/>
                        </a:rPr>
                        <a:t>Total Fixed Costs</a:t>
                      </a:r>
                      <a:endParaRPr lang="ru-RU" sz="1100" b="1" kern="1200" dirty="0">
                        <a:solidFill>
                          <a:schemeClr val="tx2"/>
                        </a:solidFill>
                        <a:effectLst/>
                        <a:latin typeface="+mn-lt"/>
                        <a:ea typeface="Calibri" panose="020F0502020204030204" pitchFamily="34" charset="0"/>
                        <a:cs typeface="Times New Roman" panose="02020603050405020304" pitchFamily="18" charset="0"/>
                      </a:endParaRPr>
                    </a:p>
                  </a:txBody>
                  <a:tcPr marL="9522" marR="9522" marT="9522"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rgbClr val="000000"/>
                          </a:solidFill>
                          <a:effectLst/>
                          <a:latin typeface="+mn-lt"/>
                        </a:rPr>
                        <a:t>17</a:t>
                      </a:r>
                      <a:r>
                        <a:rPr lang="en-US" sz="1100" b="1" i="0" u="none" strike="noStrike" dirty="0">
                          <a:solidFill>
                            <a:srgbClr val="000000"/>
                          </a:solidFill>
                          <a:effectLst/>
                          <a:latin typeface="+mn-lt"/>
                        </a:rPr>
                        <a:t>,</a:t>
                      </a:r>
                      <a:r>
                        <a:rPr lang="ru-RU" sz="1100" b="1" i="0" u="none" strike="noStrike" dirty="0">
                          <a:solidFill>
                            <a:srgbClr val="000000"/>
                          </a:solidFill>
                          <a:effectLst/>
                          <a:latin typeface="+mn-lt"/>
                        </a:rPr>
                        <a:t>959</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ru-RU" sz="1100" b="1" i="0" u="none" strike="noStrike" dirty="0">
                          <a:solidFill>
                            <a:srgbClr val="000000"/>
                          </a:solidFill>
                          <a:effectLst/>
                          <a:latin typeface="+mn-lt"/>
                        </a:rPr>
                        <a:t>19</a:t>
                      </a:r>
                      <a:r>
                        <a:rPr lang="en-US" sz="1100" b="1" i="0" u="none" strike="noStrike" dirty="0">
                          <a:solidFill>
                            <a:srgbClr val="000000"/>
                          </a:solidFill>
                          <a:effectLst/>
                          <a:latin typeface="+mn-lt"/>
                        </a:rPr>
                        <a:t>,</a:t>
                      </a:r>
                      <a:r>
                        <a:rPr lang="ru-RU" sz="1100" b="1" i="0" u="none" strike="noStrike" dirty="0">
                          <a:solidFill>
                            <a:srgbClr val="000000"/>
                          </a:solidFill>
                          <a:effectLst/>
                          <a:latin typeface="+mn-lt"/>
                        </a:rPr>
                        <a:t>260</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ru-RU" sz="1100" b="1" i="0" u="none" strike="noStrike" kern="1200" dirty="0">
                          <a:solidFill>
                            <a:srgbClr val="000000"/>
                          </a:solidFill>
                          <a:effectLst/>
                          <a:latin typeface="+mn-lt"/>
                          <a:ea typeface="+mn-ea"/>
                          <a:cs typeface="+mn-cs"/>
                        </a:rPr>
                        <a:t>+7</a:t>
                      </a:r>
                      <a:r>
                        <a:rPr lang="en-US" sz="1100" b="1" i="0" u="none" strike="noStrike" kern="1200" dirty="0">
                          <a:solidFill>
                            <a:srgbClr val="000000"/>
                          </a:solidFill>
                          <a:effectLst/>
                          <a:latin typeface="+mn-lt"/>
                          <a:ea typeface="+mn-ea"/>
                          <a:cs typeface="+mn-cs"/>
                        </a:rPr>
                        <a:t>.</a:t>
                      </a:r>
                      <a:r>
                        <a:rPr lang="ru-RU" sz="1100" b="1" i="0" u="none" strike="noStrike" kern="1200" dirty="0">
                          <a:solidFill>
                            <a:srgbClr val="000000"/>
                          </a:solidFill>
                          <a:effectLst/>
                          <a:latin typeface="+mn-lt"/>
                          <a:ea typeface="+mn-ea"/>
                          <a:cs typeface="+mn-cs"/>
                        </a:rPr>
                        <a:t>2%</a:t>
                      </a:r>
                    </a:p>
                  </a:txBody>
                  <a:tcPr marL="6350" marR="6350" marT="6350" marB="0" anchor="ctr">
                    <a:lnL>
                      <a:noFill/>
                    </a:lnL>
                    <a:lnR>
                      <a:noFill/>
                    </a:lnR>
                    <a:lnT w="9525" cap="flat" cmpd="sng" algn="ctr">
                      <a:solidFill>
                        <a:schemeClr val="accent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cxnSp>
        <p:nvCxnSpPr>
          <p:cNvPr id="12" name="Straight Arrow Connector 13"/>
          <p:cNvCxnSpPr>
            <a:cxnSpLocks/>
          </p:cNvCxnSpPr>
          <p:nvPr/>
        </p:nvCxnSpPr>
        <p:spPr>
          <a:xfrm flipV="1">
            <a:off x="2162175" y="4495800"/>
            <a:ext cx="1095375" cy="27781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3" name="Oval 14"/>
          <p:cNvSpPr/>
          <p:nvPr/>
        </p:nvSpPr>
        <p:spPr>
          <a:xfrm>
            <a:off x="2557463" y="4408488"/>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30" dirty="0">
                <a:solidFill>
                  <a:srgbClr val="0079C2"/>
                </a:solidFill>
              </a:rPr>
              <a:t>+7.2</a:t>
            </a:r>
            <a:r>
              <a:rPr lang="ru-RU" sz="1050" spc="-30" dirty="0">
                <a:solidFill>
                  <a:srgbClr val="0079C2"/>
                </a:solidFill>
              </a:rPr>
              <a:t>%</a:t>
            </a:r>
          </a:p>
        </p:txBody>
      </p:sp>
      <p:pic>
        <p:nvPicPr>
          <p:cNvPr id="2" name="Рисунок 1">
            <a:extLst>
              <a:ext uri="{FF2B5EF4-FFF2-40B4-BE49-F238E27FC236}">
                <a16:creationId xmlns:a16="http://schemas.microsoft.com/office/drawing/2014/main" id="{E2820DD5-D3D4-4827-B4C7-074BE2ADA1BF}"/>
              </a:ext>
            </a:extLst>
          </p:cNvPr>
          <p:cNvPicPr>
            <a:picLocks noChangeAspect="1"/>
          </p:cNvPicPr>
          <p:nvPr/>
        </p:nvPicPr>
        <p:blipFill>
          <a:blip r:embed="rId2"/>
          <a:stretch>
            <a:fillRect/>
          </a:stretch>
        </p:blipFill>
        <p:spPr>
          <a:xfrm>
            <a:off x="925715" y="4355007"/>
            <a:ext cx="3517697" cy="1780186"/>
          </a:xfrm>
          <a:prstGeom prst="rect">
            <a:avLst/>
          </a:prstGeom>
        </p:spPr>
      </p:pic>
    </p:spTree>
    <p:extLst>
      <p:ext uri="{BB962C8B-B14F-4D97-AF65-F5344CB8AC3E}">
        <p14:creationId xmlns:p14="http://schemas.microsoft.com/office/powerpoint/2010/main" val="207745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a:extLst>
              <a:ext uri="{FF2B5EF4-FFF2-40B4-BE49-F238E27FC236}">
                <a16:creationId xmlns:a16="http://schemas.microsoft.com/office/drawing/2014/main" id="{D0B1C0D8-3921-4024-A776-56BC14795080}"/>
              </a:ext>
            </a:extLst>
          </p:cNvPr>
          <p:cNvPicPr>
            <a:picLocks noChangeAspect="1"/>
          </p:cNvPicPr>
          <p:nvPr/>
        </p:nvPicPr>
        <p:blipFill>
          <a:blip r:embed="rId2"/>
          <a:stretch>
            <a:fillRect/>
          </a:stretch>
        </p:blipFill>
        <p:spPr>
          <a:xfrm>
            <a:off x="2870074" y="2504334"/>
            <a:ext cx="6286500" cy="3012948"/>
          </a:xfrm>
          <a:prstGeom prst="rect">
            <a:avLst/>
          </a:prstGeom>
        </p:spPr>
      </p:pic>
      <p:pic>
        <p:nvPicPr>
          <p:cNvPr id="8" name="Рисунок 7">
            <a:extLst>
              <a:ext uri="{FF2B5EF4-FFF2-40B4-BE49-F238E27FC236}">
                <a16:creationId xmlns:a16="http://schemas.microsoft.com/office/drawing/2014/main" id="{C986FFE1-3C6F-4180-87B0-742021FE8FD4}"/>
              </a:ext>
            </a:extLst>
          </p:cNvPr>
          <p:cNvPicPr>
            <a:picLocks noChangeAspect="1"/>
          </p:cNvPicPr>
          <p:nvPr/>
        </p:nvPicPr>
        <p:blipFill>
          <a:blip r:embed="rId3"/>
          <a:stretch>
            <a:fillRect/>
          </a:stretch>
        </p:blipFill>
        <p:spPr>
          <a:xfrm>
            <a:off x="79360" y="2895968"/>
            <a:ext cx="2555748" cy="2234184"/>
          </a:xfrm>
          <a:prstGeom prst="rect">
            <a:avLst/>
          </a:prstGeom>
        </p:spPr>
      </p:pic>
      <p:sp>
        <p:nvSpPr>
          <p:cNvPr id="4" name="Заголовок 3"/>
          <p:cNvSpPr>
            <a:spLocks noGrp="1"/>
          </p:cNvSpPr>
          <p:nvPr>
            <p:ph type="title"/>
          </p:nvPr>
        </p:nvSpPr>
        <p:spPr/>
        <p:txBody>
          <a:bodyPr/>
          <a:lstStyle/>
          <a:p>
            <a:r>
              <a:rPr lang="en-US" altLang="ru-RU" dirty="0"/>
              <a:t>EBITDA and Profit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6M 2021 IFRS Results</a:t>
            </a:r>
            <a:endParaRPr lang="ru-RU" altLang="ru-RU" dirty="0"/>
          </a:p>
        </p:txBody>
      </p:sp>
      <p:sp>
        <p:nvSpPr>
          <p:cNvPr id="5" name="Text Box 103"/>
          <p:cNvSpPr txBox="1">
            <a:spLocks noChangeArrowheads="1"/>
          </p:cNvSpPr>
          <p:nvPr/>
        </p:nvSpPr>
        <p:spPr bwMode="auto">
          <a:xfrm>
            <a:off x="4815114" y="2304953"/>
            <a:ext cx="27433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Profit Bridge </a:t>
            </a:r>
            <a:r>
              <a:rPr lang="ru-RU" altLang="ru-RU" sz="1600" b="1" dirty="0" err="1">
                <a:solidFill>
                  <a:srgbClr val="0079C2"/>
                </a:solidFill>
              </a:rPr>
              <a:t>for</a:t>
            </a:r>
            <a:r>
              <a:rPr lang="ru-RU" altLang="ru-RU" sz="1600" b="1" dirty="0">
                <a:solidFill>
                  <a:srgbClr val="0079C2"/>
                </a:solidFill>
              </a:rPr>
              <a:t> </a:t>
            </a:r>
            <a:r>
              <a:rPr lang="en-US" altLang="ru-RU" sz="1600" b="1" dirty="0">
                <a:solidFill>
                  <a:srgbClr val="0079C2"/>
                </a:solidFill>
              </a:rPr>
              <a:t>6M </a:t>
            </a:r>
            <a:r>
              <a:rPr lang="ru-RU" altLang="ru-RU" sz="1600" b="1" dirty="0">
                <a:solidFill>
                  <a:srgbClr val="0079C2"/>
                </a:solidFill>
              </a:rPr>
              <a:t>202</a:t>
            </a:r>
            <a:r>
              <a:rPr lang="en-US" altLang="ru-RU" sz="1600" b="1" dirty="0">
                <a:solidFill>
                  <a:srgbClr val="0079C2"/>
                </a:solidFill>
              </a:rPr>
              <a:t>1, </a:t>
            </a:r>
            <a:r>
              <a:rPr lang="en-US" altLang="ru-RU" sz="1600" b="1" dirty="0" err="1">
                <a:solidFill>
                  <a:srgbClr val="0079C2"/>
                </a:solidFill>
              </a:rPr>
              <a:t>mn</a:t>
            </a:r>
            <a:r>
              <a:rPr lang="en-US" altLang="ru-RU" sz="1600" b="1" dirty="0">
                <a:solidFill>
                  <a:srgbClr val="0079C2"/>
                </a:solidFill>
              </a:rPr>
              <a:t> RUR</a:t>
            </a:r>
          </a:p>
        </p:txBody>
      </p:sp>
      <p:sp>
        <p:nvSpPr>
          <p:cNvPr id="7" name="Text Box 103"/>
          <p:cNvSpPr txBox="1">
            <a:spLocks noChangeArrowheads="1"/>
          </p:cNvSpPr>
          <p:nvPr/>
        </p:nvSpPr>
        <p:spPr bwMode="auto">
          <a:xfrm>
            <a:off x="146050" y="1354138"/>
            <a:ext cx="13827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EBITDA, </a:t>
            </a:r>
            <a:r>
              <a:rPr lang="en-US" altLang="ru-RU" sz="1600" b="1" dirty="0" err="1">
                <a:solidFill>
                  <a:srgbClr val="0079C2"/>
                </a:solidFill>
              </a:rPr>
              <a:t>mn</a:t>
            </a:r>
            <a:r>
              <a:rPr lang="en-US" altLang="ru-RU" sz="1600" b="1" dirty="0">
                <a:solidFill>
                  <a:srgbClr val="0079C2"/>
                </a:solidFill>
              </a:rPr>
              <a:t> RUR</a:t>
            </a:r>
          </a:p>
        </p:txBody>
      </p:sp>
      <p:sp>
        <p:nvSpPr>
          <p:cNvPr id="16" name="Rectangle 4">
            <a:extLst>
              <a:ext uri="{FF2B5EF4-FFF2-40B4-BE49-F238E27FC236}">
                <a16:creationId xmlns:a16="http://schemas.microsoft.com/office/drawing/2014/main" id="{0F085A0F-838E-40BC-9AEB-1E40DE27D746}"/>
              </a:ext>
            </a:extLst>
          </p:cNvPr>
          <p:cNvSpPr/>
          <p:nvPr/>
        </p:nvSpPr>
        <p:spPr>
          <a:xfrm>
            <a:off x="0" y="6140744"/>
            <a:ext cx="9144000" cy="230832"/>
          </a:xfrm>
          <a:prstGeom prst="rect">
            <a:avLst/>
          </a:prstGeom>
        </p:spPr>
        <p:txBody>
          <a:bodyPr anchor="b">
            <a:spAutoFit/>
          </a:bodyPr>
          <a:lstStyle/>
          <a:p>
            <a:pPr eaLnBrk="1" fontAlgn="auto" hangingPunct="1">
              <a:spcBef>
                <a:spcPts val="0"/>
              </a:spcBef>
              <a:spcAft>
                <a:spcPts val="0"/>
              </a:spcAft>
              <a:defRPr/>
            </a:pPr>
            <a:r>
              <a:rPr lang="ru-RU" sz="900" baseline="30000" dirty="0">
                <a:solidFill>
                  <a:schemeClr val="tx1">
                    <a:lumMod val="65000"/>
                    <a:lumOff val="35000"/>
                  </a:schemeClr>
                </a:solidFill>
                <a:latin typeface="+mn-lt"/>
                <a:cs typeface="+mn-cs"/>
              </a:rPr>
              <a:t>1</a:t>
            </a:r>
            <a:r>
              <a:rPr lang="ru-RU" sz="900" dirty="0">
                <a:solidFill>
                  <a:schemeClr val="tx1">
                    <a:lumMod val="65000"/>
                    <a:lumOff val="35000"/>
                  </a:schemeClr>
                </a:solidFill>
                <a:latin typeface="+mn-lt"/>
                <a:cs typeface="+mn-cs"/>
              </a:rPr>
              <a:t> </a:t>
            </a:r>
            <a:r>
              <a:rPr lang="en-US" sz="900" dirty="0">
                <a:solidFill>
                  <a:schemeClr val="tx1">
                    <a:lumMod val="65000"/>
                    <a:lumOff val="35000"/>
                  </a:schemeClr>
                </a:solidFill>
                <a:latin typeface="+mn-lt"/>
              </a:rPr>
              <a:t>EBITDA, adj. = Revenue - Operating Expenses, incl. Depreciation and Amortization, + Impairment Loss on non-financial assets</a:t>
            </a:r>
          </a:p>
        </p:txBody>
      </p:sp>
      <p:cxnSp>
        <p:nvCxnSpPr>
          <p:cNvPr id="17" name="Straight Arrow Connector 6">
            <a:extLst>
              <a:ext uri="{FF2B5EF4-FFF2-40B4-BE49-F238E27FC236}">
                <a16:creationId xmlns:a16="http://schemas.microsoft.com/office/drawing/2014/main" id="{F53C8680-CD46-4205-A2C4-19DB6A4AFD81}"/>
              </a:ext>
            </a:extLst>
          </p:cNvPr>
          <p:cNvCxnSpPr>
            <a:cxnSpLocks/>
          </p:cNvCxnSpPr>
          <p:nvPr/>
        </p:nvCxnSpPr>
        <p:spPr>
          <a:xfrm flipV="1">
            <a:off x="906097" y="3006171"/>
            <a:ext cx="841391" cy="69330"/>
          </a:xfrm>
          <a:prstGeom prst="straightConnector1">
            <a:avLst/>
          </a:prstGeom>
          <a:ln>
            <a:solidFill>
              <a:srgbClr val="0066CC"/>
            </a:solidFill>
            <a:tailEnd type="arrow"/>
          </a:ln>
        </p:spPr>
        <p:style>
          <a:lnRef idx="1">
            <a:schemeClr val="accent1"/>
          </a:lnRef>
          <a:fillRef idx="0">
            <a:schemeClr val="accent1"/>
          </a:fillRef>
          <a:effectRef idx="0">
            <a:schemeClr val="accent1"/>
          </a:effectRef>
          <a:fontRef idx="minor">
            <a:schemeClr val="tx1"/>
          </a:fontRef>
        </p:style>
      </p:cxnSp>
      <p:sp>
        <p:nvSpPr>
          <p:cNvPr id="19" name="Oval 7">
            <a:extLst>
              <a:ext uri="{FF2B5EF4-FFF2-40B4-BE49-F238E27FC236}">
                <a16:creationId xmlns:a16="http://schemas.microsoft.com/office/drawing/2014/main" id="{924A62EA-B6C1-4C1A-958A-AA7E16DFE3B7}"/>
              </a:ext>
            </a:extLst>
          </p:cNvPr>
          <p:cNvSpPr/>
          <p:nvPr/>
        </p:nvSpPr>
        <p:spPr>
          <a:xfrm>
            <a:off x="1089025" y="2881105"/>
            <a:ext cx="439738" cy="462728"/>
          </a:xfrm>
          <a:prstGeom prst="ellipse">
            <a:avLst/>
          </a:prstGeom>
          <a:solidFill>
            <a:schemeClr val="bg1"/>
          </a:solidFill>
          <a:ln w="6350">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en-US" sz="1050" spc="-10" dirty="0">
                <a:solidFill>
                  <a:srgbClr val="0079C2"/>
                </a:solidFill>
              </a:rPr>
              <a:t>+8.7%</a:t>
            </a:r>
          </a:p>
        </p:txBody>
      </p:sp>
    </p:spTree>
    <p:extLst>
      <p:ext uri="{BB962C8B-B14F-4D97-AF65-F5344CB8AC3E}">
        <p14:creationId xmlns:p14="http://schemas.microsoft.com/office/powerpoint/2010/main" val="75218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95621D15-71DB-49CB-B234-5C2A4670ACFD}"/>
              </a:ext>
            </a:extLst>
          </p:cNvPr>
          <p:cNvPicPr>
            <a:picLocks noChangeAspect="1"/>
          </p:cNvPicPr>
          <p:nvPr/>
        </p:nvPicPr>
        <p:blipFill>
          <a:blip r:embed="rId2"/>
          <a:stretch>
            <a:fillRect/>
          </a:stretch>
        </p:blipFill>
        <p:spPr>
          <a:xfrm>
            <a:off x="0" y="2470411"/>
            <a:ext cx="2903220" cy="3197352"/>
          </a:xfrm>
          <a:prstGeom prst="rect">
            <a:avLst/>
          </a:prstGeom>
        </p:spPr>
      </p:pic>
      <p:sp>
        <p:nvSpPr>
          <p:cNvPr id="4" name="Заголовок 3"/>
          <p:cNvSpPr>
            <a:spLocks noGrp="1"/>
          </p:cNvSpPr>
          <p:nvPr>
            <p:ph type="title"/>
          </p:nvPr>
        </p:nvSpPr>
        <p:spPr/>
        <p:txBody>
          <a:bodyPr/>
          <a:lstStyle/>
          <a:p>
            <a:r>
              <a:rPr lang="en-US" altLang="ru-RU" dirty="0"/>
              <a:t>Debt</a:t>
            </a:r>
            <a:endParaRPr lang="ru-RU" dirty="0"/>
          </a:p>
        </p:txBody>
      </p:sp>
      <p:sp>
        <p:nvSpPr>
          <p:cNvPr id="6" name="Текст 5"/>
          <p:cNvSpPr>
            <a:spLocks noGrp="1"/>
          </p:cNvSpPr>
          <p:nvPr>
            <p:ph type="body" sz="quarter" idx="10"/>
          </p:nvPr>
        </p:nvSpPr>
        <p:spPr>
          <a:xfrm>
            <a:off x="1873251" y="6477893"/>
            <a:ext cx="7048500" cy="307777"/>
          </a:xfrm>
        </p:spPr>
        <p:txBody>
          <a:bodyPr/>
          <a:lstStyle/>
          <a:p>
            <a:r>
              <a:rPr lang="en-US" altLang="ru-RU" dirty="0"/>
              <a:t>OGK-2 Group 6M 2021 IFRS Results</a:t>
            </a:r>
            <a:endParaRPr lang="ru-RU" altLang="ru-RU" dirty="0"/>
          </a:p>
        </p:txBody>
      </p:sp>
      <p:sp>
        <p:nvSpPr>
          <p:cNvPr id="5" name="Text Box 103"/>
          <p:cNvSpPr txBox="1">
            <a:spLocks noChangeArrowheads="1"/>
          </p:cNvSpPr>
          <p:nvPr/>
        </p:nvSpPr>
        <p:spPr bwMode="auto">
          <a:xfrm>
            <a:off x="6400800" y="1219200"/>
            <a:ext cx="2667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Net Debt, mn RUR</a:t>
            </a:r>
            <a:r>
              <a:rPr lang="en-US" altLang="ru-RU" sz="1600" b="1" baseline="30000">
                <a:solidFill>
                  <a:srgbClr val="0079C2"/>
                </a:solidFill>
              </a:rPr>
              <a:t>1</a:t>
            </a:r>
            <a:r>
              <a:rPr lang="ru-RU" altLang="ru-RU" sz="1600" b="1" baseline="30000">
                <a:solidFill>
                  <a:srgbClr val="0079C2"/>
                </a:solidFill>
              </a:rPr>
              <a:t> </a:t>
            </a:r>
          </a:p>
        </p:txBody>
      </p:sp>
      <p:sp>
        <p:nvSpPr>
          <p:cNvPr id="7" name="Text Box 103"/>
          <p:cNvSpPr txBox="1">
            <a:spLocks noChangeArrowheads="1"/>
          </p:cNvSpPr>
          <p:nvPr/>
        </p:nvSpPr>
        <p:spPr bwMode="auto">
          <a:xfrm>
            <a:off x="146050" y="1219200"/>
            <a:ext cx="25971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a:solidFill>
                  <a:srgbClr val="0079C2"/>
                </a:solidFill>
              </a:rPr>
              <a:t>Debt Structure, mn RUR</a:t>
            </a:r>
            <a:r>
              <a:rPr lang="ru-RU" altLang="ru-RU" sz="1600" b="1">
                <a:solidFill>
                  <a:srgbClr val="0079C2"/>
                </a:solidFill>
              </a:rPr>
              <a:t> </a:t>
            </a:r>
            <a:endParaRPr lang="en-US" altLang="ru-RU" sz="1600" b="1">
              <a:solidFill>
                <a:srgbClr val="0079C2"/>
              </a:solidFill>
            </a:endParaRPr>
          </a:p>
        </p:txBody>
      </p:sp>
      <p:sp>
        <p:nvSpPr>
          <p:cNvPr id="8" name="Text Box 103"/>
          <p:cNvSpPr txBox="1">
            <a:spLocks noChangeArrowheads="1"/>
          </p:cNvSpPr>
          <p:nvPr/>
        </p:nvSpPr>
        <p:spPr bwMode="auto">
          <a:xfrm>
            <a:off x="3270250" y="1219200"/>
            <a:ext cx="252095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1600" b="1" dirty="0">
                <a:solidFill>
                  <a:srgbClr val="0079C2"/>
                </a:solidFill>
              </a:rPr>
              <a:t>Debt Maturity Profile, as of June 30, 20</a:t>
            </a:r>
            <a:r>
              <a:rPr lang="ru-RU" altLang="ru-RU" sz="1600" b="1" dirty="0">
                <a:solidFill>
                  <a:srgbClr val="0079C2"/>
                </a:solidFill>
              </a:rPr>
              <a:t>2</a:t>
            </a:r>
            <a:r>
              <a:rPr lang="en-US" altLang="ru-RU" sz="1600" b="1" dirty="0">
                <a:solidFill>
                  <a:srgbClr val="0079C2"/>
                </a:solidFill>
              </a:rPr>
              <a:t>1, </a:t>
            </a:r>
            <a:r>
              <a:rPr lang="en-US" altLang="ru-RU" sz="1600" b="1" dirty="0" err="1">
                <a:solidFill>
                  <a:srgbClr val="0079C2"/>
                </a:solidFill>
              </a:rPr>
              <a:t>mn</a:t>
            </a:r>
            <a:r>
              <a:rPr lang="en-US" altLang="ru-RU" sz="1600" b="1" dirty="0">
                <a:solidFill>
                  <a:srgbClr val="0079C2"/>
                </a:solidFill>
              </a:rPr>
              <a:t> RUR</a:t>
            </a:r>
            <a:r>
              <a:rPr lang="ru-RU" altLang="ru-RU" sz="1600" b="1" dirty="0">
                <a:solidFill>
                  <a:srgbClr val="0079C2"/>
                </a:solidFill>
              </a:rPr>
              <a:t> </a:t>
            </a:r>
            <a:endParaRPr lang="en-US" altLang="ru-RU" sz="1600" b="1" dirty="0">
              <a:solidFill>
                <a:srgbClr val="0079C2"/>
              </a:solidFill>
            </a:endParaRPr>
          </a:p>
        </p:txBody>
      </p:sp>
      <p:cxnSp>
        <p:nvCxnSpPr>
          <p:cNvPr id="9" name="Straight Arrow Connector 7"/>
          <p:cNvCxnSpPr>
            <a:cxnSpLocks/>
          </p:cNvCxnSpPr>
          <p:nvPr/>
        </p:nvCxnSpPr>
        <p:spPr>
          <a:xfrm>
            <a:off x="1111884" y="2652973"/>
            <a:ext cx="702048" cy="182563"/>
          </a:xfrm>
          <a:prstGeom prst="straightConnector1">
            <a:avLst/>
          </a:prstGeom>
          <a:ln>
            <a:solidFill>
              <a:srgbClr val="0079C2"/>
            </a:solidFill>
            <a:tailEnd type="arrow"/>
          </a:ln>
        </p:spPr>
        <p:style>
          <a:lnRef idx="1">
            <a:schemeClr val="accent1"/>
          </a:lnRef>
          <a:fillRef idx="0">
            <a:schemeClr val="accent1"/>
          </a:fillRef>
          <a:effectRef idx="0">
            <a:schemeClr val="accent1"/>
          </a:effectRef>
          <a:fontRef idx="minor">
            <a:schemeClr val="tx1"/>
          </a:fontRef>
        </p:style>
      </p:cxnSp>
      <p:sp>
        <p:nvSpPr>
          <p:cNvPr id="10" name="Oval 8"/>
          <p:cNvSpPr/>
          <p:nvPr/>
        </p:nvSpPr>
        <p:spPr>
          <a:xfrm>
            <a:off x="1280345" y="2518041"/>
            <a:ext cx="365125" cy="365125"/>
          </a:xfrm>
          <a:prstGeom prst="ellipse">
            <a:avLst/>
          </a:prstGeom>
          <a:solidFill>
            <a:schemeClr val="bg1"/>
          </a:solidFill>
          <a:ln w="6350">
            <a:solidFill>
              <a:srgbClr val="0079C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a:t>
            </a:r>
            <a:r>
              <a:rPr lang="en-US" sz="1050" spc="-10" dirty="0">
                <a:solidFill>
                  <a:srgbClr val="0079C2"/>
                </a:solidFill>
              </a:rPr>
              <a:t>15.4</a:t>
            </a:r>
            <a:r>
              <a:rPr lang="ru-RU" sz="1050" spc="-10" dirty="0">
                <a:solidFill>
                  <a:srgbClr val="0079C2"/>
                </a:solidFill>
              </a:rPr>
              <a:t>%</a:t>
            </a:r>
          </a:p>
        </p:txBody>
      </p:sp>
      <p:sp>
        <p:nvSpPr>
          <p:cNvPr id="11" name="Text Box 61"/>
          <p:cNvSpPr txBox="1">
            <a:spLocks noChangeArrowheads="1"/>
          </p:cNvSpPr>
          <p:nvPr/>
        </p:nvSpPr>
        <p:spPr bwMode="auto">
          <a:xfrm>
            <a:off x="0" y="6026150"/>
            <a:ext cx="72723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900" baseline="30000">
                <a:solidFill>
                  <a:srgbClr val="595959"/>
                </a:solidFill>
              </a:rPr>
              <a:t>1 </a:t>
            </a:r>
            <a:r>
              <a:rPr lang="en-US" altLang="ru-RU" sz="900">
                <a:solidFill>
                  <a:srgbClr val="595959"/>
                </a:solidFill>
              </a:rPr>
              <a:t>Net debt = Total amount of borrowings less cash and cash equivalents</a:t>
            </a:r>
          </a:p>
        </p:txBody>
      </p:sp>
      <p:cxnSp>
        <p:nvCxnSpPr>
          <p:cNvPr id="12" name="Straight Arrow Connector 6"/>
          <p:cNvCxnSpPr>
            <a:cxnSpLocks/>
            <a:stCxn id="13" idx="6"/>
            <a:endCxn id="14" idx="2"/>
          </p:cNvCxnSpPr>
          <p:nvPr/>
        </p:nvCxnSpPr>
        <p:spPr>
          <a:xfrm>
            <a:off x="7048500" y="2660650"/>
            <a:ext cx="937800" cy="2461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Oval 7"/>
          <p:cNvSpPr/>
          <p:nvPr/>
        </p:nvSpPr>
        <p:spPr>
          <a:xfrm>
            <a:off x="6683375" y="2478087"/>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32</a:t>
            </a:r>
            <a:endParaRPr lang="ru-RU" sz="1050" spc="-10" dirty="0">
              <a:solidFill>
                <a:srgbClr val="0079C2"/>
              </a:solidFill>
            </a:endParaRPr>
          </a:p>
        </p:txBody>
      </p:sp>
      <p:sp>
        <p:nvSpPr>
          <p:cNvPr id="14" name="Oval 7"/>
          <p:cNvSpPr/>
          <p:nvPr/>
        </p:nvSpPr>
        <p:spPr>
          <a:xfrm>
            <a:off x="7986300" y="2724255"/>
            <a:ext cx="365125" cy="365125"/>
          </a:xfrm>
          <a:prstGeom prst="ellips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ru-RU" sz="1050" spc="-10" dirty="0">
                <a:solidFill>
                  <a:srgbClr val="0079C2"/>
                </a:solidFill>
              </a:rPr>
              <a:t>1.</a:t>
            </a:r>
            <a:r>
              <a:rPr lang="en-US" sz="1050" spc="-10" dirty="0">
                <a:solidFill>
                  <a:srgbClr val="0079C2"/>
                </a:solidFill>
              </a:rPr>
              <a:t>06</a:t>
            </a:r>
            <a:endParaRPr lang="ru-RU" sz="1050" spc="-10" dirty="0">
              <a:solidFill>
                <a:srgbClr val="0079C2"/>
              </a:solidFill>
            </a:endParaRPr>
          </a:p>
        </p:txBody>
      </p:sp>
      <p:sp>
        <p:nvSpPr>
          <p:cNvPr id="15" name="Text Box 103"/>
          <p:cNvSpPr txBox="1">
            <a:spLocks noChangeArrowheads="1"/>
          </p:cNvSpPr>
          <p:nvPr/>
        </p:nvSpPr>
        <p:spPr bwMode="auto">
          <a:xfrm>
            <a:off x="6929025" y="2070795"/>
            <a:ext cx="1006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0" tIns="0" rIns="0" bIns="0">
            <a:spAutoFit/>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algn="ctr" eaLnBrk="1" hangingPunct="1">
              <a:spcBef>
                <a:spcPct val="0"/>
              </a:spcBef>
              <a:buFontTx/>
              <a:buNone/>
            </a:pPr>
            <a:r>
              <a:rPr lang="en-US" altLang="ru-RU" sz="1200" dirty="0">
                <a:solidFill>
                  <a:srgbClr val="0079C2"/>
                </a:solidFill>
              </a:rPr>
              <a:t>Net Debt</a:t>
            </a:r>
            <a:r>
              <a:rPr lang="ru-RU" altLang="ru-RU" sz="1200" dirty="0">
                <a:solidFill>
                  <a:srgbClr val="0079C2"/>
                </a:solidFill>
              </a:rPr>
              <a:t>/</a:t>
            </a:r>
            <a:r>
              <a:rPr lang="en-US" altLang="ru-RU" sz="1200" dirty="0">
                <a:solidFill>
                  <a:srgbClr val="0079C2"/>
                </a:solidFill>
              </a:rPr>
              <a:t> EBITDA</a:t>
            </a:r>
            <a:endParaRPr lang="ru-RU" altLang="ru-RU" sz="1200" baseline="30000" dirty="0">
              <a:solidFill>
                <a:srgbClr val="0079C2"/>
              </a:solidFill>
            </a:endParaRPr>
          </a:p>
        </p:txBody>
      </p:sp>
      <p:pic>
        <p:nvPicPr>
          <p:cNvPr id="18" name="Рисунок 17">
            <a:extLst>
              <a:ext uri="{FF2B5EF4-FFF2-40B4-BE49-F238E27FC236}">
                <a16:creationId xmlns:a16="http://schemas.microsoft.com/office/drawing/2014/main" id="{63C49C29-2751-4FBC-BE7D-A650E36C8007}"/>
              </a:ext>
            </a:extLst>
          </p:cNvPr>
          <p:cNvPicPr>
            <a:picLocks noChangeAspect="1"/>
          </p:cNvPicPr>
          <p:nvPr/>
        </p:nvPicPr>
        <p:blipFill>
          <a:blip r:embed="rId3"/>
          <a:stretch>
            <a:fillRect/>
          </a:stretch>
        </p:blipFill>
        <p:spPr>
          <a:xfrm>
            <a:off x="3053207" y="2147558"/>
            <a:ext cx="2955036" cy="3336036"/>
          </a:xfrm>
          <a:prstGeom prst="rect">
            <a:avLst/>
          </a:prstGeom>
        </p:spPr>
      </p:pic>
      <p:pic>
        <p:nvPicPr>
          <p:cNvPr id="21" name="Рисунок 20">
            <a:extLst>
              <a:ext uri="{FF2B5EF4-FFF2-40B4-BE49-F238E27FC236}">
                <a16:creationId xmlns:a16="http://schemas.microsoft.com/office/drawing/2014/main" id="{503953AC-0E02-4320-A9FF-3300A0FE0E64}"/>
              </a:ext>
            </a:extLst>
          </p:cNvPr>
          <p:cNvPicPr>
            <a:picLocks noChangeAspect="1"/>
          </p:cNvPicPr>
          <p:nvPr/>
        </p:nvPicPr>
        <p:blipFill>
          <a:blip r:embed="rId4"/>
          <a:stretch>
            <a:fillRect/>
          </a:stretch>
        </p:blipFill>
        <p:spPr>
          <a:xfrm>
            <a:off x="6081792" y="2240597"/>
            <a:ext cx="2871216" cy="3329940"/>
          </a:xfrm>
          <a:prstGeom prst="rect">
            <a:avLst/>
          </a:prstGeom>
        </p:spPr>
      </p:pic>
    </p:spTree>
    <p:extLst>
      <p:ext uri="{BB962C8B-B14F-4D97-AF65-F5344CB8AC3E}">
        <p14:creationId xmlns:p14="http://schemas.microsoft.com/office/powerpoint/2010/main" val="3739104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p:cNvSpPr>
            <a:spLocks noGrp="1"/>
          </p:cNvSpPr>
          <p:nvPr>
            <p:ph type="body" sz="quarter" idx="10"/>
          </p:nvPr>
        </p:nvSpPr>
        <p:spPr>
          <a:xfrm>
            <a:off x="1873251" y="6477893"/>
            <a:ext cx="7048500" cy="307777"/>
          </a:xfrm>
        </p:spPr>
        <p:txBody>
          <a:bodyPr/>
          <a:lstStyle/>
          <a:p>
            <a:r>
              <a:rPr lang="en-US" altLang="ru-RU" dirty="0"/>
              <a:t>OGK-2 Group 6M 2021 IFRS Results</a:t>
            </a:r>
            <a:endParaRPr lang="ru-RU" altLang="ru-RU" dirty="0"/>
          </a:p>
        </p:txBody>
      </p:sp>
      <p:sp>
        <p:nvSpPr>
          <p:cNvPr id="4" name="Номер слайда 3"/>
          <p:cNvSpPr>
            <a:spLocks noGrp="1"/>
          </p:cNvSpPr>
          <p:nvPr>
            <p:ph type="sldNum" sz="quarter" idx="4"/>
          </p:nvPr>
        </p:nvSpPr>
        <p:spPr/>
        <p:txBody>
          <a:bodyPr/>
          <a:lstStyle/>
          <a:p>
            <a:fld id="{8E730068-F805-43B7-8A8E-3E2DB17E4B45}" type="slidenum">
              <a:rPr lang="ru-RU" smtClean="0"/>
              <a:pPr/>
              <a:t>8</a:t>
            </a:fld>
            <a:endParaRPr lang="ru-RU" dirty="0"/>
          </a:p>
        </p:txBody>
      </p:sp>
      <p:sp>
        <p:nvSpPr>
          <p:cNvPr id="8" name="Rectangle 2"/>
          <p:cNvSpPr>
            <a:spLocks noChangeArrowheads="1"/>
          </p:cNvSpPr>
          <p:nvPr/>
        </p:nvSpPr>
        <p:spPr bwMode="auto">
          <a:xfrm>
            <a:off x="1352550" y="2549525"/>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chorCtr="1"/>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spcBef>
                <a:spcPct val="0"/>
              </a:spcBef>
              <a:buFontTx/>
              <a:buNone/>
            </a:pPr>
            <a:r>
              <a:rPr lang="en-US" altLang="ru-RU" sz="2800" b="1"/>
              <a:t>Thank You For Your Attention!</a:t>
            </a:r>
            <a:endParaRPr lang="ru-RU" altLang="ru-RU" sz="2800" b="1"/>
          </a:p>
        </p:txBody>
      </p:sp>
      <p:sp>
        <p:nvSpPr>
          <p:cNvPr id="9" name="Rectangle 3"/>
          <p:cNvSpPr>
            <a:spLocks noChangeArrowheads="1"/>
          </p:cNvSpPr>
          <p:nvPr/>
        </p:nvSpPr>
        <p:spPr bwMode="auto">
          <a:xfrm>
            <a:off x="2179638" y="3581400"/>
            <a:ext cx="64008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Symbol" panose="05050102010706020507" pitchFamily="18" charset="2"/>
              <a:buChar char="-"/>
              <a:defRPr>
                <a:solidFill>
                  <a:schemeClr val="bg1"/>
                </a:solidFill>
                <a:latin typeface="Arial Narrow" panose="020B060602020203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chemeClr val="bg1"/>
                </a:solidFill>
                <a:latin typeface="Arial Narrow" panose="020B060602020203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4pPr>
            <a:lvl5pPr marL="2057400" indent="-228600">
              <a:spcBef>
                <a:spcPct val="20000"/>
              </a:spcBef>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a:solidFill>
                  <a:schemeClr val="bg1"/>
                </a:solidFill>
                <a:latin typeface="Arial Narrow" panose="020B0606020202030204" pitchFamily="34" charset="0"/>
                <a:cs typeface="Arial" panose="020B0604020202020204" pitchFamily="34" charset="0"/>
              </a:defRPr>
            </a:lvl9pPr>
          </a:lstStyle>
          <a:p>
            <a:pPr eaLnBrk="1" hangingPunct="1">
              <a:lnSpc>
                <a:spcPct val="90000"/>
              </a:lnSpc>
              <a:buFontTx/>
              <a:buNone/>
            </a:pPr>
            <a:endParaRPr lang="en-US" altLang="ru-RU" sz="1600" b="1" dirty="0"/>
          </a:p>
          <a:p>
            <a:pPr eaLnBrk="1" hangingPunct="1">
              <a:lnSpc>
                <a:spcPct val="90000"/>
              </a:lnSpc>
              <a:buFontTx/>
              <a:buNone/>
            </a:pPr>
            <a:r>
              <a:rPr lang="en-US" altLang="ru-RU" sz="1600" b="1" dirty="0"/>
              <a:t>IR contacts:</a:t>
            </a:r>
            <a:endParaRPr lang="ru-RU" altLang="ru-RU" sz="1600" b="1" dirty="0"/>
          </a:p>
          <a:p>
            <a:pPr eaLnBrk="1" hangingPunct="1">
              <a:lnSpc>
                <a:spcPct val="90000"/>
              </a:lnSpc>
              <a:buFontTx/>
              <a:buNone/>
            </a:pPr>
            <a:r>
              <a:rPr lang="en-US" altLang="ru-RU" sz="1600" dirty="0"/>
              <a:t>Natalya Grizel</a:t>
            </a:r>
            <a:endParaRPr lang="ru-RU" altLang="ru-RU" sz="1600" dirty="0"/>
          </a:p>
          <a:p>
            <a:pPr eaLnBrk="1" hangingPunct="1">
              <a:lnSpc>
                <a:spcPct val="90000"/>
              </a:lnSpc>
              <a:buFontTx/>
              <a:buNone/>
            </a:pPr>
            <a:r>
              <a:rPr lang="en-US" altLang="ru-RU" sz="1600" dirty="0"/>
              <a:t>Tel</a:t>
            </a:r>
            <a:r>
              <a:rPr lang="ru-RU" altLang="ru-RU" sz="1600" dirty="0"/>
              <a:t>.: + 7 (812) 646-13-64, </a:t>
            </a:r>
            <a:r>
              <a:rPr lang="en-US" altLang="ru-RU" sz="1600" dirty="0" err="1"/>
              <a:t>ext</a:t>
            </a:r>
            <a:r>
              <a:rPr lang="ru-RU" altLang="ru-RU" sz="1600" dirty="0"/>
              <a:t>. 2416</a:t>
            </a:r>
          </a:p>
          <a:p>
            <a:pPr eaLnBrk="1" hangingPunct="1">
              <a:lnSpc>
                <a:spcPct val="90000"/>
              </a:lnSpc>
              <a:buFontTx/>
              <a:buNone/>
            </a:pPr>
            <a:r>
              <a:rPr lang="en-US" altLang="ru-RU" sz="1600" dirty="0"/>
              <a:t>Email: Grizel.Natalya@ogk2.ru</a:t>
            </a:r>
            <a:endParaRPr lang="ru-RU" altLang="ru-RU" sz="1600" dirty="0"/>
          </a:p>
          <a:p>
            <a:pPr eaLnBrk="1" hangingPunct="1">
              <a:lnSpc>
                <a:spcPct val="90000"/>
              </a:lnSpc>
              <a:buFontTx/>
              <a:buNone/>
            </a:pPr>
            <a:endParaRPr lang="ru-RU" altLang="ru-RU" sz="1600" b="1" dirty="0"/>
          </a:p>
          <a:p>
            <a:pPr eaLnBrk="1" hangingPunct="1">
              <a:lnSpc>
                <a:spcPct val="90000"/>
              </a:lnSpc>
              <a:buFontTx/>
              <a:buNone/>
            </a:pPr>
            <a:endParaRPr lang="ru-RU" altLang="ru-RU" sz="1600" b="1" dirty="0"/>
          </a:p>
          <a:p>
            <a:pPr eaLnBrk="1" hangingPunct="1">
              <a:lnSpc>
                <a:spcPct val="90000"/>
              </a:lnSpc>
              <a:buFontTx/>
              <a:buNone/>
            </a:pPr>
            <a:endParaRPr lang="en-US" altLang="ru-RU" sz="1600" b="1" dirty="0"/>
          </a:p>
          <a:p>
            <a:pPr eaLnBrk="1" hangingPunct="1">
              <a:lnSpc>
                <a:spcPct val="90000"/>
              </a:lnSpc>
              <a:buFontTx/>
              <a:buNone/>
            </a:pPr>
            <a:endParaRPr lang="en-US" altLang="ru-RU" sz="1600" b="1" u="sng" dirty="0"/>
          </a:p>
          <a:p>
            <a:pPr eaLnBrk="1" hangingPunct="1">
              <a:lnSpc>
                <a:spcPct val="90000"/>
              </a:lnSpc>
              <a:buFontTx/>
              <a:buNone/>
            </a:pPr>
            <a:endParaRPr lang="ru-RU" altLang="ru-RU" sz="1600" b="1" dirty="0"/>
          </a:p>
        </p:txBody>
      </p:sp>
    </p:spTree>
  </p:cSld>
  <p:clrMapOvr>
    <a:masterClrMapping/>
  </p:clrMapOvr>
</p:sld>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1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3807</TotalTime>
  <Words>1246</Words>
  <Application>Microsoft Office PowerPoint</Application>
  <PresentationFormat>Экран (4:3)</PresentationFormat>
  <Paragraphs>201</Paragraphs>
  <Slides>9</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8</vt:i4>
      </vt:variant>
      <vt:variant>
        <vt:lpstr>Заголовки слайдов</vt:lpstr>
      </vt:variant>
      <vt:variant>
        <vt:i4>9</vt:i4>
      </vt:variant>
    </vt:vector>
  </HeadingPairs>
  <TitlesOfParts>
    <vt:vector size="20" baseType="lpstr">
      <vt:lpstr>Arial</vt:lpstr>
      <vt:lpstr>Arial Narrow</vt:lpstr>
      <vt:lpstr>Symbol</vt:lpstr>
      <vt:lpstr>3_Специальное оформление</vt:lpstr>
      <vt:lpstr>6_Специальное оформление</vt:lpstr>
      <vt:lpstr>4_Специальное оформление</vt:lpstr>
      <vt:lpstr>5_Специальное оформление</vt:lpstr>
      <vt:lpstr>11_Специальное оформление</vt:lpstr>
      <vt:lpstr>7_Специальное оформление</vt:lpstr>
      <vt:lpstr>8_Специальное оформление</vt:lpstr>
      <vt:lpstr>10_Специальное оформление</vt:lpstr>
      <vt:lpstr>Презентация PowerPoint</vt:lpstr>
      <vt:lpstr>Disclaimer</vt:lpstr>
      <vt:lpstr>Operational and Financial Highlights</vt:lpstr>
      <vt:lpstr>Revenue</vt:lpstr>
      <vt:lpstr>Variable Costs</vt:lpstr>
      <vt:lpstr>Fixed Costs</vt:lpstr>
      <vt:lpstr>EBITDA and Profit</vt:lpstr>
      <vt:lpstr>Debt</vt:lpstr>
      <vt:lpstr>Презентация PowerPoint</vt:lpstr>
    </vt:vector>
  </TitlesOfParts>
  <Company>Typo Graphic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Alexander Melnikov</cp:lastModifiedBy>
  <cp:revision>239</cp:revision>
  <cp:lastPrinted>2020-03-06T12:27:47Z</cp:lastPrinted>
  <dcterms:created xsi:type="dcterms:W3CDTF">2009-07-15T11:37:47Z</dcterms:created>
  <dcterms:modified xsi:type="dcterms:W3CDTF">2021-08-09T09:32:16Z</dcterms:modified>
</cp:coreProperties>
</file>