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14" autoAdjust="0"/>
    <p:restoredTop sz="94660"/>
  </p:normalViewPr>
  <p:slideViewPr>
    <p:cSldViewPr snapToGrid="0" showGuides="1">
      <p:cViewPr varScale="1">
        <p:scale>
          <a:sx n="124" d="100"/>
          <a:sy n="124" d="100"/>
        </p:scale>
        <p:origin x="1944" y="77"/>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smtClean="0"/>
              <a:t>Образец заголовка</a:t>
            </a:r>
            <a:endParaRPr lang="ru-RU" dirty="0"/>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smtClean="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smtClean="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941924"/>
          </a:xfrm>
        </p:spPr>
        <p:txBody>
          <a:bodyPr/>
          <a:lstStyle/>
          <a:p>
            <a:pPr lvl="0"/>
            <a:r>
              <a:rPr lang="ru-RU" dirty="0" smtClean="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smtClean="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smtClean="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1189037" cy="4999037"/>
          </a:xfrm>
        </p:spPr>
        <p:txBody>
          <a:bodyPr/>
          <a:lstStyle/>
          <a:p>
            <a:pPr lvl="0"/>
            <a:r>
              <a:rPr lang="ru-RU" dirty="0" smtClean="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smtClean="0"/>
              <a:t>Образец </a:t>
            </a:r>
            <a:br>
              <a:rPr lang="ru-RU" dirty="0" smtClean="0"/>
            </a:br>
            <a:r>
              <a:rPr lang="ru-RU" dirty="0" smtClean="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lvl1pPr>
              <a:defRPr/>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smtClean="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p>
            <a:pPr lvl="0"/>
            <a:r>
              <a:rPr lang="ru-RU" dirty="0" smtClean="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smtClean="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smtClean="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smtClean="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smtClean="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smtClean="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a:t>
            </a:r>
          </a:p>
          <a:p>
            <a:pPr lvl="0"/>
            <a:r>
              <a:rPr lang="ru-RU" dirty="0" smtClean="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smtClean="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smtClean="0"/>
              <a:t>OGK-2 Group</a:t>
            </a:r>
            <a:r>
              <a:rPr lang="ru-RU" altLang="ru-RU" sz="2500" b="1" kern="0" dirty="0" smtClean="0"/>
              <a:t/>
            </a:r>
            <a:br>
              <a:rPr lang="ru-RU" altLang="ru-RU" sz="2500" b="1" kern="0" dirty="0" smtClean="0"/>
            </a:br>
            <a:r>
              <a:rPr lang="ru-RU" altLang="ru-RU" sz="2500" b="1" kern="0" dirty="0" smtClean="0"/>
              <a:t/>
            </a:r>
            <a:br>
              <a:rPr lang="ru-RU" altLang="ru-RU" sz="2500" b="1" kern="0" dirty="0" smtClean="0"/>
            </a:br>
            <a:r>
              <a:rPr lang="en-US" altLang="ru-RU" b="1" kern="0" dirty="0" smtClean="0"/>
              <a:t>9</a:t>
            </a:r>
            <a:r>
              <a:rPr lang="ru-RU" altLang="ru-RU" b="1" kern="0" dirty="0" smtClean="0"/>
              <a:t>М 2</a:t>
            </a:r>
            <a:r>
              <a:rPr lang="en-US" altLang="ru-RU" b="1" kern="0" dirty="0" smtClean="0"/>
              <a:t>01</a:t>
            </a:r>
            <a:r>
              <a:rPr lang="ru-RU" altLang="ru-RU" b="1" kern="0" dirty="0" smtClean="0"/>
              <a:t>9</a:t>
            </a:r>
            <a:r>
              <a:rPr lang="en-US" altLang="ru-RU" b="1" kern="0" dirty="0" smtClean="0"/>
              <a:t> 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smtClean="0">
                <a:cs typeface="Arial" panose="020B0604020202020204" pitchFamily="34" charset="0"/>
              </a:rPr>
              <a:t>November 13, 2019</a:t>
            </a:r>
            <a:endParaRPr lang="en-US" altLang="ru-RU" sz="1800" kern="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9М </a:t>
            </a:r>
            <a:r>
              <a:rPr lang="en-US" altLang="ru-RU" dirty="0"/>
              <a:t>201</a:t>
            </a:r>
            <a:r>
              <a:rPr lang="ru-RU" altLang="ru-RU" dirty="0"/>
              <a:t>9</a:t>
            </a:r>
            <a:r>
              <a:rPr lang="en-US" altLang="ru-RU" dirty="0"/>
              <a:t> IFRS </a:t>
            </a:r>
            <a:r>
              <a:rPr lang="en-US" altLang="ru-RU" dirty="0" smtClean="0"/>
              <a:t>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9М </a:t>
            </a:r>
            <a:r>
              <a:rPr lang="en-US" altLang="ru-RU" dirty="0"/>
              <a:t>201</a:t>
            </a:r>
            <a:r>
              <a:rPr lang="ru-RU" altLang="ru-RU" dirty="0"/>
              <a:t>9</a:t>
            </a:r>
            <a:r>
              <a:rPr lang="en-US" altLang="ru-RU" dirty="0"/>
              <a:t> IFRS </a:t>
            </a:r>
            <a:r>
              <a:rPr lang="en-US" altLang="ru-RU" dirty="0" smtClean="0"/>
              <a:t>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687867895"/>
              </p:ext>
            </p:extLst>
          </p:nvPr>
        </p:nvGraphicFramePr>
        <p:xfrm>
          <a:off x="152400" y="1833563"/>
          <a:ext cx="4114800" cy="3881439"/>
        </p:xfrm>
        <a:graphic>
          <a:graphicData uri="http://schemas.openxmlformats.org/drawingml/2006/table">
            <a:tbl>
              <a:tblPr/>
              <a:tblGrid>
                <a:gridCol w="1828800"/>
                <a:gridCol w="685800"/>
                <a:gridCol w="762000"/>
                <a:gridCol w="838200"/>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accent1"/>
                          </a:solidFill>
                          <a:effectLst/>
                          <a:latin typeface="Arial Narrow" pitchFamily="34" charset="0"/>
                          <a:cs typeface="Arial" charset="0"/>
                        </a:rPr>
                        <a:t>  </a:t>
                      </a:r>
                      <a:r>
                        <a:rPr kumimoji="0" lang="ru-RU" sz="1400" b="0" i="0" u="none" strike="noStrike" cap="none" normalizeH="0" baseline="0" dirty="0" smtClean="0">
                          <a:ln>
                            <a:noFill/>
                          </a:ln>
                          <a:solidFill>
                            <a:schemeClr val="accent1"/>
                          </a:solidFill>
                          <a:effectLst/>
                          <a:latin typeface="Arial Narrow" pitchFamily="34" charset="0"/>
                          <a:cs typeface="Arial" charset="0"/>
                        </a:rPr>
                        <a:t> </a:t>
                      </a:r>
                      <a:endParaRPr kumimoji="0" lang="ru-RU" sz="1400" b="1" i="0" u="none" strike="noStrike" cap="none" normalizeH="0" baseline="0" dirty="0" smtClean="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mn-lt"/>
                          <a:cs typeface="Arial" charset="0"/>
                        </a:rPr>
                        <a:t>9M 2018</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smtClean="0">
                          <a:ln>
                            <a:noFill/>
                          </a:ln>
                          <a:solidFill>
                            <a:srgbClr val="0079C2"/>
                          </a:solidFill>
                          <a:effectLst/>
                          <a:latin typeface="+mn-lt"/>
                          <a:cs typeface="Arial" charset="0"/>
                        </a:rPr>
                        <a:t>9M 2019</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9C2"/>
                          </a:solidFill>
                          <a:effectLst/>
                          <a:latin typeface="Arial Narrow" pitchFamily="34" charset="0"/>
                          <a:cs typeface="Arial" charset="0"/>
                        </a:rPr>
                        <a:t>Change</a:t>
                      </a:r>
                      <a:endParaRPr kumimoji="0" lang="ru-RU" sz="1200" b="1" i="0" u="none" strike="noStrike" cap="none" normalizeH="0" baseline="0" dirty="0" smtClean="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44</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499</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41</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221</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r>
              <a:tr h="657598">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41</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530</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38</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476</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3366"/>
                          </a:solidFill>
                          <a:effectLst/>
                          <a:latin typeface="Arial Narrow" panose="020B0606020202030204" pitchFamily="34" charset="0"/>
                          <a:ea typeface="+mn-ea"/>
                          <a:cs typeface="+mn-cs"/>
                        </a:rPr>
                        <a:t>Useful Heat Output, thousand </a:t>
                      </a:r>
                      <a:r>
                        <a:rPr lang="en-US" sz="1400" b="0" i="0" u="none" strike="noStrike" kern="1200" dirty="0" err="1" smtClean="0">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656</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308</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1400">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332</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9</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325</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6</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501400">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Fuel Rate on Heat, kg/</a:t>
                      </a:r>
                      <a:r>
                        <a:rPr lang="en-US" sz="1400" b="0" i="0" u="none" strike="noStrike" kern="1200" dirty="0" err="1" smtClean="0">
                          <a:solidFill>
                            <a:srgbClr val="003366"/>
                          </a:solidFill>
                          <a:effectLst/>
                          <a:latin typeface="Arial Narrow" panose="020B0606020202030204" pitchFamily="34" charset="0"/>
                          <a:ea typeface="+mn-ea"/>
                          <a:cs typeface="+mn-cs"/>
                        </a:rPr>
                        <a:t>Gcal</a:t>
                      </a:r>
                      <a:endParaRPr lang="en-US" sz="1400" b="0" i="0" u="none" strike="noStrike" kern="1200" dirty="0" smtClean="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153</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8</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164</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0</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723538">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36</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33</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4</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 </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p</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p</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bl>
          </a:graphicData>
        </a:graphic>
      </p:graphicFrame>
      <p:sp>
        <p:nvSpPr>
          <p:cNvPr id="9" name="Rectangle 4"/>
          <p:cNvSpPr/>
          <p:nvPr/>
        </p:nvSpPr>
        <p:spPr>
          <a:xfrm>
            <a:off x="3175" y="5791200"/>
            <a:ext cx="9144000" cy="508000"/>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3</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EBITDA = Operating profit + Depreciation and Amortization of PP&amp;E, Intangible Assets and Right-of-use </a:t>
            </a:r>
            <a:r>
              <a:rPr lang="en-US" sz="900" dirty="0">
                <a:solidFill>
                  <a:schemeClr val="tx1">
                    <a:lumMod val="65000"/>
                    <a:lumOff val="35000"/>
                  </a:schemeClr>
                </a:solidFill>
                <a:latin typeface="+mn-lt"/>
                <a:cs typeface="+mn-cs"/>
              </a:rPr>
              <a:t>Assets</a:t>
            </a:r>
            <a:endParaRPr lang="en-US" sz="900" dirty="0">
              <a:solidFill>
                <a:schemeClr val="tx1">
                  <a:lumMod val="65000"/>
                  <a:lumOff val="35000"/>
                </a:schemeClr>
              </a:solidFill>
              <a:latin typeface="+mn-lt"/>
              <a:cs typeface="+mn-cs"/>
            </a:endParaRPr>
          </a:p>
        </p:txBody>
      </p:sp>
      <p:graphicFrame>
        <p:nvGraphicFramePr>
          <p:cNvPr id="10" name="Group 84"/>
          <p:cNvGraphicFramePr>
            <a:graphicFrameLocks noGrp="1"/>
          </p:cNvGraphicFramePr>
          <p:nvPr>
            <p:extLst>
              <p:ext uri="{D42A27DB-BD31-4B8C-83A1-F6EECF244321}">
                <p14:modId xmlns:p14="http://schemas.microsoft.com/office/powerpoint/2010/main" val="3085831526"/>
              </p:ext>
            </p:extLst>
          </p:nvPr>
        </p:nvGraphicFramePr>
        <p:xfrm>
          <a:off x="4343400" y="1833563"/>
          <a:ext cx="4724400" cy="3886204"/>
        </p:xfrm>
        <a:graphic>
          <a:graphicData uri="http://schemas.openxmlformats.org/drawingml/2006/table">
            <a:tbl>
              <a:tblPr/>
              <a:tblGrid>
                <a:gridCol w="2549675"/>
                <a:gridCol w="749905"/>
                <a:gridCol w="784224"/>
                <a:gridCol w="640596"/>
              </a:tblGrid>
              <a:tr h="40167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accent1"/>
                          </a:solidFill>
                          <a:effectLst/>
                          <a:latin typeface="+mn-lt"/>
                          <a:cs typeface="Arial" charset="0"/>
                        </a:rPr>
                        <a:t>  </a:t>
                      </a:r>
                      <a:r>
                        <a:rPr kumimoji="0" lang="ru-RU" sz="1400" b="0" i="0" u="none" strike="noStrike" cap="none" normalizeH="0" baseline="0" dirty="0" smtClean="0">
                          <a:ln>
                            <a:noFill/>
                          </a:ln>
                          <a:solidFill>
                            <a:schemeClr val="accent1"/>
                          </a:solidFill>
                          <a:effectLst/>
                          <a:latin typeface="+mn-lt"/>
                          <a:cs typeface="Arial" charset="0"/>
                        </a:rPr>
                        <a:t> </a:t>
                      </a:r>
                      <a:endParaRPr kumimoji="0" lang="ru-RU" sz="1400" b="1" i="0" u="none" strike="noStrike" cap="none" normalizeH="0" baseline="0" dirty="0" smtClean="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mn-lt"/>
                          <a:cs typeface="Arial" charset="0"/>
                        </a:rPr>
                        <a:t>9M 2018</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smtClean="0">
                          <a:ln>
                            <a:noFill/>
                          </a:ln>
                          <a:solidFill>
                            <a:srgbClr val="0079C2"/>
                          </a:solidFill>
                          <a:effectLst/>
                          <a:latin typeface="+mn-lt"/>
                          <a:cs typeface="Arial" charset="0"/>
                        </a:rPr>
                        <a:t>9M 2019</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9C2"/>
                          </a:solidFill>
                          <a:effectLst/>
                          <a:latin typeface="Arial Narrow" pitchFamily="34" charset="0"/>
                          <a:cs typeface="Arial" charset="0"/>
                        </a:rPr>
                        <a:t>Change</a:t>
                      </a:r>
                      <a:endParaRPr kumimoji="0" lang="ru-RU" sz="1200" b="1" i="0" u="none" strike="noStrike" cap="none" normalizeH="0" baseline="0" dirty="0" smtClean="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r>
              <a:tr h="223718">
                <a:tc>
                  <a:txBody>
                    <a:bodyPr/>
                    <a:lstStyle/>
                    <a:p>
                      <a:pPr algn="l" rtl="0" fontAlgn="ctr"/>
                      <a:r>
                        <a:rPr lang="en-US" sz="1400" b="1" i="0" u="none" strike="noStrike" dirty="0" smtClean="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105</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272</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99</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834</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5</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01673">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(91</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214)</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(82</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075)</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10</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0</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23718">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smtClean="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(56</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111)</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(50</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430)</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10</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23718">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smtClean="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(25</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498)</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(21</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478)</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15</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8</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640079">
                <a:tc>
                  <a:txBody>
                    <a:bodyPr/>
                    <a:lstStyle/>
                    <a:p>
                      <a:pPr marL="180975" indent="0"/>
                      <a:r>
                        <a:rPr lang="en-US" sz="1400" dirty="0" smtClean="0">
                          <a:solidFill>
                            <a:srgbClr val="003366"/>
                          </a:solidFill>
                        </a:rPr>
                        <a:t>Depreciation and Amortization</a:t>
                      </a:r>
                      <a:r>
                        <a:rPr lang="ru-RU" sz="1400" dirty="0" smtClean="0">
                          <a:solidFill>
                            <a:srgbClr val="003366"/>
                          </a:solidFill>
                        </a:rPr>
                        <a:t> </a:t>
                      </a:r>
                      <a:r>
                        <a:rPr lang="en-US" sz="1400" dirty="0" smtClean="0">
                          <a:solidFill>
                            <a:srgbClr val="003366"/>
                          </a:solidFill>
                        </a:rPr>
                        <a:t>of</a:t>
                      </a:r>
                      <a:r>
                        <a:rPr lang="en-US" sz="1400" baseline="0" dirty="0" smtClean="0">
                          <a:solidFill>
                            <a:srgbClr val="003366"/>
                          </a:solidFill>
                        </a:rPr>
                        <a:t> PP&amp;E,</a:t>
                      </a:r>
                      <a:r>
                        <a:rPr lang="ru-RU" sz="1400" baseline="0" dirty="0" smtClean="0">
                          <a:solidFill>
                            <a:srgbClr val="003366"/>
                          </a:solidFill>
                        </a:rPr>
                        <a:t> </a:t>
                      </a:r>
                      <a:r>
                        <a:rPr lang="en-US" sz="1400" baseline="0" dirty="0" smtClean="0">
                          <a:solidFill>
                            <a:srgbClr val="003366"/>
                          </a:solidFill>
                        </a:rPr>
                        <a:t>Intangible Assets and Right-of-use Assets</a:t>
                      </a:r>
                      <a:endParaRPr kumimoji="0" lang="ru-RU" sz="1400" b="0" i="0" u="none" strike="noStrike" kern="1200" cap="none" normalizeH="0" baseline="0" dirty="0" smtClean="0">
                        <a:ln>
                          <a:noFill/>
                        </a:ln>
                        <a:solidFill>
                          <a:srgbClr val="003366"/>
                        </a:solidFill>
                        <a:effectLst/>
                        <a:latin typeface="Arial Narrow" pitchFamily="34" charset="0"/>
                        <a:ea typeface="+mn-ea"/>
                        <a:cs typeface="Arial" charset="0"/>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(9</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605)</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(10</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167)</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+5</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9</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r>
              <a:tr h="426720">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Reversal of Impairment Loss on Financial Assets</a:t>
                      </a:r>
                      <a:endParaRPr kumimoji="0" lang="ru-RU" sz="1400" b="0" i="0" u="none" strike="noStrike" kern="1200" cap="none" normalizeH="0" baseline="0" dirty="0" smtClean="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347)</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(228)</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-83</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327996">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Arial Narrow" pitchFamily="34" charset="0"/>
                          <a:cs typeface="Arial" charset="0"/>
                        </a:rPr>
                        <a:t>Operating Profit</a:t>
                      </a:r>
                      <a:endParaRPr kumimoji="0" lang="ru-RU" sz="1400" b="0" i="0" u="none" strike="noStrike" cap="none" normalizeH="0" baseline="0" dirty="0" smtClean="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12</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711</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17</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531</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+37</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9</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22371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66"/>
                          </a:solidFill>
                          <a:effectLst/>
                          <a:latin typeface="Arial Narrow" pitchFamily="34" charset="0"/>
                          <a:cs typeface="Arial" charset="0"/>
                        </a:rPr>
                        <a:t>EBITDA</a:t>
                      </a:r>
                      <a:r>
                        <a:rPr kumimoji="0" lang="en-US" sz="1400" b="1" i="0" u="none" strike="noStrike" cap="none" normalizeH="0" baseline="30000" dirty="0" smtClean="0">
                          <a:ln>
                            <a:noFill/>
                          </a:ln>
                          <a:solidFill>
                            <a:srgbClr val="003366"/>
                          </a:solidFill>
                          <a:effectLst/>
                          <a:latin typeface="Arial Narrow" pitchFamily="34" charset="0"/>
                          <a:cs typeface="Arial" charset="0"/>
                        </a:rPr>
                        <a:t>3</a:t>
                      </a:r>
                      <a:endParaRPr kumimoji="0" lang="en-US" sz="1400" b="1" i="0" u="none" strike="noStrike" cap="none" normalizeH="0" baseline="0" dirty="0" smtClean="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22</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316</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27</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699</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+24</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366470">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Arial Narrow" pitchFamily="34" charset="0"/>
                          <a:cs typeface="Arial" charset="0"/>
                        </a:rPr>
                        <a:t>Profit </a:t>
                      </a:r>
                      <a:r>
                        <a:rPr kumimoji="0" lang="en-US" sz="1400" b="0" i="0" u="none" strike="noStrike" cap="none" normalizeH="0" baseline="0" dirty="0" smtClean="0">
                          <a:ln>
                            <a:noFill/>
                          </a:ln>
                          <a:solidFill>
                            <a:srgbClr val="003366"/>
                          </a:solidFill>
                          <a:effectLst/>
                          <a:latin typeface="+mn-lt"/>
                          <a:cs typeface="Arial" charset="0"/>
                        </a:rPr>
                        <a:t>for the 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650</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12</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242</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+60</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0</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26720">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mn-lt"/>
                          <a:cs typeface="Arial" charset="0"/>
                        </a:rPr>
                        <a:t>Total Comprehensive Income </a:t>
                      </a:r>
                      <a:r>
                        <a:rPr kumimoji="0" lang="en-US" sz="1400" b="0" i="0" u="none" strike="noStrike" cap="none" normalizeH="0" baseline="0" dirty="0" smtClean="0">
                          <a:ln>
                            <a:noFill/>
                          </a:ln>
                          <a:solidFill>
                            <a:srgbClr val="003366"/>
                          </a:solidFill>
                          <a:effectLst/>
                          <a:latin typeface="Arial Narrow" pitchFamily="34" charset="0"/>
                          <a:cs typeface="Arial" charset="0"/>
                        </a:rPr>
                        <a:t> </a:t>
                      </a:r>
                      <a:r>
                        <a:rPr kumimoji="0" lang="en-US" sz="1400" b="0" i="0" u="none" strike="noStrike" cap="none" normalizeH="0" baseline="0" dirty="0" smtClean="0">
                          <a:ln>
                            <a:noFill/>
                          </a:ln>
                          <a:solidFill>
                            <a:srgbClr val="003366"/>
                          </a:solidFill>
                          <a:effectLst/>
                          <a:latin typeface="+mn-lt"/>
                          <a:cs typeface="Arial" charset="0"/>
                        </a:rPr>
                        <a:t>for the 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640</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12</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090</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+58</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31334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9М </a:t>
            </a:r>
            <a:r>
              <a:rPr lang="en-US" altLang="ru-RU" dirty="0"/>
              <a:t>201</a:t>
            </a:r>
            <a:r>
              <a:rPr lang="ru-RU" altLang="ru-RU" dirty="0"/>
              <a:t>9</a:t>
            </a:r>
            <a:r>
              <a:rPr lang="en-US" altLang="ru-RU" dirty="0"/>
              <a:t> IFRS </a:t>
            </a:r>
            <a:r>
              <a:rPr lang="en-US" altLang="ru-RU" dirty="0" smtClean="0"/>
              <a:t>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Revenue Structure, mn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773620464"/>
              </p:ext>
            </p:extLst>
          </p:nvPr>
        </p:nvGraphicFramePr>
        <p:xfrm>
          <a:off x="4876800" y="1541463"/>
          <a:ext cx="4114800" cy="1782762"/>
        </p:xfrm>
        <a:graphic>
          <a:graphicData uri="http://schemas.openxmlformats.org/drawingml/2006/table">
            <a:tbl>
              <a:tblPr/>
              <a:tblGrid>
                <a:gridCol w="3318096"/>
                <a:gridCol w="796704"/>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Arial Narrow" pitchFamily="34" charset="0"/>
                          <a:cs typeface="Arial" charset="0"/>
                        </a:rPr>
                        <a:t>9M </a:t>
                      </a:r>
                      <a:r>
                        <a:rPr kumimoji="0" lang="ru-RU" sz="1100" b="1" i="0" u="none" strike="noStrike" cap="none" normalizeH="0" baseline="0" dirty="0" smtClean="0">
                          <a:ln>
                            <a:noFill/>
                          </a:ln>
                          <a:solidFill>
                            <a:srgbClr val="0079C2"/>
                          </a:solidFill>
                          <a:effectLst/>
                          <a:latin typeface="Arial Narrow" pitchFamily="34" charset="0"/>
                          <a:cs typeface="Arial" charset="0"/>
                        </a:rPr>
                        <a:t>201</a:t>
                      </a:r>
                      <a:r>
                        <a:rPr kumimoji="0" lang="en-US" sz="1100" b="1" i="0" u="none" strike="noStrike" cap="none" normalizeH="0" baseline="0" dirty="0" smtClean="0">
                          <a:ln>
                            <a:noFill/>
                          </a:ln>
                          <a:solidFill>
                            <a:srgbClr val="0079C2"/>
                          </a:solidFill>
                          <a:effectLst/>
                          <a:latin typeface="Arial Narrow" pitchFamily="34" charset="0"/>
                          <a:cs typeface="Arial" charset="0"/>
                        </a:rPr>
                        <a:t>9</a:t>
                      </a:r>
                      <a:endParaRPr kumimoji="0" lang="ru-RU" sz="1100" b="1" i="0" u="none" strike="noStrike" cap="none" normalizeH="0" baseline="0" dirty="0" smtClean="0">
                        <a:ln>
                          <a:noFill/>
                        </a:ln>
                        <a:solidFill>
                          <a:srgbClr val="0079C2"/>
                        </a:solidFill>
                        <a:effectLst/>
                        <a:latin typeface="Arial Narrow" pitchFamily="34" charset="0"/>
                        <a:cs typeface="Arial" charset="0"/>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electricity price at the free market, </a:t>
                      </a:r>
                      <a:r>
                        <a:rPr lang="en-US" sz="1100" kern="1200" dirty="0">
                          <a:solidFill>
                            <a:schemeClr val="tx1"/>
                          </a:solidFill>
                          <a:effectLst/>
                          <a:latin typeface="+mn-lt"/>
                          <a:ea typeface="Calibri" panose="020F0502020204030204" pitchFamily="34" charset="0"/>
                          <a:cs typeface="Times New Roman" panose="02020603050405020304" pitchFamily="18" charset="0"/>
                        </a:rPr>
                        <a:t>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 1</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230</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36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heat tariff</a:t>
                      </a:r>
                      <a:r>
                        <a:rPr lang="en-US" sz="1100" kern="1200" dirty="0">
                          <a:solidFill>
                            <a:schemeClr val="tx1"/>
                          </a:solidFill>
                          <a:effectLst/>
                          <a:latin typeface="+mn-lt"/>
                          <a:ea typeface="Calibri" panose="020F0502020204030204" pitchFamily="34" charset="0"/>
                          <a:cs typeface="Times New Roman" panose="02020603050405020304" pitchFamily="18" charset="0"/>
                        </a:rPr>
                        <a: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839</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3</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capacity,</a:t>
                      </a:r>
                    </a:p>
                    <a:p>
                      <a:pPr marL="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RUR/MW </a:t>
                      </a:r>
                      <a:r>
                        <a:rPr lang="en-US" sz="1100" kern="1200" dirty="0">
                          <a:solidFill>
                            <a:schemeClr val="tx1"/>
                          </a:solidFill>
                          <a:effectLst/>
                          <a:latin typeface="+mn-lt"/>
                          <a:ea typeface="Calibri" panose="020F0502020204030204" pitchFamily="34" charset="0"/>
                          <a:cs typeface="Times New Roman" panose="02020603050405020304" pitchFamily="18" charset="0"/>
                        </a:rPr>
                        <a:t>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 795</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679</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61</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capacity,</a:t>
                      </a:r>
                    </a:p>
                    <a:p>
                      <a:pPr marL="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RUR/MW </a:t>
                      </a:r>
                      <a:r>
                        <a:rPr lang="en-US" sz="1100" kern="1200" dirty="0">
                          <a:solidFill>
                            <a:schemeClr val="tx1"/>
                          </a:solidFill>
                          <a:effectLst/>
                          <a:latin typeface="+mn-lt"/>
                          <a:ea typeface="Calibri" panose="020F0502020204030204" pitchFamily="34" charset="0"/>
                          <a:cs typeface="Times New Roman" panose="02020603050405020304" pitchFamily="18" charset="0"/>
                        </a:rPr>
                        <a:t>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127</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722</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56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45720" marR="45720" marT="27305" marB="27305"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Electricity and Capacity Revenue Structure for 9M 2019</a:t>
            </a:r>
            <a:r>
              <a:rPr lang="ru-RU" altLang="ru-RU" sz="1600" b="1" baseline="30000">
                <a:solidFill>
                  <a:srgbClr val="0079C2"/>
                </a:solidFill>
              </a:rPr>
              <a:t>1</a:t>
            </a: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9M 2019</a:t>
            </a:r>
            <a:r>
              <a:rPr lang="ru-RU" altLang="ru-RU" sz="1600" b="1" baseline="30000" dirty="0">
                <a:solidFill>
                  <a:srgbClr val="0079C2"/>
                </a:solidFill>
              </a:rPr>
              <a:t>1</a:t>
            </a:r>
          </a:p>
        </p:txBody>
      </p:sp>
      <p:pic>
        <p:nvPicPr>
          <p:cNvPr id="12" name="Рисунок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4335463"/>
            <a:ext cx="4565650"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Рисунок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1288" y="1644650"/>
            <a:ext cx="4543426"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Рисунок 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76800" y="4335463"/>
            <a:ext cx="4824413" cy="159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7239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9М </a:t>
            </a:r>
            <a:r>
              <a:rPr lang="en-US" altLang="ru-RU" dirty="0"/>
              <a:t>201</a:t>
            </a:r>
            <a:r>
              <a:rPr lang="ru-RU" altLang="ru-RU" dirty="0"/>
              <a:t>9</a:t>
            </a:r>
            <a:r>
              <a:rPr lang="en-US" altLang="ru-RU" dirty="0"/>
              <a:t> IFRS </a:t>
            </a:r>
            <a:r>
              <a:rPr lang="en-US" altLang="ru-RU" dirty="0" smtClean="0"/>
              <a:t>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3934177991"/>
              </p:ext>
            </p:extLst>
          </p:nvPr>
        </p:nvGraphicFramePr>
        <p:xfrm>
          <a:off x="4876800" y="1508125"/>
          <a:ext cx="4114801" cy="1616073"/>
        </p:xfrm>
        <a:graphic>
          <a:graphicData uri="http://schemas.openxmlformats.org/drawingml/2006/table">
            <a:tbl>
              <a:tblPr/>
              <a:tblGrid>
                <a:gridCol w="2053503"/>
                <a:gridCol w="765897"/>
                <a:gridCol w="762001"/>
                <a:gridCol w="533400"/>
              </a:tblGrid>
              <a:tr h="222591">
                <a:tc>
                  <a:txBody>
                    <a:bodyPr/>
                    <a:lstStyle/>
                    <a:p>
                      <a:pPr algn="l" rtl="0" fontAlgn="ctr"/>
                      <a:endParaRPr lang="ru-RU" sz="1100" b="1" i="0" u="none" strike="noStrike" dirty="0">
                        <a:solidFill>
                          <a:schemeClr val="accent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mn-lt"/>
                          <a:cs typeface="Arial" charset="0"/>
                        </a:rPr>
                        <a:t>9M 2018</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smtClean="0">
                          <a:ln>
                            <a:noFill/>
                          </a:ln>
                          <a:solidFill>
                            <a:srgbClr val="0079C2"/>
                          </a:solidFill>
                          <a:effectLst/>
                          <a:latin typeface="+mn-lt"/>
                          <a:cs typeface="Arial" charset="0"/>
                        </a:rPr>
                        <a:t>9M 2019</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smtClean="0">
                          <a:solidFill>
                            <a:srgbClr val="0079C2"/>
                          </a:solidFill>
                          <a:latin typeface="+mn-lt"/>
                          <a:ea typeface="+mn-ea"/>
                          <a:cs typeface="+mn-cs"/>
                        </a:rPr>
                        <a:t>Change</a:t>
                      </a:r>
                      <a:endParaRPr lang="ru-RU" sz="1100" b="1" i="0" u="none" strike="noStrike" kern="1200" dirty="0" smtClean="0">
                        <a:solidFill>
                          <a:srgbClr val="0079C2"/>
                        </a:solidFill>
                        <a:latin typeface="+mn-lt"/>
                        <a:ea typeface="+mn-ea"/>
                        <a:cs typeface="+mn-cs"/>
                      </a:endParaRPr>
                    </a:p>
                  </a:txBody>
                  <a:tcPr marL="45720" marR="45720" marT="27428" marB="27428"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Fuel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46</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761</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43</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301</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7</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4</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Purchased Heat and Electricity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9</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208</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7</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033</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23</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6</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Ecology Payments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a:solidFill>
                            <a:srgbClr val="000000"/>
                          </a:solidFill>
                          <a:effectLst/>
                          <a:latin typeface="Arial Narrow" panose="020B0606020202030204" pitchFamily="34" charset="0"/>
                        </a:rPr>
                        <a:t>142</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96</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32</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4</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22591">
                <a:tc>
                  <a:txBody>
                    <a:bodyPr/>
                    <a:lstStyle/>
                    <a:p>
                      <a:pPr algn="l" rtl="0" fontAlgn="ctr"/>
                      <a:r>
                        <a:rPr lang="en-US" sz="1100" b="1" i="0" u="none" strike="noStrike" dirty="0" smtClean="0">
                          <a:solidFill>
                            <a:srgbClr val="003366"/>
                          </a:solidFill>
                          <a:effectLst/>
                          <a:latin typeface="Arial Narrow" panose="020B0606020202030204" pitchFamily="34" charset="0"/>
                        </a:rPr>
                        <a:t>Total</a:t>
                      </a:r>
                      <a:r>
                        <a:rPr lang="en-US" sz="1100" b="1" i="0" u="none" strike="noStrike" baseline="0" dirty="0" smtClean="0">
                          <a:solidFill>
                            <a:srgbClr val="003366"/>
                          </a:solidFill>
                          <a:effectLst/>
                          <a:latin typeface="Arial Narrow" panose="020B0606020202030204" pitchFamily="34" charset="0"/>
                        </a:rPr>
                        <a:t> Variable Costs</a:t>
                      </a:r>
                      <a:endParaRPr lang="ru-RU" sz="1100" b="1" i="0" u="none" strike="noStrike" dirty="0">
                        <a:solidFill>
                          <a:srgbClr val="003366"/>
                        </a:solidFill>
                        <a:effectLst/>
                        <a:latin typeface="Arial Narrow" panose="020B0606020202030204" pitchFamily="34" charset="0"/>
                      </a:endParaRPr>
                    </a:p>
                  </a:txBody>
                  <a:tcPr marL="9524" marR="9524" marT="9527"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56</a:t>
                      </a: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111</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b">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50</a:t>
                      </a: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430</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b">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10</a:t>
                      </a: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1</a:t>
                      </a:r>
                      <a:r>
                        <a:rPr lang="ru-RU" sz="1100" b="1"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Fuel Consumption, thous. t</a:t>
            </a:r>
            <a:r>
              <a:rPr lang="ru-RU" altLang="ru-RU" sz="1600" b="1" baseline="30000">
                <a:solidFill>
                  <a:srgbClr val="0079C2"/>
                </a:solidFill>
              </a:rPr>
              <a:t>1</a:t>
            </a:r>
            <a:endParaRPr lang="en-US" altLang="ru-RU" sz="1600" b="1" baseline="30000">
              <a:solidFill>
                <a:srgbClr val="0079C2"/>
              </a:solidFill>
            </a:endParaRPr>
          </a:p>
        </p:txBody>
      </p:sp>
      <p:sp>
        <p:nvSpPr>
          <p:cNvPr id="11" name="Rectangle 8"/>
          <p:cNvSpPr>
            <a:spLocks noChangeArrowheads="1"/>
          </p:cNvSpPr>
          <p:nvPr/>
        </p:nvSpPr>
        <p:spPr bwMode="auto">
          <a:xfrm>
            <a:off x="171450" y="1470025"/>
            <a:ext cx="32480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a:solidFill>
                  <a:schemeClr val="tx1"/>
                </a:solidFill>
              </a:rPr>
              <a:t>Decrease of fuel expenses, </a:t>
            </a:r>
            <a:r>
              <a:rPr lang="en-US" altLang="ru-RU" sz="1200">
                <a:solidFill>
                  <a:schemeClr val="tx1"/>
                </a:solidFill>
                <a:ea typeface="Calibri" panose="020F0502020204030204" pitchFamily="34" charset="0"/>
                <a:cs typeface="Times New Roman" panose="02020603050405020304" pitchFamily="18" charset="0"/>
              </a:rPr>
              <a:t>Purchased heat, capacity and Electricity </a:t>
            </a:r>
            <a:r>
              <a:rPr lang="en-US" altLang="ru-RU" sz="1200">
                <a:solidFill>
                  <a:schemeClr val="tx1"/>
                </a:solidFill>
              </a:rPr>
              <a:t>expenses, as well as </a:t>
            </a:r>
            <a:r>
              <a:rPr lang="en-US" altLang="ru-RU" sz="1200">
                <a:solidFill>
                  <a:schemeClr val="tx1"/>
                </a:solidFill>
                <a:cs typeface="Calibri" panose="020F0502020204030204" pitchFamily="34" charset="0"/>
              </a:rPr>
              <a:t>Ecology payments, was due to lower electricity output in 9M 2019 year-on-year.</a:t>
            </a:r>
            <a:endParaRPr lang="ru-RU" altLang="ru-RU" sz="1200">
              <a:solidFill>
                <a:schemeClr val="tx1"/>
              </a:solidFill>
              <a:cs typeface="Calibri" panose="020F0502020204030204" pitchFamily="34" charset="0"/>
            </a:endParaRPr>
          </a:p>
        </p:txBody>
      </p:sp>
      <p:cxnSp>
        <p:nvCxnSpPr>
          <p:cNvPr id="12" name="Straight Arrow Connector 13"/>
          <p:cNvCxnSpPr/>
          <p:nvPr/>
        </p:nvCxnSpPr>
        <p:spPr>
          <a:xfrm>
            <a:off x="2286000" y="4305300"/>
            <a:ext cx="838200" cy="936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1687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-7.4</a:t>
            </a:r>
            <a:r>
              <a:rPr lang="ru-RU" sz="1050" spc="-10" dirty="0">
                <a:solidFill>
                  <a:srgbClr val="0079C2"/>
                </a:solidFill>
              </a:rPr>
              <a:t>%</a:t>
            </a:r>
            <a:endParaRPr lang="ru-RU" sz="1050" spc="-10" dirty="0">
              <a:solidFill>
                <a:srgbClr val="0079C2"/>
              </a:solidFill>
            </a:endParaRP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pic>
        <p:nvPicPr>
          <p:cNvPr id="15" name="Рисунок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8550" y="4305300"/>
            <a:ext cx="3333750"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Рисунок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4086225"/>
            <a:ext cx="3421063"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4925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Fixed Costs and Depreciation </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9М </a:t>
            </a:r>
            <a:r>
              <a:rPr lang="en-US" altLang="ru-RU" dirty="0"/>
              <a:t>201</a:t>
            </a:r>
            <a:r>
              <a:rPr lang="ru-RU" altLang="ru-RU" dirty="0"/>
              <a:t>9</a:t>
            </a:r>
            <a:r>
              <a:rPr lang="en-US" altLang="ru-RU" dirty="0"/>
              <a:t> IFRS </a:t>
            </a:r>
            <a:r>
              <a:rPr lang="en-US" altLang="ru-RU" dirty="0" smtClean="0"/>
              <a:t>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8100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Total Fixed Costs, mn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9" name="Text Box 103"/>
          <p:cNvSpPr txBox="1">
            <a:spLocks noChangeArrowheads="1"/>
          </p:cNvSpPr>
          <p:nvPr/>
        </p:nvSpPr>
        <p:spPr bwMode="auto">
          <a:xfrm>
            <a:off x="4953000" y="3810000"/>
            <a:ext cx="43291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Depreciation and Amortization of PP&amp;E, Intangible Assets and Right-of-use Assets, </a:t>
            </a:r>
            <a:r>
              <a:rPr lang="en-US" altLang="ru-RU" sz="1600" b="1" dirty="0" err="1">
                <a:solidFill>
                  <a:srgbClr val="0079C2"/>
                </a:solidFill>
              </a:rPr>
              <a:t>mn</a:t>
            </a:r>
            <a:r>
              <a:rPr lang="en-US" altLang="ru-RU" sz="1600" b="1" dirty="0">
                <a:solidFill>
                  <a:srgbClr val="0079C2"/>
                </a:solidFill>
              </a:rPr>
              <a:t> RUR</a:t>
            </a:r>
          </a:p>
        </p:txBody>
      </p:sp>
      <p:sp>
        <p:nvSpPr>
          <p:cNvPr id="10" name="Rectangle 7"/>
          <p:cNvSpPr>
            <a:spLocks noChangeArrowheads="1"/>
          </p:cNvSpPr>
          <p:nvPr/>
        </p:nvSpPr>
        <p:spPr bwMode="auto">
          <a:xfrm>
            <a:off x="257175" y="1612900"/>
            <a:ext cx="3752850"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a:solidFill>
                  <a:schemeClr val="tx1"/>
                </a:solidFill>
              </a:rPr>
              <a:t>Other fixed costs reduction was dew, mostly, to considerable reduction in the amount of fines, fees and forfeits for breach of contract terms on core activity.</a:t>
            </a: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a:solidFill>
                  <a:schemeClr val="tx1"/>
                </a:solidFill>
              </a:rPr>
              <a:t>Taxes other than income tax decline resulted from decreased property tax expense, on the back of changes in legislation.</a:t>
            </a:r>
          </a:p>
        </p:txBody>
      </p:sp>
      <p:graphicFrame>
        <p:nvGraphicFramePr>
          <p:cNvPr id="11" name="Таблица 20"/>
          <p:cNvGraphicFramePr>
            <a:graphicFrameLocks noGrp="1"/>
          </p:cNvGraphicFramePr>
          <p:nvPr>
            <p:extLst>
              <p:ext uri="{D42A27DB-BD31-4B8C-83A1-F6EECF244321}">
                <p14:modId xmlns:p14="http://schemas.microsoft.com/office/powerpoint/2010/main" val="1824465736"/>
              </p:ext>
            </p:extLst>
          </p:nvPr>
        </p:nvGraphicFramePr>
        <p:xfrm>
          <a:off x="4876800" y="1557338"/>
          <a:ext cx="4191000" cy="1770062"/>
        </p:xfrm>
        <a:graphic>
          <a:graphicData uri="http://schemas.openxmlformats.org/drawingml/2006/table">
            <a:tbl>
              <a:tblPr/>
              <a:tblGrid>
                <a:gridCol w="2053503"/>
                <a:gridCol w="763949"/>
                <a:gridCol w="763949"/>
                <a:gridCol w="609599"/>
              </a:tblGrid>
              <a:tr h="222477">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mn-lt"/>
                          <a:cs typeface="Arial" charset="0"/>
                        </a:rPr>
                        <a:t>9M 2018</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smtClean="0">
                          <a:ln>
                            <a:noFill/>
                          </a:ln>
                          <a:solidFill>
                            <a:srgbClr val="0079C2"/>
                          </a:solidFill>
                          <a:effectLst/>
                          <a:latin typeface="+mn-lt"/>
                          <a:cs typeface="Arial" charset="0"/>
                        </a:rPr>
                        <a:t>9M 2019</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smtClean="0">
                          <a:solidFill>
                            <a:srgbClr val="0079C2"/>
                          </a:solidFill>
                          <a:latin typeface="+mn-lt"/>
                          <a:ea typeface="+mn-ea"/>
                          <a:cs typeface="+mn-cs"/>
                        </a:rPr>
                        <a:t>Change</a:t>
                      </a:r>
                      <a:endParaRPr lang="ru-RU" sz="1100" b="1" i="0" u="none" strike="noStrike" kern="1200" dirty="0" smtClean="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222330">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6</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198</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6</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729</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+8</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6</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07227">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Maintenance and Repair Expenses</a:t>
                      </a: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2</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909</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2</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670</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8</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2</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8707">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Fee of the System Operator</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1</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525</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1</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606</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+5</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3</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Taxes Other than Income Tax</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3</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170</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2</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262</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28</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6</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Rent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1</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973</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3</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175</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+60</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9</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9</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723</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0000"/>
                          </a:solidFill>
                          <a:effectLst/>
                          <a:latin typeface="Arial Narrow" panose="020B0606020202030204" pitchFamily="34" charset="0"/>
                        </a:rPr>
                        <a:t>5</a:t>
                      </a:r>
                      <a:r>
                        <a:rPr lang="en-US" sz="1100" b="0" i="0" u="none" strike="noStrike" dirty="0" smtClean="0">
                          <a:solidFill>
                            <a:srgbClr val="000000"/>
                          </a:solidFill>
                          <a:effectLst/>
                          <a:latin typeface="Arial Narrow" panose="020B0606020202030204" pitchFamily="34" charset="0"/>
                        </a:rPr>
                        <a:t>,</a:t>
                      </a:r>
                      <a:r>
                        <a:rPr lang="ru-RU" sz="1100" b="0" i="0" u="none" strike="noStrike" dirty="0" smtClean="0">
                          <a:solidFill>
                            <a:srgbClr val="000000"/>
                          </a:solidFill>
                          <a:effectLst/>
                          <a:latin typeface="Arial Narrow" panose="020B0606020202030204" pitchFamily="34" charset="0"/>
                        </a:rPr>
                        <a:t>036</a:t>
                      </a:r>
                      <a:endParaRPr lang="ru-RU" sz="1100" b="0" i="0" u="none" strike="noStrike" dirty="0">
                        <a:solidFill>
                          <a:srgbClr val="000000"/>
                        </a:solidFill>
                        <a:effectLst/>
                        <a:latin typeface="Arial Narrow" panose="020B0606020202030204" pitchFamily="34"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48</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2</a:t>
                      </a:r>
                      <a:r>
                        <a:rPr lang="ru-RU" sz="1100" b="0" i="0" u="none" strike="noStrike" kern="1200" dirty="0">
                          <a:solidFill>
                            <a:srgbClr val="000000"/>
                          </a:solidFill>
                          <a:effectLst/>
                          <a:latin typeface="Arial Narrow" panose="020B0606020202030204" pitchFamily="34" charset="0"/>
                          <a:ea typeface="+mn-ea"/>
                          <a:cs typeface="+mn-cs"/>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algn="l" rtl="0" fontAlgn="ct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25</a:t>
                      </a: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498</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21</a:t>
                      </a: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478</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15</a:t>
                      </a: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8</a:t>
                      </a:r>
                      <a:r>
                        <a:rPr lang="ru-RU" sz="1100" b="1"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2" name="Straight Arrow Connector 13"/>
          <p:cNvCxnSpPr/>
          <p:nvPr/>
        </p:nvCxnSpPr>
        <p:spPr>
          <a:xfrm>
            <a:off x="2133600" y="4773613"/>
            <a:ext cx="1295400" cy="84137"/>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57463" y="463708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a:solidFill>
                  <a:srgbClr val="0079C2"/>
                </a:solidFill>
              </a:rPr>
              <a:t>-15.8</a:t>
            </a:r>
            <a:r>
              <a:rPr lang="ru-RU" sz="1050" spc="-30" dirty="0">
                <a:solidFill>
                  <a:srgbClr val="0079C2"/>
                </a:solidFill>
              </a:rPr>
              <a:t>%</a:t>
            </a:r>
            <a:endParaRPr lang="ru-RU" sz="1050" spc="-30" dirty="0">
              <a:solidFill>
                <a:srgbClr val="0079C2"/>
              </a:solidFill>
            </a:endParaRPr>
          </a:p>
        </p:txBody>
      </p:sp>
      <p:cxnSp>
        <p:nvCxnSpPr>
          <p:cNvPr id="14" name="Straight Arrow Connector 16"/>
          <p:cNvCxnSpPr/>
          <p:nvPr/>
        </p:nvCxnSpPr>
        <p:spPr>
          <a:xfrm flipV="1">
            <a:off x="6748463" y="4659313"/>
            <a:ext cx="914400" cy="2286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5" name="Oval 17"/>
          <p:cNvSpPr/>
          <p:nvPr/>
        </p:nvSpPr>
        <p:spPr>
          <a:xfrm>
            <a:off x="7010400" y="4591050"/>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30" dirty="0">
                <a:solidFill>
                  <a:srgbClr val="0079C2"/>
                </a:solidFill>
              </a:rPr>
              <a:t>+</a:t>
            </a:r>
            <a:r>
              <a:rPr lang="en-US" sz="1050" spc="-30" dirty="0">
                <a:solidFill>
                  <a:srgbClr val="0079C2"/>
                </a:solidFill>
              </a:rPr>
              <a:t>5.9</a:t>
            </a:r>
            <a:r>
              <a:rPr lang="ru-RU" sz="1050" spc="-30" dirty="0">
                <a:solidFill>
                  <a:srgbClr val="0079C2"/>
                </a:solidFill>
              </a:rPr>
              <a:t>%</a:t>
            </a:r>
            <a:endParaRPr lang="ru-RU" sz="1050" spc="-30" dirty="0">
              <a:solidFill>
                <a:srgbClr val="0079C2"/>
              </a:solidFill>
            </a:endParaRPr>
          </a:p>
        </p:txBody>
      </p:sp>
      <p:pic>
        <p:nvPicPr>
          <p:cNvPr id="16" name="Рисунок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488" y="4591050"/>
            <a:ext cx="3886200" cy="174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Рисунок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2750" y="4489450"/>
            <a:ext cx="3400425" cy="184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7455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9М </a:t>
            </a:r>
            <a:r>
              <a:rPr lang="en-US" altLang="ru-RU" dirty="0"/>
              <a:t>201</a:t>
            </a:r>
            <a:r>
              <a:rPr lang="ru-RU" altLang="ru-RU" dirty="0"/>
              <a:t>9</a:t>
            </a:r>
            <a:r>
              <a:rPr lang="en-US" altLang="ru-RU" dirty="0"/>
              <a:t> IFRS </a:t>
            </a:r>
            <a:r>
              <a:rPr lang="en-US" altLang="ru-RU" dirty="0" smtClean="0"/>
              <a:t>Results</a:t>
            </a:r>
            <a:endParaRPr lang="ru-RU" altLang="ru-RU" dirty="0"/>
          </a:p>
        </p:txBody>
      </p:sp>
      <p:sp>
        <p:nvSpPr>
          <p:cNvPr id="5" name="Text Box 103"/>
          <p:cNvSpPr txBox="1">
            <a:spLocks noChangeArrowheads="1"/>
          </p:cNvSpPr>
          <p:nvPr/>
        </p:nvSpPr>
        <p:spPr bwMode="auto">
          <a:xfrm>
            <a:off x="4191000" y="1354138"/>
            <a:ext cx="24717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Profit Bridge 9M 2019, mn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EBITDA, mn RUR</a:t>
            </a:r>
          </a:p>
        </p:txBody>
      </p:sp>
      <p:cxnSp>
        <p:nvCxnSpPr>
          <p:cNvPr id="8" name="Straight Arrow Connector 6"/>
          <p:cNvCxnSpPr/>
          <p:nvPr/>
        </p:nvCxnSpPr>
        <p:spPr>
          <a:xfrm flipV="1">
            <a:off x="1295400" y="2620963"/>
            <a:ext cx="990600" cy="350837"/>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9" name="Oval 7"/>
          <p:cNvSpPr/>
          <p:nvPr/>
        </p:nvSpPr>
        <p:spPr>
          <a:xfrm>
            <a:off x="1577975" y="256063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24.1</a:t>
            </a:r>
            <a:r>
              <a:rPr lang="ru-RU" sz="1050" spc="-10" dirty="0">
                <a:solidFill>
                  <a:srgbClr val="0079C2"/>
                </a:solidFill>
              </a:rPr>
              <a:t>%</a:t>
            </a:r>
            <a:endParaRPr lang="ru-RU" sz="1050" spc="-10" dirty="0">
              <a:solidFill>
                <a:srgbClr val="0079C2"/>
              </a:solidFill>
            </a:endParaRPr>
          </a:p>
        </p:txBody>
      </p:sp>
      <p:pic>
        <p:nvPicPr>
          <p:cNvPr id="10" name="Рисунок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113" y="2484438"/>
            <a:ext cx="3373437" cy="283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Рисунок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2362200"/>
            <a:ext cx="4972050" cy="325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186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9М </a:t>
            </a:r>
            <a:r>
              <a:rPr lang="en-US" altLang="ru-RU" dirty="0"/>
              <a:t>201</a:t>
            </a:r>
            <a:r>
              <a:rPr lang="ru-RU" altLang="ru-RU" dirty="0"/>
              <a:t>9</a:t>
            </a:r>
            <a:r>
              <a:rPr lang="en-US" altLang="ru-RU" dirty="0"/>
              <a:t> IFRS </a:t>
            </a:r>
            <a:r>
              <a:rPr lang="en-US" altLang="ru-RU" dirty="0" smtClean="0"/>
              <a:t>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September 30, 2019,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p:nvPr/>
        </p:nvCxnSpPr>
        <p:spPr>
          <a:xfrm>
            <a:off x="1143000" y="2514600"/>
            <a:ext cx="800100" cy="109538"/>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316038" y="238283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-0.5</a:t>
            </a:r>
            <a:r>
              <a:rPr lang="ru-RU" sz="1050" spc="-10" dirty="0">
                <a:solidFill>
                  <a:srgbClr val="0079C2"/>
                </a:solidFill>
              </a:rPr>
              <a:t>%</a:t>
            </a:r>
            <a:endParaRPr lang="ru-RU" sz="1050" spc="-10" dirty="0">
              <a:solidFill>
                <a:srgbClr val="0079C2"/>
              </a:solidFill>
            </a:endParaRP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p:nvPr/>
        </p:nvCxnSpPr>
        <p:spPr>
          <a:xfrm>
            <a:off x="7048500" y="2176463"/>
            <a:ext cx="877888" cy="1825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1993900"/>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50</a:t>
            </a:r>
            <a:endParaRPr lang="ru-RU" sz="1050" spc="-10" dirty="0">
              <a:solidFill>
                <a:srgbClr val="0079C2"/>
              </a:solidFill>
            </a:endParaRPr>
          </a:p>
        </p:txBody>
      </p:sp>
      <p:sp>
        <p:nvSpPr>
          <p:cNvPr id="14" name="Oval 7"/>
          <p:cNvSpPr/>
          <p:nvPr/>
        </p:nvSpPr>
        <p:spPr>
          <a:xfrm>
            <a:off x="7926388" y="2259013"/>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0.87</a:t>
            </a:r>
            <a:endParaRPr lang="ru-RU" sz="1050" spc="-10" dirty="0">
              <a:solidFill>
                <a:srgbClr val="0079C2"/>
              </a:solidFill>
            </a:endParaRPr>
          </a:p>
        </p:txBody>
      </p:sp>
      <p:sp>
        <p:nvSpPr>
          <p:cNvPr id="15" name="Text Box 103"/>
          <p:cNvSpPr txBox="1">
            <a:spLocks noChangeArrowheads="1"/>
          </p:cNvSpPr>
          <p:nvPr/>
        </p:nvSpPr>
        <p:spPr bwMode="auto">
          <a:xfrm>
            <a:off x="6919913" y="1839913"/>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a:solidFill>
                  <a:schemeClr val="tx1"/>
                </a:solidFill>
              </a:rPr>
              <a:t>Net Debt</a:t>
            </a:r>
            <a:r>
              <a:rPr lang="ru-RU" altLang="ru-RU" sz="1200">
                <a:solidFill>
                  <a:schemeClr val="tx1"/>
                </a:solidFill>
              </a:rPr>
              <a:t>/</a:t>
            </a:r>
            <a:r>
              <a:rPr lang="en-US" altLang="ru-RU" sz="1200">
                <a:solidFill>
                  <a:schemeClr val="tx1"/>
                </a:solidFill>
              </a:rPr>
              <a:t> EBITDA</a:t>
            </a:r>
            <a:endParaRPr lang="ru-RU" altLang="ru-RU" sz="1200" baseline="30000">
              <a:solidFill>
                <a:schemeClr val="tx1"/>
              </a:solidFill>
            </a:endParaRPr>
          </a:p>
        </p:txBody>
      </p:sp>
      <p:pic>
        <p:nvPicPr>
          <p:cNvPr id="16" name="Рисунок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213" y="2441575"/>
            <a:ext cx="2805112"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Рисунок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8963" y="1955800"/>
            <a:ext cx="2874962" cy="309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Рисунок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1238" y="1793875"/>
            <a:ext cx="2792412" cy="313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9104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a:t>
            </a:r>
            <a:r>
              <a:rPr lang="ru-RU" altLang="ru-RU" dirty="0"/>
              <a:t>9М </a:t>
            </a:r>
            <a:r>
              <a:rPr lang="en-US" altLang="ru-RU" dirty="0"/>
              <a:t>201</a:t>
            </a:r>
            <a:r>
              <a:rPr lang="ru-RU" altLang="ru-RU" dirty="0"/>
              <a:t>9</a:t>
            </a:r>
            <a:r>
              <a:rPr lang="en-US" altLang="ru-RU" dirty="0"/>
              <a:t> IFRS </a:t>
            </a:r>
            <a:r>
              <a:rPr lang="en-US" altLang="ru-RU" dirty="0" smtClean="0"/>
              <a:t>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2916</TotalTime>
  <Words>1135</Words>
  <Application>Microsoft Office PowerPoint</Application>
  <PresentationFormat>Экран (4:3)</PresentationFormat>
  <Paragraphs>199</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8</vt:i4>
      </vt:variant>
      <vt:variant>
        <vt:lpstr>Заголовки слайдов</vt:lpstr>
      </vt:variant>
      <vt:variant>
        <vt:i4>9</vt:i4>
      </vt:variant>
    </vt:vector>
  </HeadingPairs>
  <TitlesOfParts>
    <vt:vector size="22" baseType="lpstr">
      <vt:lpstr>Arial</vt:lpstr>
      <vt:lpstr>Arial Narrow</vt:lpstr>
      <vt:lpstr>Calibri</vt:lpstr>
      <vt:lpstr>Symbol</vt:lpstr>
      <vt:lpstr>Times New Roman</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 and Depreciation </vt:lpstr>
      <vt:lpstr>EBITDA and Profit</vt:lpstr>
      <vt:lpstr>Debt</vt:lpstr>
      <vt:lpstr>Презентация PowerPoint</vt:lpstr>
    </vt:vector>
  </TitlesOfParts>
  <Company>Typo Graphic 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Мельников А.А.</cp:lastModifiedBy>
  <cp:revision>145</cp:revision>
  <dcterms:created xsi:type="dcterms:W3CDTF">2009-07-15T11:37:47Z</dcterms:created>
  <dcterms:modified xsi:type="dcterms:W3CDTF">2019-12-17T09:59:03Z</dcterms:modified>
</cp:coreProperties>
</file>