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4" autoAdjust="0"/>
    <p:restoredTop sz="94660"/>
  </p:normalViewPr>
  <p:slideViewPr>
    <p:cSldViewPr snapToGrid="0" showGuides="1">
      <p:cViewPr varScale="1">
        <p:scale>
          <a:sx n="116" d="100"/>
          <a:sy n="116" d="100"/>
        </p:scale>
        <p:origin x="1884" y="8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1.xml"/><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r>
              <a:rPr lang="ru-RU" altLang="ru-RU" sz="2500" b="1" kern="0" dirty="0"/>
              <a:t/>
            </a:r>
            <a:br>
              <a:rPr lang="ru-RU" altLang="ru-RU" sz="2500" b="1" kern="0" dirty="0"/>
            </a:br>
            <a:r>
              <a:rPr lang="ru-RU" altLang="ru-RU" sz="2500" b="1" kern="0" dirty="0"/>
              <a:t/>
            </a:r>
            <a:br>
              <a:rPr lang="ru-RU" altLang="ru-RU" sz="2500" b="1" kern="0" dirty="0"/>
            </a:br>
            <a:r>
              <a:rPr lang="ru-RU" altLang="ru-RU" b="1" kern="0" dirty="0"/>
              <a:t>2020</a:t>
            </a:r>
            <a:r>
              <a:rPr lang="en-US" altLang="ru-RU" b="1" kern="0" dirty="0"/>
              <a:t>FY</a:t>
            </a:r>
            <a:r>
              <a:rPr lang="ru-RU" altLang="ru-RU" b="1" kern="0" dirty="0"/>
              <a:t> </a:t>
            </a:r>
            <a:r>
              <a:rPr lang="en-US" altLang="ru-RU" b="1" kern="0" dirty="0"/>
              <a:t>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March 10,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3838673178"/>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xmlns="" val="20000"/>
                    </a:ext>
                  </a:extLst>
                </a:gridCol>
                <a:gridCol w="6858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838200">
                  <a:extLst>
                    <a:ext uri="{9D8B030D-6E8A-4147-A177-3AD203B41FA5}">
                      <a16:colId xmlns:a16="http://schemas.microsoft.com/office/drawing/2014/main" xmlns=""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rgbClr val="0079C2"/>
                          </a:solidFill>
                          <a:effectLst/>
                          <a:latin typeface="+mn-lt"/>
                          <a:cs typeface="Arial" charset="0"/>
                        </a:rPr>
                        <a:t>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ru-RU" sz="1400" b="1" i="0" u="none" strike="noStrike" cap="none" normalizeH="0" baseline="0" dirty="0">
                          <a:ln>
                            <a:noFill/>
                          </a:ln>
                          <a:solidFill>
                            <a:srgbClr val="0079C2"/>
                          </a:solidFill>
                          <a:effectLst/>
                          <a:latin typeface="+mn-lt"/>
                          <a:cs typeface="Arial" charset="0"/>
                        </a:rPr>
                        <a:t>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xmlns=""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688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247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-19</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050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237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-19</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351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590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325,0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326,5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a:ln>
                            <a:noFill/>
                          </a:ln>
                          <a:solidFill>
                            <a:srgbClr val="003366"/>
                          </a:solidFill>
                          <a:effectLst/>
                          <a:latin typeface="Arial Narrow" pitchFamily="34" charset="0"/>
                          <a:ea typeface="+mn-ea"/>
                          <a:cs typeface="Arial" charset="0"/>
                        </a:rPr>
                        <a:t>165,2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164,7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33,0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27,0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 </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p</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p</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9" name="Rectangle 4"/>
          <p:cNvSpPr/>
          <p:nvPr/>
        </p:nvSpPr>
        <p:spPr>
          <a:xfrm>
            <a:off x="3175" y="5652869"/>
            <a:ext cx="9144000" cy="646331"/>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 Operating profit + Depreciation and Amortization</a:t>
            </a:r>
          </a:p>
          <a:p>
            <a:pPr fontAlgn="auto">
              <a:spcBef>
                <a:spcPts val="0"/>
              </a:spcBef>
              <a:spcAft>
                <a:spcPts val="0"/>
              </a:spcAft>
              <a:defRPr/>
            </a:pPr>
            <a:r>
              <a:rPr lang="en-US" sz="900" baseline="30000" dirty="0">
                <a:solidFill>
                  <a:schemeClr val="tx1">
                    <a:lumMod val="65000"/>
                    <a:lumOff val="35000"/>
                  </a:schemeClr>
                </a:solidFill>
                <a:latin typeface="+mn-lt"/>
                <a:cs typeface="+mn-cs"/>
              </a:rPr>
              <a:t>4</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adj. = Revenue - Operating Expenses, incl. Depreciation and Amortization, + Impairment Loss on non-financial assets</a:t>
            </a:r>
          </a:p>
        </p:txBody>
      </p:sp>
      <p:graphicFrame>
        <p:nvGraphicFramePr>
          <p:cNvPr id="10" name="Group 84"/>
          <p:cNvGraphicFramePr>
            <a:graphicFrameLocks noGrp="1"/>
          </p:cNvGraphicFramePr>
          <p:nvPr>
            <p:extLst>
              <p:ext uri="{D42A27DB-BD31-4B8C-83A1-F6EECF244321}">
                <p14:modId xmlns:p14="http://schemas.microsoft.com/office/powerpoint/2010/main" val="1525431949"/>
              </p:ext>
            </p:extLst>
          </p:nvPr>
        </p:nvGraphicFramePr>
        <p:xfrm>
          <a:off x="4343400" y="1833564"/>
          <a:ext cx="4724400" cy="3881437"/>
        </p:xfrm>
        <a:graphic>
          <a:graphicData uri="http://schemas.openxmlformats.org/drawingml/2006/table">
            <a:tbl>
              <a:tblPr/>
              <a:tblGrid>
                <a:gridCol w="2549675">
                  <a:extLst>
                    <a:ext uri="{9D8B030D-6E8A-4147-A177-3AD203B41FA5}">
                      <a16:colId xmlns:a16="http://schemas.microsoft.com/office/drawing/2014/main" xmlns="" val="20000"/>
                    </a:ext>
                  </a:extLst>
                </a:gridCol>
                <a:gridCol w="749905">
                  <a:extLst>
                    <a:ext uri="{9D8B030D-6E8A-4147-A177-3AD203B41FA5}">
                      <a16:colId xmlns:a16="http://schemas.microsoft.com/office/drawing/2014/main" xmlns="" val="20001"/>
                    </a:ext>
                  </a:extLst>
                </a:gridCol>
                <a:gridCol w="784224">
                  <a:extLst>
                    <a:ext uri="{9D8B030D-6E8A-4147-A177-3AD203B41FA5}">
                      <a16:colId xmlns:a16="http://schemas.microsoft.com/office/drawing/2014/main" xmlns="" val="20002"/>
                    </a:ext>
                  </a:extLst>
                </a:gridCol>
                <a:gridCol w="640596">
                  <a:extLst>
                    <a:ext uri="{9D8B030D-6E8A-4147-A177-3AD203B41FA5}">
                      <a16:colId xmlns:a16="http://schemas.microsoft.com/office/drawing/2014/main" xmlns="" val="20003"/>
                    </a:ext>
                  </a:extLst>
                </a:gridCol>
              </a:tblGrid>
              <a:tr h="45213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rgbClr val="0079C2"/>
                          </a:solidFill>
                          <a:effectLst/>
                          <a:latin typeface="+mn-lt"/>
                          <a:cs typeface="Arial" charset="0"/>
                        </a:rPr>
                        <a:t>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ru-RU" sz="1400" b="1" i="0" u="none" strike="noStrike" cap="none" normalizeH="0" baseline="0" dirty="0">
                          <a:ln>
                            <a:noFill/>
                          </a:ln>
                          <a:solidFill>
                            <a:srgbClr val="0079C2"/>
                          </a:solidFill>
                          <a:effectLst/>
                          <a:latin typeface="+mn-lt"/>
                          <a:cs typeface="Arial" charset="0"/>
                        </a:rPr>
                        <a:t>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xmlns="" val="10000"/>
                  </a:ext>
                </a:extLst>
              </a:tr>
              <a:tr h="251823">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134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579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120</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687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-10</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52135">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(116</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285)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(101</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501)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-12</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51823">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(67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725)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(58</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134)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-14</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51823">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(48</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560‬)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(43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367)‬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-10</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8032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Impairment Loss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(456)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(802)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+75</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369203">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17</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838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a:solidFill>
                            <a:srgbClr val="002060"/>
                          </a:solidFill>
                          <a:effectLst/>
                          <a:latin typeface="Arial Narrow" panose="020B0606020202030204" pitchFamily="34" charset="0"/>
                          <a:ea typeface="+mn-ea"/>
                          <a:cs typeface="+mn-cs"/>
                        </a:rPr>
                        <a:t>18,384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+3</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518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31</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203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31</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569</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518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 adj.</a:t>
                      </a:r>
                      <a:r>
                        <a:rPr kumimoji="0" lang="en-US" sz="1400" b="1" i="0" u="none" strike="noStrike" cap="none" normalizeH="0" baseline="30000" dirty="0">
                          <a:ln>
                            <a:noFill/>
                          </a:ln>
                          <a:solidFill>
                            <a:srgbClr val="003366"/>
                          </a:solidFill>
                          <a:effectLst/>
                          <a:latin typeface="Arial Narrow" pitchFamily="34" charset="0"/>
                          <a:cs typeface="Arial" charset="0"/>
                        </a:rPr>
                        <a:t>4</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35</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980</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34</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808</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-3</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3%</a:t>
                      </a:r>
                    </a:p>
                  </a:txBody>
                  <a:tcPr marL="68580" marR="6858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599048109"/>
                  </a:ext>
                </a:extLst>
              </a:tr>
              <a:tr h="434260">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a:t>
                      </a: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Year</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12</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025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a:solidFill>
                            <a:srgbClr val="002060"/>
                          </a:solidFill>
                          <a:effectLst/>
                          <a:latin typeface="Arial Narrow" panose="020B0606020202030204" pitchFamily="34" charset="0"/>
                          <a:ea typeface="+mn-ea"/>
                          <a:cs typeface="+mn-cs"/>
                        </a:rPr>
                        <a:t>13,265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+10</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434260">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Comprehensive Income </a:t>
                      </a:r>
                      <a:r>
                        <a:rPr kumimoji="0" lang="en-US" sz="1400" b="0" i="0" u="none" strike="noStrike" cap="none" normalizeH="0" baseline="0" dirty="0">
                          <a:ln>
                            <a:noFill/>
                          </a:ln>
                          <a:solidFill>
                            <a:srgbClr val="003366"/>
                          </a:solidFill>
                          <a:effectLst/>
                          <a:latin typeface="Arial Narrow" pitchFamily="34" charset="0"/>
                          <a:cs typeface="Arial" charset="0"/>
                        </a:rPr>
                        <a:t> </a:t>
                      </a: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Year</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a:solidFill>
                            <a:srgbClr val="002060"/>
                          </a:solidFill>
                          <a:effectLst/>
                          <a:latin typeface="Arial Narrow" panose="020B0606020202030204" pitchFamily="34" charset="0"/>
                          <a:ea typeface="+mn-ea"/>
                          <a:cs typeface="+mn-cs"/>
                        </a:rPr>
                        <a:t>11</a:t>
                      </a:r>
                      <a:r>
                        <a:rPr lang="en-US" sz="1200" b="0" i="0" u="none" strike="noStrike" kern="1200" dirty="0">
                          <a:solidFill>
                            <a:srgbClr val="002060"/>
                          </a:solidFill>
                          <a:effectLst/>
                          <a:latin typeface="Arial Narrow" panose="020B0606020202030204" pitchFamily="34" charset="0"/>
                          <a:ea typeface="+mn-ea"/>
                          <a:cs typeface="+mn-cs"/>
                        </a:rPr>
                        <a:t>,</a:t>
                      </a:r>
                      <a:r>
                        <a:rPr lang="ru-RU" sz="1200" b="0" i="0" u="none" strike="noStrike" kern="1200" dirty="0">
                          <a:solidFill>
                            <a:srgbClr val="002060"/>
                          </a:solidFill>
                          <a:effectLst/>
                          <a:latin typeface="Arial Narrow" panose="020B0606020202030204" pitchFamily="34" charset="0"/>
                          <a:ea typeface="+mn-ea"/>
                          <a:cs typeface="+mn-cs"/>
                        </a:rPr>
                        <a:t>754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200" b="0" i="0" u="none" strike="noStrike" kern="1200" dirty="0">
                          <a:solidFill>
                            <a:srgbClr val="002060"/>
                          </a:solidFill>
                          <a:effectLst/>
                          <a:latin typeface="Arial Narrow" panose="020B0606020202030204" pitchFamily="34" charset="0"/>
                          <a:ea typeface="+mn-ea"/>
                          <a:cs typeface="+mn-cs"/>
                        </a:rPr>
                        <a:t>13,314 </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+13</a:t>
                      </a:r>
                      <a:r>
                        <a:rPr lang="en-US" sz="1200" b="0" i="0" u="none" strike="noStrike" dirty="0">
                          <a:solidFill>
                            <a:srgbClr val="002060"/>
                          </a:solidFill>
                          <a:effectLst/>
                          <a:latin typeface="Arial Narrow" panose="020B0606020202030204" pitchFamily="34" charset="0"/>
                        </a:rPr>
                        <a:t>.</a:t>
                      </a:r>
                      <a:r>
                        <a:rPr lang="ru-RU" sz="1200" b="0" i="0" u="none" strike="noStrike" dirty="0">
                          <a:solidFill>
                            <a:srgbClr val="002060"/>
                          </a:solidFill>
                          <a:effectLst/>
                          <a:latin typeface="Arial Narrow" panose="020B0606020202030204" pitchFamily="34" charset="0"/>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3752102515"/>
                  </a:ext>
                </a:extLst>
              </a:tr>
            </a:tbl>
          </a:graphicData>
        </a:graphic>
      </p:graphicFrame>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Revenue Structure,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992368442"/>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xmlns="" val="20000"/>
                    </a:ext>
                  </a:extLst>
                </a:gridCol>
                <a:gridCol w="944880">
                  <a:extLst>
                    <a:ext uri="{9D8B030D-6E8A-4147-A177-3AD203B41FA5}">
                      <a16:colId xmlns:a16="http://schemas.microsoft.com/office/drawing/2014/main" xmlns=""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Arial Narrow" pitchFamily="34" charset="0"/>
                          <a:cs typeface="Arial" charset="0"/>
                        </a:rPr>
                        <a:t>12M </a:t>
                      </a:r>
                      <a:r>
                        <a:rPr kumimoji="0" lang="ru-RU" sz="1100" b="1" i="0" u="none" strike="noStrike" cap="none" normalizeH="0" baseline="0" dirty="0">
                          <a:ln>
                            <a:noFill/>
                          </a:ln>
                          <a:solidFill>
                            <a:srgbClr val="0079C2"/>
                          </a:solidFill>
                          <a:effectLst/>
                          <a:latin typeface="Arial Narrow" pitchFamily="34" charset="0"/>
                          <a:cs typeface="Arial" charset="0"/>
                        </a:rPr>
                        <a:t>2020</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effectLst/>
                          <a:latin typeface="+mn-lt"/>
                          <a:ea typeface="Calibri" panose="020F0502020204030204" pitchFamily="34" charset="0"/>
                        </a:rPr>
                        <a:t> 1</a:t>
                      </a:r>
                      <a:r>
                        <a:rPr lang="en-US" sz="1100" dirty="0">
                          <a:effectLst/>
                          <a:latin typeface="+mn-lt"/>
                          <a:ea typeface="Calibri" panose="020F0502020204030204" pitchFamily="34" charset="0"/>
                        </a:rPr>
                        <a:t>,</a:t>
                      </a:r>
                      <a:r>
                        <a:rPr lang="ru-RU" sz="1100" dirty="0">
                          <a:effectLst/>
                          <a:latin typeface="+mn-lt"/>
                          <a:ea typeface="Calibri" panose="020F0502020204030204" pitchFamily="34" charset="0"/>
                        </a:rPr>
                        <a:t>199</a:t>
                      </a:r>
                      <a:r>
                        <a:rPr lang="en-US" sz="1100" dirty="0">
                          <a:effectLst/>
                          <a:latin typeface="+mn-lt"/>
                          <a:ea typeface="Calibri" panose="020F0502020204030204" pitchFamily="34" charset="0"/>
                        </a:rPr>
                        <a:t>.</a:t>
                      </a:r>
                      <a:r>
                        <a:rPr lang="ru-RU" sz="1100" dirty="0">
                          <a:effectLst/>
                          <a:latin typeface="+mn-lt"/>
                          <a:ea typeface="Calibri" panose="020F0502020204030204" pitchFamily="34" charset="0"/>
                        </a:rPr>
                        <a:t>87 </a:t>
                      </a: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ru-RU" sz="1100" kern="1200" dirty="0">
                          <a:solidFill>
                            <a:schemeClr val="tx1"/>
                          </a:solidFill>
                          <a:effectLst/>
                          <a:latin typeface="+mn-lt"/>
                          <a:cs typeface="+mn-cs"/>
                        </a:rPr>
                        <a:t>885</a:t>
                      </a:r>
                      <a:r>
                        <a:rPr lang="en-US" sz="1100" kern="1200" dirty="0">
                          <a:solidFill>
                            <a:schemeClr val="tx1"/>
                          </a:solidFill>
                          <a:effectLst/>
                          <a:latin typeface="+mn-lt"/>
                          <a:cs typeface="+mn-cs"/>
                        </a:rPr>
                        <a:t>.</a:t>
                      </a:r>
                      <a:r>
                        <a:rPr lang="ru-RU" sz="1100" kern="1200" dirty="0">
                          <a:solidFill>
                            <a:schemeClr val="tx1"/>
                          </a:solidFill>
                          <a:effectLst/>
                          <a:latin typeface="+mn-lt"/>
                          <a:ea typeface="+mn-ea"/>
                          <a:cs typeface="+mn-cs"/>
                        </a:rPr>
                        <a:t>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914400" rtl="0" eaLnBrk="1" latinLnBrk="0" hangingPunct="1"/>
                      <a:r>
                        <a:rPr lang="ru-RU" sz="1100" kern="1200" dirty="0">
                          <a:solidFill>
                            <a:schemeClr val="tx1"/>
                          </a:solidFill>
                          <a:effectLst/>
                          <a:latin typeface="+mn-lt"/>
                          <a:ea typeface="Calibri" panose="020F0502020204030204" pitchFamily="34" charset="0"/>
                          <a:cs typeface="+mn-cs"/>
                        </a:rPr>
                        <a:t>847</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140</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72  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r" defTabSz="914400" rtl="0" eaLnBrk="1" latinLnBrk="0" hangingPunct="1"/>
                      <a:r>
                        <a:rPr lang="ru-RU" sz="1100" kern="1200" dirty="0">
                          <a:solidFill>
                            <a:schemeClr val="tx1"/>
                          </a:solidFill>
                          <a:effectLst/>
                          <a:latin typeface="+mn-lt"/>
                          <a:ea typeface="Calibri" panose="020F0502020204030204" pitchFamily="34" charset="0"/>
                          <a:cs typeface="+mn-cs"/>
                        </a:rPr>
                        <a:t>131</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878</a:t>
                      </a:r>
                      <a:r>
                        <a:rPr lang="en-US" sz="1100" kern="1200" dirty="0">
                          <a:solidFill>
                            <a:schemeClr val="tx1"/>
                          </a:solidFill>
                          <a:effectLst/>
                          <a:latin typeface="+mn-lt"/>
                          <a:ea typeface="Calibri" panose="020F0502020204030204" pitchFamily="34" charset="0"/>
                          <a:cs typeface="+mn-cs"/>
                        </a:rPr>
                        <a:t>.</a:t>
                      </a:r>
                      <a:r>
                        <a:rPr lang="ru-RU" sz="1100" kern="1200" dirty="0">
                          <a:solidFill>
                            <a:schemeClr val="tx1"/>
                          </a:solidFill>
                          <a:effectLst/>
                          <a:latin typeface="+mn-lt"/>
                          <a:ea typeface="Calibri" panose="020F0502020204030204" pitchFamily="34" charset="0"/>
                          <a:cs typeface="+mn-cs"/>
                        </a:rPr>
                        <a:t>72   </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a:t>
            </a:r>
            <a:r>
              <a:rPr lang="ru-RU" altLang="ru-RU" sz="1600" b="1" dirty="0">
                <a:solidFill>
                  <a:srgbClr val="0079C2"/>
                </a:solidFill>
              </a:rPr>
              <a:t>2020</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a:t>
            </a:r>
            <a:r>
              <a:rPr lang="ru-RU" altLang="ru-RU" sz="1600" b="1" dirty="0">
                <a:solidFill>
                  <a:srgbClr val="0079C2"/>
                </a:solidFill>
              </a:rPr>
              <a:t>2020</a:t>
            </a:r>
            <a:r>
              <a:rPr lang="ru-RU" altLang="ru-RU" sz="1600" b="1" baseline="30000" dirty="0">
                <a:solidFill>
                  <a:srgbClr val="0079C2"/>
                </a:solidFill>
              </a:rPr>
              <a:t>1</a:t>
            </a:r>
          </a:p>
        </p:txBody>
      </p:sp>
      <p:pic>
        <p:nvPicPr>
          <p:cNvPr id="3" name="Рисунок 2">
            <a:extLst>
              <a:ext uri="{FF2B5EF4-FFF2-40B4-BE49-F238E27FC236}">
                <a16:creationId xmlns:a16="http://schemas.microsoft.com/office/drawing/2014/main" xmlns="" id="{56870D9F-6619-4CEA-ACF4-6D9BFF113083}"/>
              </a:ext>
            </a:extLst>
          </p:cNvPr>
          <p:cNvPicPr>
            <a:picLocks noChangeAspect="1"/>
          </p:cNvPicPr>
          <p:nvPr/>
        </p:nvPicPr>
        <p:blipFill>
          <a:blip r:embed="rId2"/>
          <a:stretch>
            <a:fillRect/>
          </a:stretch>
        </p:blipFill>
        <p:spPr>
          <a:xfrm>
            <a:off x="-191769" y="1528318"/>
            <a:ext cx="4389120" cy="1616964"/>
          </a:xfrm>
          <a:prstGeom prst="rect">
            <a:avLst/>
          </a:prstGeom>
        </p:spPr>
      </p:pic>
      <p:pic>
        <p:nvPicPr>
          <p:cNvPr id="14" name="Рисунок 13">
            <a:extLst>
              <a:ext uri="{FF2B5EF4-FFF2-40B4-BE49-F238E27FC236}">
                <a16:creationId xmlns:a16="http://schemas.microsoft.com/office/drawing/2014/main" xmlns="" id="{89122A52-8BA6-4B2D-80A1-C3B35C04AF1D}"/>
              </a:ext>
            </a:extLst>
          </p:cNvPr>
          <p:cNvPicPr>
            <a:picLocks noChangeAspect="1"/>
          </p:cNvPicPr>
          <p:nvPr/>
        </p:nvPicPr>
        <p:blipFill>
          <a:blip r:embed="rId3"/>
          <a:stretch>
            <a:fillRect/>
          </a:stretch>
        </p:blipFill>
        <p:spPr>
          <a:xfrm>
            <a:off x="-440915" y="4240217"/>
            <a:ext cx="4428744" cy="1671828"/>
          </a:xfrm>
          <a:prstGeom prst="rect">
            <a:avLst/>
          </a:prstGeom>
        </p:spPr>
      </p:pic>
      <p:pic>
        <p:nvPicPr>
          <p:cNvPr id="15" name="Рисунок 14">
            <a:extLst>
              <a:ext uri="{FF2B5EF4-FFF2-40B4-BE49-F238E27FC236}">
                <a16:creationId xmlns:a16="http://schemas.microsoft.com/office/drawing/2014/main" xmlns="" id="{10765BB8-B76F-4899-963F-AD27FECB603A}"/>
              </a:ext>
            </a:extLst>
          </p:cNvPr>
          <p:cNvPicPr>
            <a:picLocks noChangeAspect="1"/>
          </p:cNvPicPr>
          <p:nvPr/>
        </p:nvPicPr>
        <p:blipFill>
          <a:blip r:embed="rId4"/>
          <a:stretch>
            <a:fillRect/>
          </a:stretch>
        </p:blipFill>
        <p:spPr>
          <a:xfrm>
            <a:off x="4696484" y="4240217"/>
            <a:ext cx="4668012" cy="1638300"/>
          </a:xfrm>
          <a:prstGeom prst="rect">
            <a:avLst/>
          </a:prstGeom>
        </p:spPr>
      </p:pic>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885990139"/>
              </p:ext>
            </p:extLst>
          </p:nvPr>
        </p:nvGraphicFramePr>
        <p:xfrm>
          <a:off x="4876800" y="1508125"/>
          <a:ext cx="4114801" cy="1225776"/>
        </p:xfrm>
        <a:graphic>
          <a:graphicData uri="http://schemas.openxmlformats.org/drawingml/2006/table">
            <a:tbl>
              <a:tblPr/>
              <a:tblGrid>
                <a:gridCol w="2053503">
                  <a:extLst>
                    <a:ext uri="{9D8B030D-6E8A-4147-A177-3AD203B41FA5}">
                      <a16:colId xmlns:a16="http://schemas.microsoft.com/office/drawing/2014/main" xmlns="" val="20000"/>
                    </a:ext>
                  </a:extLst>
                </a:gridCol>
                <a:gridCol w="765897">
                  <a:extLst>
                    <a:ext uri="{9D8B030D-6E8A-4147-A177-3AD203B41FA5}">
                      <a16:colId xmlns:a16="http://schemas.microsoft.com/office/drawing/2014/main" xmlns="" val="20001"/>
                    </a:ext>
                  </a:extLst>
                </a:gridCol>
                <a:gridCol w="762001">
                  <a:extLst>
                    <a:ext uri="{9D8B030D-6E8A-4147-A177-3AD203B41FA5}">
                      <a16:colId xmlns:a16="http://schemas.microsoft.com/office/drawing/2014/main" xmlns="" val="20002"/>
                    </a:ext>
                  </a:extLst>
                </a:gridCol>
                <a:gridCol w="533400">
                  <a:extLst>
                    <a:ext uri="{9D8B030D-6E8A-4147-A177-3AD203B41FA5}">
                      <a16:colId xmlns:a16="http://schemas.microsoft.com/office/drawing/2014/main" xmlns="" val="20003"/>
                    </a:ext>
                  </a:extLst>
                </a:gridCol>
              </a:tblGrid>
              <a:tr h="222591">
                <a:tc>
                  <a:txBody>
                    <a:bodyPr/>
                    <a:lstStyle/>
                    <a:p>
                      <a:pPr algn="l" rtl="0" fontAlgn="ctr"/>
                      <a:endParaRPr lang="ru-RU" sz="1100" b="1" i="0" u="none" strike="noStrike" dirty="0">
                        <a:solidFill>
                          <a:schemeClr val="tx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mn-lt"/>
                          <a:cs typeface="Arial" charset="0"/>
                        </a:rPr>
                        <a:t>12M </a:t>
                      </a:r>
                      <a:r>
                        <a:rPr kumimoji="0" lang="ru-RU" sz="1100" b="1" i="0" u="none" strike="noStrike" cap="none" normalizeH="0" baseline="0" dirty="0">
                          <a:ln>
                            <a:noFill/>
                          </a:ln>
                          <a:solidFill>
                            <a:srgbClr val="0079C2"/>
                          </a:solidFill>
                          <a:effectLst/>
                          <a:latin typeface="+mn-lt"/>
                          <a:cs typeface="Arial" charset="0"/>
                        </a:rPr>
                        <a:t>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0079C2"/>
                          </a:solidFill>
                          <a:effectLst/>
                          <a:latin typeface="+mn-lt"/>
                          <a:cs typeface="Arial" charset="0"/>
                        </a:rPr>
                        <a:t>12M </a:t>
                      </a:r>
                      <a:r>
                        <a:rPr kumimoji="0" lang="ru-RU" sz="1100" b="1" i="0" u="none" strike="noStrike" cap="none" normalizeH="0" baseline="0" dirty="0">
                          <a:ln>
                            <a:noFill/>
                          </a:ln>
                          <a:solidFill>
                            <a:srgbClr val="0079C2"/>
                          </a:solidFill>
                          <a:effectLst/>
                          <a:latin typeface="+mn-lt"/>
                          <a:cs typeface="Arial" charset="0"/>
                        </a:rPr>
                        <a:t>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mn-lt"/>
                          <a:cs typeface="Arial" panose="020B0604020202020204" pitchFamily="34" charset="0"/>
                        </a:rPr>
                        <a:t>58</a:t>
                      </a:r>
                      <a:r>
                        <a:rPr lang="en-US" sz="1000" b="0" i="0" u="none" strike="noStrike" dirty="0">
                          <a:solidFill>
                            <a:srgbClr val="000000"/>
                          </a:solidFill>
                          <a:effectLst/>
                          <a:latin typeface="+mn-lt"/>
                          <a:cs typeface="Arial" panose="020B0604020202020204" pitchFamily="34" charset="0"/>
                        </a:rPr>
                        <a:t>,</a:t>
                      </a:r>
                      <a:r>
                        <a:rPr lang="ru-RU" sz="1000" b="0" i="0" u="none" strike="noStrike" dirty="0">
                          <a:solidFill>
                            <a:srgbClr val="000000"/>
                          </a:solidFill>
                          <a:effectLst/>
                          <a:latin typeface="+mn-lt"/>
                          <a:cs typeface="Arial" panose="020B0604020202020204" pitchFamily="34" charset="0"/>
                        </a:rPr>
                        <a:t>620 </a:t>
                      </a:r>
                      <a:endParaRPr lang="ru-RU" sz="1000" b="0" i="0" u="none" strike="noStrike" dirty="0">
                        <a:solidFill>
                          <a:srgbClr val="000000"/>
                        </a:solidFill>
                        <a:effectLst/>
                        <a:latin typeface="+mn-lt"/>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mn-lt"/>
                          <a:cs typeface="Arial" panose="020B0604020202020204" pitchFamily="34" charset="0"/>
                        </a:rPr>
                        <a:t>50</a:t>
                      </a:r>
                      <a:r>
                        <a:rPr lang="en-US" sz="1000" b="0" i="0" u="none" strike="noStrike" dirty="0">
                          <a:solidFill>
                            <a:srgbClr val="000000"/>
                          </a:solidFill>
                          <a:effectLst/>
                          <a:latin typeface="+mn-lt"/>
                          <a:cs typeface="Arial" panose="020B0604020202020204" pitchFamily="34" charset="0"/>
                        </a:rPr>
                        <a:t>,</a:t>
                      </a:r>
                      <a:r>
                        <a:rPr lang="ru-RU" sz="1000" b="0" i="0" u="none" strike="noStrike" dirty="0">
                          <a:solidFill>
                            <a:srgbClr val="000000"/>
                          </a:solidFill>
                          <a:effectLst/>
                          <a:latin typeface="+mn-lt"/>
                          <a:cs typeface="Arial" panose="020B0604020202020204" pitchFamily="34" charset="0"/>
                        </a:rPr>
                        <a:t>763 </a:t>
                      </a:r>
                      <a:endParaRPr lang="ru-RU" sz="1000" b="0" i="0" u="none" strike="noStrike" dirty="0">
                        <a:solidFill>
                          <a:srgbClr val="000000"/>
                        </a:solidFill>
                        <a:effectLst/>
                        <a:latin typeface="+mn-lt"/>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mn-lt"/>
                          <a:ea typeface="+mn-ea"/>
                          <a:cs typeface="Arial" panose="020B0604020202020204" pitchFamily="34" charset="0"/>
                        </a:rPr>
                        <a:t>-13</a:t>
                      </a:r>
                      <a:r>
                        <a:rPr lang="en-US" sz="1000" b="0" i="0" u="none" strike="noStrike" kern="1200" dirty="0">
                          <a:solidFill>
                            <a:srgbClr val="000000"/>
                          </a:solidFill>
                          <a:effectLst/>
                          <a:latin typeface="+mn-lt"/>
                          <a:ea typeface="+mn-ea"/>
                          <a:cs typeface="Arial" panose="020B0604020202020204" pitchFamily="34" charset="0"/>
                        </a:rPr>
                        <a:t>.</a:t>
                      </a:r>
                      <a:r>
                        <a:rPr lang="ru-RU" sz="1000" b="0" i="0" u="none" strike="noStrike" kern="1200" dirty="0">
                          <a:solidFill>
                            <a:srgbClr val="000000"/>
                          </a:solidFill>
                          <a:effectLst/>
                          <a:latin typeface="+mn-lt"/>
                          <a:ea typeface="+mn-ea"/>
                          <a:cs typeface="Arial" panose="020B0604020202020204" pitchFamily="34" charset="0"/>
                        </a:rPr>
                        <a:t>4%</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Purchased 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mn-lt"/>
                          <a:cs typeface="Arial" panose="020B0604020202020204" pitchFamily="34" charset="0"/>
                        </a:rPr>
                        <a:t>9</a:t>
                      </a:r>
                      <a:r>
                        <a:rPr lang="en-US" sz="1000" b="0" i="0" u="none" strike="noStrike" dirty="0">
                          <a:solidFill>
                            <a:srgbClr val="000000"/>
                          </a:solidFill>
                          <a:effectLst/>
                          <a:latin typeface="+mn-lt"/>
                          <a:cs typeface="Arial" panose="020B0604020202020204" pitchFamily="34" charset="0"/>
                        </a:rPr>
                        <a:t>,</a:t>
                      </a:r>
                      <a:r>
                        <a:rPr lang="ru-RU" sz="1000" b="0" i="0" u="none" strike="noStrike" dirty="0">
                          <a:solidFill>
                            <a:srgbClr val="000000"/>
                          </a:solidFill>
                          <a:effectLst/>
                          <a:latin typeface="+mn-lt"/>
                          <a:cs typeface="Arial" panose="020B0604020202020204" pitchFamily="34" charset="0"/>
                        </a:rPr>
                        <a:t>105 </a:t>
                      </a:r>
                      <a:endParaRPr lang="ru-RU" sz="1000" b="0" i="0" u="none" strike="noStrike" dirty="0">
                        <a:solidFill>
                          <a:srgbClr val="000000"/>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rgbClr val="000000"/>
                          </a:solidFill>
                          <a:effectLst/>
                          <a:latin typeface="+mn-lt"/>
                          <a:cs typeface="Arial" panose="020B0604020202020204" pitchFamily="34" charset="0"/>
                        </a:rPr>
                        <a:t>7</a:t>
                      </a:r>
                      <a:r>
                        <a:rPr lang="en-US" sz="1000" b="0" i="0" u="none" strike="noStrike" dirty="0">
                          <a:solidFill>
                            <a:srgbClr val="000000"/>
                          </a:solidFill>
                          <a:effectLst/>
                          <a:latin typeface="+mn-lt"/>
                          <a:cs typeface="Arial" panose="020B0604020202020204" pitchFamily="34" charset="0"/>
                        </a:rPr>
                        <a:t>,</a:t>
                      </a:r>
                      <a:r>
                        <a:rPr lang="ru-RU" sz="1000" b="0" i="0" u="none" strike="noStrike" dirty="0">
                          <a:solidFill>
                            <a:srgbClr val="000000"/>
                          </a:solidFill>
                          <a:effectLst/>
                          <a:latin typeface="+mn-lt"/>
                          <a:cs typeface="Arial" panose="020B0604020202020204" pitchFamily="34" charset="0"/>
                        </a:rPr>
                        <a:t>371 </a:t>
                      </a:r>
                      <a:endParaRPr lang="ru-RU" sz="1000" b="0" i="0" u="none" strike="noStrike" dirty="0">
                        <a:solidFill>
                          <a:srgbClr val="000000"/>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0" i="0" u="none" strike="noStrike" kern="1200" dirty="0">
                          <a:solidFill>
                            <a:srgbClr val="000000"/>
                          </a:solidFill>
                          <a:effectLst/>
                          <a:latin typeface="+mn-lt"/>
                          <a:ea typeface="+mn-ea"/>
                          <a:cs typeface="Arial" panose="020B0604020202020204" pitchFamily="34" charset="0"/>
                        </a:rPr>
                        <a:t>-19</a:t>
                      </a:r>
                      <a:r>
                        <a:rPr lang="en-US" sz="1000" b="0" i="0" u="none" strike="noStrike" kern="1200" dirty="0">
                          <a:solidFill>
                            <a:srgbClr val="000000"/>
                          </a:solidFill>
                          <a:effectLst/>
                          <a:latin typeface="+mn-lt"/>
                          <a:ea typeface="+mn-ea"/>
                          <a:cs typeface="Arial" panose="020B0604020202020204" pitchFamily="34" charset="0"/>
                        </a:rPr>
                        <a:t>.</a:t>
                      </a:r>
                      <a:r>
                        <a:rPr lang="ru-RU" sz="1000" b="0" i="0" u="none" strike="noStrike" kern="1200" dirty="0">
                          <a:solidFill>
                            <a:srgbClr val="000000"/>
                          </a:solidFill>
                          <a:effectLst/>
                          <a:latin typeface="+mn-lt"/>
                          <a:ea typeface="+mn-ea"/>
                          <a:cs typeface="Arial" panose="020B0604020202020204" pitchFamily="34" charset="0"/>
                        </a:rPr>
                        <a:t>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222591">
                <a:tc>
                  <a:txBody>
                    <a:bodyPr/>
                    <a:lstStyle/>
                    <a:p>
                      <a:pPr algn="l" rtl="0" fontAlgn="ctr"/>
                      <a:r>
                        <a:rPr lang="en-US" sz="1100" b="1" i="0" u="none" strike="noStrike" dirty="0">
                          <a:solidFill>
                            <a:schemeClr val="tx1"/>
                          </a:solidFill>
                          <a:effectLst/>
                          <a:latin typeface="Arial Narrow" panose="020B0606020202030204" pitchFamily="34" charset="0"/>
                        </a:rPr>
                        <a:t>Total</a:t>
                      </a:r>
                      <a:r>
                        <a:rPr lang="en-US" sz="1100" b="1" i="0" u="none" strike="noStrike" baseline="0" dirty="0">
                          <a:solidFill>
                            <a:schemeClr val="tx1"/>
                          </a:solidFill>
                          <a:effectLst/>
                          <a:latin typeface="Arial Narrow" panose="020B0606020202030204" pitchFamily="34" charset="0"/>
                        </a:rPr>
                        <a:t> Variable Costs</a:t>
                      </a:r>
                      <a:endParaRPr lang="ru-RU" sz="1100" b="1" i="0" u="none" strike="noStrike" dirty="0">
                        <a:solidFill>
                          <a:schemeClr val="tx1"/>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000" b="1" i="0" u="none" strike="noStrike" dirty="0">
                          <a:solidFill>
                            <a:srgbClr val="000000"/>
                          </a:solidFill>
                          <a:effectLst/>
                          <a:latin typeface="+mn-lt"/>
                        </a:rPr>
                        <a:t>67</a:t>
                      </a:r>
                      <a:r>
                        <a:rPr lang="en-US" sz="1000" b="1" i="0" u="none" strike="noStrike" dirty="0">
                          <a:solidFill>
                            <a:srgbClr val="000000"/>
                          </a:solidFill>
                          <a:effectLst/>
                          <a:latin typeface="+mn-lt"/>
                        </a:rPr>
                        <a:t>,</a:t>
                      </a:r>
                      <a:r>
                        <a:rPr lang="ru-RU" sz="1000" b="1" i="0" u="none" strike="noStrike" dirty="0">
                          <a:solidFill>
                            <a:srgbClr val="000000"/>
                          </a:solidFill>
                          <a:effectLst/>
                          <a:latin typeface="+mn-lt"/>
                        </a:rPr>
                        <a:t>725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000" b="1" i="0" u="none" strike="noStrike" dirty="0">
                          <a:solidFill>
                            <a:srgbClr val="000000"/>
                          </a:solidFill>
                          <a:effectLst/>
                          <a:latin typeface="+mn-lt"/>
                        </a:rPr>
                        <a:t>58</a:t>
                      </a:r>
                      <a:r>
                        <a:rPr lang="en-US" sz="1000" b="1" i="0" u="none" strike="noStrike" dirty="0">
                          <a:solidFill>
                            <a:srgbClr val="000000"/>
                          </a:solidFill>
                          <a:effectLst/>
                          <a:latin typeface="+mn-lt"/>
                        </a:rPr>
                        <a:t>,</a:t>
                      </a:r>
                      <a:r>
                        <a:rPr lang="ru-RU" sz="1000" b="1" i="0" u="none" strike="noStrike" dirty="0">
                          <a:solidFill>
                            <a:srgbClr val="000000"/>
                          </a:solidFill>
                          <a:effectLst/>
                          <a:latin typeface="+mn-lt"/>
                        </a:rPr>
                        <a:t>134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00" b="1" i="0" u="none" strike="noStrike" kern="1200" dirty="0">
                          <a:solidFill>
                            <a:srgbClr val="000000"/>
                          </a:solidFill>
                          <a:effectLst/>
                          <a:latin typeface="+mn-lt"/>
                          <a:ea typeface="+mn-ea"/>
                          <a:cs typeface="Arial" panose="020B0604020202020204" pitchFamily="34" charset="0"/>
                        </a:rPr>
                        <a:t>-14</a:t>
                      </a:r>
                      <a:r>
                        <a:rPr lang="en-US" sz="1000" b="1" i="0" u="none" strike="noStrike" kern="1200" dirty="0">
                          <a:solidFill>
                            <a:srgbClr val="000000"/>
                          </a:solidFill>
                          <a:effectLst/>
                          <a:latin typeface="+mn-lt"/>
                          <a:ea typeface="+mn-ea"/>
                          <a:cs typeface="Arial" panose="020B0604020202020204" pitchFamily="34" charset="0"/>
                        </a:rPr>
                        <a:t>.</a:t>
                      </a:r>
                      <a:r>
                        <a:rPr lang="ru-RU" sz="1000" b="1" i="0" u="none" strike="noStrike" kern="1200" dirty="0">
                          <a:solidFill>
                            <a:srgbClr val="000000"/>
                          </a:solidFill>
                          <a:effectLst/>
                          <a:latin typeface="+mn-lt"/>
                          <a:ea typeface="+mn-ea"/>
                          <a:cs typeface="Arial" panose="020B0604020202020204" pitchFamily="34" charset="0"/>
                        </a:rPr>
                        <a:t>2%</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Decrease of fuel expenses, </a:t>
            </a:r>
            <a:r>
              <a:rPr lang="ru-RU" altLang="ru-RU" sz="1200" dirty="0">
                <a:solidFill>
                  <a:schemeClr val="tx1"/>
                </a:solidFill>
                <a:ea typeface="Calibri" panose="020F0502020204030204" pitchFamily="34" charset="0"/>
                <a:cs typeface="Times New Roman" panose="02020603050405020304" pitchFamily="18" charset="0"/>
              </a:rPr>
              <a:t>p</a:t>
            </a:r>
            <a:r>
              <a:rPr lang="en-US" altLang="ru-RU" sz="1200" dirty="0" err="1">
                <a:solidFill>
                  <a:schemeClr val="tx1"/>
                </a:solidFill>
                <a:ea typeface="Calibri" panose="020F0502020204030204" pitchFamily="34" charset="0"/>
                <a:cs typeface="Times New Roman" panose="02020603050405020304" pitchFamily="18" charset="0"/>
              </a:rPr>
              <a:t>urchased</a:t>
            </a:r>
            <a:r>
              <a:rPr lang="en-US" altLang="ru-RU" sz="1200" dirty="0">
                <a:solidFill>
                  <a:schemeClr val="tx1"/>
                </a:solidFill>
                <a:ea typeface="Calibri" panose="020F0502020204030204" pitchFamily="34" charset="0"/>
                <a:cs typeface="Times New Roman" panose="02020603050405020304" pitchFamily="18" charset="0"/>
              </a:rPr>
              <a:t> capacity and </a:t>
            </a:r>
            <a:r>
              <a:rPr lang="ru-RU" altLang="ru-RU" sz="1200" dirty="0">
                <a:solidFill>
                  <a:schemeClr val="tx1"/>
                </a:solidFill>
                <a:ea typeface="Calibri" panose="020F0502020204030204" pitchFamily="34" charset="0"/>
                <a:cs typeface="Times New Roman" panose="02020603050405020304" pitchFamily="18" charset="0"/>
              </a:rPr>
              <a:t>e</a:t>
            </a:r>
            <a:r>
              <a:rPr lang="en-US" altLang="ru-RU" sz="1200" dirty="0" err="1">
                <a:solidFill>
                  <a:schemeClr val="tx1"/>
                </a:solidFill>
                <a:ea typeface="Calibri" panose="020F0502020204030204" pitchFamily="34" charset="0"/>
                <a:cs typeface="Times New Roman" panose="02020603050405020304" pitchFamily="18" charset="0"/>
              </a:rPr>
              <a:t>lectricity</a:t>
            </a:r>
            <a:r>
              <a:rPr lang="en-US" altLang="ru-RU" sz="1200" dirty="0">
                <a:solidFill>
                  <a:schemeClr val="tx1"/>
                </a:solidFill>
                <a:ea typeface="Calibri" panose="020F0502020204030204" pitchFamily="34" charset="0"/>
                <a:cs typeface="Times New Roman" panose="02020603050405020304" pitchFamily="18" charset="0"/>
              </a:rPr>
              <a:t> </a:t>
            </a:r>
            <a:r>
              <a:rPr lang="en-US" altLang="ru-RU" sz="1200" dirty="0">
                <a:solidFill>
                  <a:schemeClr val="tx1"/>
                </a:solidFill>
              </a:rPr>
              <a:t>expenses </a:t>
            </a:r>
            <a:r>
              <a:rPr lang="en-US" altLang="ru-RU" sz="1200" dirty="0">
                <a:solidFill>
                  <a:schemeClr val="tx1"/>
                </a:solidFill>
                <a:cs typeface="Calibri" panose="020F0502020204030204" pitchFamily="34" charset="0"/>
              </a:rPr>
              <a:t>was due to lower electricity output for 12</a:t>
            </a:r>
            <a:r>
              <a:rPr lang="ru-RU" altLang="ru-RU" sz="1200" dirty="0">
                <a:solidFill>
                  <a:schemeClr val="tx1"/>
                </a:solidFill>
                <a:cs typeface="Calibri" panose="020F0502020204030204" pitchFamily="34" charset="0"/>
              </a:rPr>
              <a:t>M 2020</a:t>
            </a:r>
            <a:r>
              <a:rPr lang="en-US" altLang="ru-RU" sz="1200" dirty="0">
                <a:solidFill>
                  <a:schemeClr val="tx1"/>
                </a:solidFill>
                <a:cs typeface="Calibri" panose="020F0502020204030204" pitchFamily="34" charset="0"/>
              </a:rPr>
              <a:t>.</a:t>
            </a:r>
            <a:endParaRPr lang="ru-RU" altLang="ru-RU" sz="1200" dirty="0">
              <a:solidFill>
                <a:schemeClr val="tx1"/>
              </a:solidFill>
              <a:cs typeface="Calibri" panose="020F0502020204030204" pitchFamily="34" charset="0"/>
            </a:endParaRPr>
          </a:p>
        </p:txBody>
      </p:sp>
      <p:cxnSp>
        <p:nvCxnSpPr>
          <p:cNvPr id="12" name="Straight Arrow Connector 13"/>
          <p:cNvCxnSpPr/>
          <p:nvPr/>
        </p:nvCxnSpPr>
        <p:spPr>
          <a:xfrm>
            <a:off x="2286000" y="4419600"/>
            <a:ext cx="838200" cy="936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2830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a:t>
            </a:r>
            <a:r>
              <a:rPr lang="ru-RU" sz="1050" spc="-10" dirty="0">
                <a:solidFill>
                  <a:srgbClr val="0079C2"/>
                </a:solidFill>
              </a:rPr>
              <a:t>1</a:t>
            </a:r>
            <a:r>
              <a:rPr lang="en-US" sz="1050" spc="-10" dirty="0">
                <a:solidFill>
                  <a:srgbClr val="0079C2"/>
                </a:solidFill>
              </a:rPr>
              <a:t>3.4</a:t>
            </a:r>
            <a:r>
              <a:rPr lang="ru-RU" sz="1050" spc="-10" dirty="0">
                <a:solidFill>
                  <a:srgbClr val="0079C2"/>
                </a:solidFill>
              </a:rPr>
              <a:t>%</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2" name="Рисунок 1">
            <a:extLst>
              <a:ext uri="{FF2B5EF4-FFF2-40B4-BE49-F238E27FC236}">
                <a16:creationId xmlns:a16="http://schemas.microsoft.com/office/drawing/2014/main" xmlns="" id="{A0227A35-74F1-4D28-B7B9-1B7E85590057}"/>
              </a:ext>
            </a:extLst>
          </p:cNvPr>
          <p:cNvPicPr>
            <a:picLocks noChangeAspect="1"/>
          </p:cNvPicPr>
          <p:nvPr/>
        </p:nvPicPr>
        <p:blipFill>
          <a:blip r:embed="rId2"/>
          <a:stretch>
            <a:fillRect/>
          </a:stretch>
        </p:blipFill>
        <p:spPr>
          <a:xfrm>
            <a:off x="1042416" y="4269133"/>
            <a:ext cx="3325368" cy="1644396"/>
          </a:xfrm>
          <a:prstGeom prst="rect">
            <a:avLst/>
          </a:prstGeom>
        </p:spPr>
      </p:pic>
      <p:pic>
        <p:nvPicPr>
          <p:cNvPr id="3" name="Рисунок 2">
            <a:extLst>
              <a:ext uri="{FF2B5EF4-FFF2-40B4-BE49-F238E27FC236}">
                <a16:creationId xmlns:a16="http://schemas.microsoft.com/office/drawing/2014/main" xmlns="" id="{C7B6A75F-8954-4D4F-919F-9D87518C707C}"/>
              </a:ext>
            </a:extLst>
          </p:cNvPr>
          <p:cNvPicPr>
            <a:picLocks noChangeAspect="1"/>
          </p:cNvPicPr>
          <p:nvPr/>
        </p:nvPicPr>
        <p:blipFill>
          <a:blip r:embed="rId3"/>
          <a:stretch>
            <a:fillRect/>
          </a:stretch>
        </p:blipFill>
        <p:spPr>
          <a:xfrm>
            <a:off x="5596383" y="4012029"/>
            <a:ext cx="3325368" cy="2252472"/>
          </a:xfrm>
          <a:prstGeom prst="rect">
            <a:avLst/>
          </a:prstGeom>
        </p:spPr>
      </p:pic>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xmlns="" id="{D03A77F3-1671-408F-9107-1DCC0EF48AE3}"/>
              </a:ext>
            </a:extLst>
          </p:cNvPr>
          <p:cNvPicPr>
            <a:picLocks noChangeAspect="1"/>
          </p:cNvPicPr>
          <p:nvPr/>
        </p:nvPicPr>
        <p:blipFill>
          <a:blip r:embed="rId2"/>
          <a:stretch>
            <a:fillRect/>
          </a:stretch>
        </p:blipFill>
        <p:spPr>
          <a:xfrm>
            <a:off x="887672" y="4582880"/>
            <a:ext cx="3773424" cy="1786128"/>
          </a:xfrm>
          <a:prstGeom prst="rect">
            <a:avLst/>
          </a:prstGeom>
        </p:spPr>
      </p:pic>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10" name="Rectangle 7"/>
          <p:cNvSpPr>
            <a:spLocks noChangeArrowheads="1"/>
          </p:cNvSpPr>
          <p:nvPr/>
        </p:nvSpPr>
        <p:spPr bwMode="auto">
          <a:xfrm>
            <a:off x="257175" y="1612900"/>
            <a:ext cx="3752850" cy="1475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a:solidFill>
                  <a:schemeClr val="tx1"/>
                </a:solidFill>
              </a:rPr>
              <a:t>F</a:t>
            </a:r>
            <a:r>
              <a:rPr lang="en-US" altLang="ru-RU" sz="1400" dirty="0" err="1">
                <a:solidFill>
                  <a:schemeClr val="tx1"/>
                </a:solidFill>
              </a:rPr>
              <a:t>ixed</a:t>
            </a:r>
            <a:r>
              <a:rPr lang="en-US" altLang="ru-RU" sz="1400" dirty="0">
                <a:solidFill>
                  <a:schemeClr val="tx1"/>
                </a:solidFill>
              </a:rPr>
              <a:t> costs reduction was dew, mostly, to </a:t>
            </a:r>
            <a:r>
              <a:rPr lang="ru-RU" altLang="ru-RU" sz="1400" dirty="0" err="1">
                <a:solidFill>
                  <a:schemeClr val="tx1"/>
                </a:solidFill>
              </a:rPr>
              <a:t>income</a:t>
            </a:r>
            <a:r>
              <a:rPr lang="ru-RU" altLang="ru-RU" sz="1400" dirty="0">
                <a:solidFill>
                  <a:schemeClr val="tx1"/>
                </a:solidFill>
              </a:rPr>
              <a:t> </a:t>
            </a:r>
            <a:r>
              <a:rPr lang="ru-RU" altLang="ru-RU" sz="1400" dirty="0" err="1">
                <a:solidFill>
                  <a:schemeClr val="tx1"/>
                </a:solidFill>
              </a:rPr>
              <a:t>from</a:t>
            </a:r>
            <a:r>
              <a:rPr lang="ru-RU" altLang="ru-RU" sz="1400" dirty="0">
                <a:solidFill>
                  <a:schemeClr val="tx1"/>
                </a:solidFill>
              </a:rPr>
              <a:t> PP&amp;E </a:t>
            </a:r>
            <a:r>
              <a:rPr lang="ru-RU" altLang="ru-RU" sz="1400" dirty="0" err="1">
                <a:solidFill>
                  <a:schemeClr val="tx1"/>
                </a:solidFill>
              </a:rPr>
              <a:t>and</a:t>
            </a:r>
            <a:r>
              <a:rPr lang="ru-RU" altLang="ru-RU" sz="1400" dirty="0">
                <a:solidFill>
                  <a:schemeClr val="tx1"/>
                </a:solidFill>
              </a:rPr>
              <a:t> </a:t>
            </a:r>
            <a:r>
              <a:rPr lang="ru-RU" altLang="ru-RU" sz="1400" dirty="0" err="1">
                <a:solidFill>
                  <a:schemeClr val="tx1"/>
                </a:solidFill>
              </a:rPr>
              <a:t>other</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sale</a:t>
            </a:r>
            <a:r>
              <a:rPr lang="ru-RU" altLang="ru-RU" sz="1400" dirty="0">
                <a:solidFill>
                  <a:schemeClr val="tx1"/>
                </a:solidFill>
              </a:rPr>
              <a:t>, </a:t>
            </a:r>
            <a:r>
              <a:rPr lang="ru-RU" altLang="ru-RU" sz="1400" dirty="0" err="1">
                <a:solidFill>
                  <a:schemeClr val="tx1"/>
                </a:solidFill>
              </a:rPr>
              <a:t>including</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at</a:t>
            </a:r>
            <a:r>
              <a:rPr lang="ru-RU" altLang="ru-RU" sz="1400" dirty="0">
                <a:solidFill>
                  <a:schemeClr val="tx1"/>
                </a:solidFill>
              </a:rPr>
              <a:t> </a:t>
            </a:r>
            <a:r>
              <a:rPr lang="ru-RU" altLang="ru-RU" sz="1400" dirty="0" err="1">
                <a:solidFill>
                  <a:schemeClr val="tx1"/>
                </a:solidFill>
              </a:rPr>
              <a:t>Krasnoyarskaya</a:t>
            </a:r>
            <a:r>
              <a:rPr lang="ru-RU" altLang="ru-RU" sz="1400" dirty="0">
                <a:solidFill>
                  <a:schemeClr val="tx1"/>
                </a:solidFill>
              </a:rPr>
              <a:t> station-2</a:t>
            </a:r>
            <a:r>
              <a:rPr lang="en-US" altLang="ru-RU" sz="1400" dirty="0">
                <a:solidFill>
                  <a:schemeClr val="tx1"/>
                </a:solidFill>
              </a:rPr>
              <a:t>.</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Impairment loss on the Company non-financial assets decreased year-on-year, resulting from recognition of less amount of </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PP&amp;E</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altLang="ru-RU" sz="1400" dirty="0">
                <a:solidFill>
                  <a:schemeClr val="tx1"/>
                </a:solidFill>
              </a:rPr>
              <a:t>impairment loss.</a:t>
            </a:r>
          </a:p>
        </p:txBody>
      </p:sp>
      <p:graphicFrame>
        <p:nvGraphicFramePr>
          <p:cNvPr id="11" name="Таблица 20"/>
          <p:cNvGraphicFramePr>
            <a:graphicFrameLocks noGrp="1"/>
          </p:cNvGraphicFramePr>
          <p:nvPr>
            <p:extLst>
              <p:ext uri="{D42A27DB-BD31-4B8C-83A1-F6EECF244321}">
                <p14:modId xmlns:p14="http://schemas.microsoft.com/office/powerpoint/2010/main" val="1143238891"/>
              </p:ext>
            </p:extLst>
          </p:nvPr>
        </p:nvGraphicFramePr>
        <p:xfrm>
          <a:off x="4876800" y="1557337"/>
          <a:ext cx="4191000" cy="4702786"/>
        </p:xfrm>
        <a:graphic>
          <a:graphicData uri="http://schemas.openxmlformats.org/drawingml/2006/table">
            <a:tbl>
              <a:tblPr/>
              <a:tblGrid>
                <a:gridCol w="2053503">
                  <a:extLst>
                    <a:ext uri="{9D8B030D-6E8A-4147-A177-3AD203B41FA5}">
                      <a16:colId xmlns:a16="http://schemas.microsoft.com/office/drawing/2014/main" xmlns="" val="20000"/>
                    </a:ext>
                  </a:extLst>
                </a:gridCol>
                <a:gridCol w="763949">
                  <a:extLst>
                    <a:ext uri="{9D8B030D-6E8A-4147-A177-3AD203B41FA5}">
                      <a16:colId xmlns:a16="http://schemas.microsoft.com/office/drawing/2014/main" xmlns="" val="20001"/>
                    </a:ext>
                  </a:extLst>
                </a:gridCol>
                <a:gridCol w="763949">
                  <a:extLst>
                    <a:ext uri="{9D8B030D-6E8A-4147-A177-3AD203B41FA5}">
                      <a16:colId xmlns:a16="http://schemas.microsoft.com/office/drawing/2014/main" xmlns="" val="20002"/>
                    </a:ext>
                  </a:extLst>
                </a:gridCol>
                <a:gridCol w="609599">
                  <a:extLst>
                    <a:ext uri="{9D8B030D-6E8A-4147-A177-3AD203B41FA5}">
                      <a16:colId xmlns:a16="http://schemas.microsoft.com/office/drawing/2014/main" xmlns="" val="20003"/>
                    </a:ext>
                  </a:extLst>
                </a:gridCol>
              </a:tblGrid>
              <a:tr h="417699">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mn-lt"/>
                          <a:cs typeface="Arial" charset="0"/>
                        </a:rPr>
                        <a:t>12M </a:t>
                      </a:r>
                      <a:r>
                        <a:rPr kumimoji="0" lang="ru-RU" sz="1100" b="1" i="0" u="none" strike="noStrike" cap="none" normalizeH="0" baseline="0" dirty="0">
                          <a:ln>
                            <a:noFill/>
                          </a:ln>
                          <a:solidFill>
                            <a:srgbClr val="0079C2"/>
                          </a:solidFill>
                          <a:effectLst/>
                          <a:latin typeface="+mn-lt"/>
                          <a:cs typeface="Arial" charset="0"/>
                        </a:rPr>
                        <a:t>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0079C2"/>
                          </a:solidFill>
                          <a:effectLst/>
                          <a:latin typeface="+mn-lt"/>
                          <a:cs typeface="Arial" charset="0"/>
                        </a:rPr>
                        <a:t>12M </a:t>
                      </a:r>
                      <a:r>
                        <a:rPr kumimoji="0" lang="ru-RU" sz="1100" b="1" i="0" u="none" strike="noStrike" cap="none" normalizeH="0" baseline="0" dirty="0">
                          <a:ln>
                            <a:noFill/>
                          </a:ln>
                          <a:solidFill>
                            <a:srgbClr val="0079C2"/>
                          </a:solidFill>
                          <a:effectLst/>
                          <a:latin typeface="+mn-lt"/>
                          <a:cs typeface="Arial" charset="0"/>
                        </a:rPr>
                        <a:t>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xmlns="" val="10000"/>
                  </a:ext>
                </a:extLst>
              </a:tr>
              <a:tr h="417421">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9</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375 </a:t>
                      </a:r>
                      <a:endParaRPr lang="ru-RU" sz="1000" b="0" i="0" u="none" strike="noStrike" dirty="0">
                        <a:solidFill>
                          <a:schemeClr val="tx1"/>
                        </a:solidFill>
                        <a:effectLst/>
                        <a:latin typeface="+mn-lt"/>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9</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485 </a:t>
                      </a:r>
                      <a:endParaRPr lang="ru-RU" sz="1000" b="0" i="0" u="none" strike="noStrike" dirty="0">
                        <a:solidFill>
                          <a:schemeClr val="tx1"/>
                        </a:solidFill>
                        <a:effectLst/>
                        <a:latin typeface="+mn-lt"/>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+1</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2%</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89065">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3</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920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3</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908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-0</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29394">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2</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160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2</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347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+8</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7%</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2</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993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2</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447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-18</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2%</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4</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617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4</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578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-0</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8%</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962102">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Loss (</a:t>
                      </a:r>
                      <a:r>
                        <a:rPr lang="ru-RU" sz="1100" kern="1200" dirty="0" err="1">
                          <a:solidFill>
                            <a:schemeClr val="tx1"/>
                          </a:solidFill>
                          <a:effectLst/>
                          <a:latin typeface="+mn-lt"/>
                          <a:ea typeface="Calibri" panose="020F0502020204030204" pitchFamily="34" charset="0"/>
                          <a:cs typeface="Times New Roman" panose="02020603050405020304" pitchFamily="18" charset="0"/>
                        </a:rPr>
                        <a:t>Income</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PP&amp;E</a:t>
                      </a:r>
                      <a:r>
                        <a:rPr lang="en-US" sz="1100" kern="1200" baseline="0" dirty="0">
                          <a:solidFill>
                            <a:schemeClr val="tx1"/>
                          </a:solidFill>
                          <a:effectLst/>
                          <a:latin typeface="+mn-lt"/>
                          <a:ea typeface="Calibri" panose="020F0502020204030204" pitchFamily="34" charset="0"/>
                          <a:cs typeface="Times New Roman" panose="02020603050405020304" pitchFamily="18" charset="0"/>
                        </a:rPr>
                        <a:t>, Other Non-current Assets and Available for Sale Assets</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202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cs typeface="Arial" panose="020B0604020202020204" pitchFamily="34" charset="0"/>
                        </a:rPr>
                        <a:t>(4</a:t>
                      </a:r>
                      <a:r>
                        <a:rPr lang="en-US" sz="1000" b="0" i="0" u="none" strike="noStrike" dirty="0">
                          <a:solidFill>
                            <a:schemeClr val="tx1"/>
                          </a:solidFill>
                          <a:effectLst/>
                          <a:latin typeface="+mn-lt"/>
                          <a:cs typeface="Arial" panose="020B0604020202020204" pitchFamily="34" charset="0"/>
                        </a:rPr>
                        <a:t>,</a:t>
                      </a:r>
                      <a:r>
                        <a:rPr lang="ru-RU" sz="1000" b="0" i="0" u="none" strike="noStrike" dirty="0">
                          <a:solidFill>
                            <a:schemeClr val="tx1"/>
                          </a:solidFill>
                          <a:effectLst/>
                          <a:latin typeface="+mn-lt"/>
                          <a:cs typeface="Arial" panose="020B0604020202020204" pitchFamily="34" charset="0"/>
                        </a:rPr>
                        <a:t>223) </a:t>
                      </a:r>
                      <a:endParaRPr lang="ru-RU" sz="1000" b="0" i="0" u="none" strike="noStrike" dirty="0">
                        <a:solidFill>
                          <a:schemeClr val="tx1"/>
                        </a:solidFill>
                        <a:effectLst/>
                        <a:latin typeface="+mn-lt"/>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Depreciation and Amortization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rPr>
                        <a:t>13</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365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rPr>
                        <a:t>13</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185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-1</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827210820"/>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rPr>
                        <a:t>11</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928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000" b="0" i="0" u="none" strike="noStrike" dirty="0">
                          <a:solidFill>
                            <a:schemeClr val="tx1"/>
                          </a:solidFill>
                          <a:effectLst/>
                          <a:latin typeface="+mn-lt"/>
                        </a:rPr>
                        <a:t>11</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640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0" i="0" u="none" strike="noStrike" dirty="0">
                          <a:solidFill>
                            <a:schemeClr val="tx1"/>
                          </a:solidFill>
                          <a:effectLst/>
                          <a:latin typeface="+mn-lt"/>
                        </a:rPr>
                        <a:t>-2</a:t>
                      </a:r>
                      <a:r>
                        <a:rPr lang="en-US" sz="1000" b="0" i="0" u="none" strike="noStrike" dirty="0">
                          <a:solidFill>
                            <a:schemeClr val="tx1"/>
                          </a:solidFill>
                          <a:effectLst/>
                          <a:latin typeface="+mn-lt"/>
                        </a:rPr>
                        <a:t>.</a:t>
                      </a:r>
                      <a:r>
                        <a:rPr lang="ru-RU" sz="1000" b="0" i="0" u="none" strike="noStrike" dirty="0">
                          <a:solidFill>
                            <a:schemeClr val="tx1"/>
                          </a:solidFill>
                          <a:effectLst/>
                          <a:latin typeface="+mn-lt"/>
                        </a:rPr>
                        <a:t>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417421">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1" i="0" u="none" strike="noStrike" dirty="0">
                          <a:solidFill>
                            <a:schemeClr val="tx1"/>
                          </a:solidFill>
                          <a:effectLst/>
                          <a:latin typeface="+mn-lt"/>
                        </a:rPr>
                        <a:t>48</a:t>
                      </a:r>
                      <a:r>
                        <a:rPr lang="en-US" sz="1000" b="1" i="0" u="none" strike="noStrike" dirty="0">
                          <a:solidFill>
                            <a:schemeClr val="tx1"/>
                          </a:solidFill>
                          <a:effectLst/>
                          <a:latin typeface="+mn-lt"/>
                        </a:rPr>
                        <a:t>,</a:t>
                      </a:r>
                      <a:r>
                        <a:rPr lang="ru-RU" sz="1000" b="1" i="0" u="none" strike="noStrike" dirty="0">
                          <a:solidFill>
                            <a:schemeClr val="tx1"/>
                          </a:solidFill>
                          <a:effectLst/>
                          <a:latin typeface="+mn-lt"/>
                        </a:rPr>
                        <a:t>560‬</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1" i="0" u="none" strike="noStrike" dirty="0">
                          <a:solidFill>
                            <a:schemeClr val="tx1"/>
                          </a:solidFill>
                          <a:effectLst/>
                          <a:latin typeface="+mn-lt"/>
                        </a:rPr>
                        <a:t>43</a:t>
                      </a:r>
                      <a:r>
                        <a:rPr lang="en-US" sz="1000" b="1" i="0" u="none" strike="noStrike" dirty="0">
                          <a:solidFill>
                            <a:schemeClr val="tx1"/>
                          </a:solidFill>
                          <a:effectLst/>
                          <a:latin typeface="+mn-lt"/>
                        </a:rPr>
                        <a:t>,</a:t>
                      </a:r>
                      <a:r>
                        <a:rPr lang="ru-RU" sz="1000" b="1" i="0" u="none" strike="noStrike" dirty="0">
                          <a:solidFill>
                            <a:schemeClr val="tx1"/>
                          </a:solidFill>
                          <a:effectLst/>
                          <a:latin typeface="+mn-lt"/>
                        </a:rPr>
                        <a:t>367‬</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00" b="1" i="0" u="none" strike="noStrike" dirty="0">
                          <a:solidFill>
                            <a:schemeClr val="tx1"/>
                          </a:solidFill>
                          <a:effectLst/>
                          <a:latin typeface="+mn-lt"/>
                        </a:rPr>
                        <a:t>-10</a:t>
                      </a:r>
                      <a:r>
                        <a:rPr lang="en-US" sz="1000" b="1" i="0" u="none" strike="noStrike" dirty="0">
                          <a:solidFill>
                            <a:schemeClr val="tx1"/>
                          </a:solidFill>
                          <a:effectLst/>
                          <a:latin typeface="+mn-lt"/>
                        </a:rPr>
                        <a:t>.</a:t>
                      </a:r>
                      <a:r>
                        <a:rPr lang="ru-RU" sz="1000" b="1" i="0" u="none" strike="noStrike" dirty="0">
                          <a:solidFill>
                            <a:schemeClr val="tx1"/>
                          </a:solidFill>
                          <a:effectLst/>
                          <a:latin typeface="+mn-lt"/>
                        </a:rPr>
                        <a:t>7%</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bl>
          </a:graphicData>
        </a:graphic>
      </p:graphicFrame>
      <p:cxnSp>
        <p:nvCxnSpPr>
          <p:cNvPr id="12" name="Straight Arrow Connector 13"/>
          <p:cNvCxnSpPr/>
          <p:nvPr/>
        </p:nvCxnSpPr>
        <p:spPr>
          <a:xfrm>
            <a:off x="2133600" y="4545013"/>
            <a:ext cx="1203960" cy="2286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4084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-10.7</a:t>
            </a:r>
            <a:r>
              <a:rPr lang="ru-RU" sz="1050" spc="-30" dirty="0">
                <a:solidFill>
                  <a:srgbClr val="0079C2"/>
                </a:solidFill>
              </a:rPr>
              <a:t>%</a:t>
            </a:r>
          </a:p>
        </p:txBody>
      </p:sp>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a:extLst>
              <a:ext uri="{FF2B5EF4-FFF2-40B4-BE49-F238E27FC236}">
                <a16:creationId xmlns:a16="http://schemas.microsoft.com/office/drawing/2014/main" xmlns="" id="{A344F18A-75AB-4AE8-90C4-589DA62C1C33}"/>
              </a:ext>
            </a:extLst>
          </p:cNvPr>
          <p:cNvPicPr>
            <a:picLocks noChangeAspect="1"/>
          </p:cNvPicPr>
          <p:nvPr/>
        </p:nvPicPr>
        <p:blipFill>
          <a:blip r:embed="rId2"/>
          <a:stretch>
            <a:fillRect/>
          </a:stretch>
        </p:blipFill>
        <p:spPr>
          <a:xfrm>
            <a:off x="3161102" y="2355263"/>
            <a:ext cx="5967984" cy="2982468"/>
          </a:xfrm>
          <a:prstGeom prst="rect">
            <a:avLst/>
          </a:prstGeom>
          <a:noFill/>
        </p:spPr>
      </p:pic>
      <p:pic>
        <p:nvPicPr>
          <p:cNvPr id="3" name="Рисунок 2">
            <a:extLst>
              <a:ext uri="{FF2B5EF4-FFF2-40B4-BE49-F238E27FC236}">
                <a16:creationId xmlns:a16="http://schemas.microsoft.com/office/drawing/2014/main" xmlns="" id="{EDA02796-FC89-4091-BFBD-822609070990}"/>
              </a:ext>
            </a:extLst>
          </p:cNvPr>
          <p:cNvPicPr>
            <a:picLocks noChangeAspect="1"/>
          </p:cNvPicPr>
          <p:nvPr/>
        </p:nvPicPr>
        <p:blipFill>
          <a:blip r:embed="rId3"/>
          <a:stretch>
            <a:fillRect/>
          </a:stretch>
        </p:blipFill>
        <p:spPr>
          <a:xfrm>
            <a:off x="160504" y="1871885"/>
            <a:ext cx="3244596" cy="1586484"/>
          </a:xfrm>
          <a:prstGeom prst="rect">
            <a:avLst/>
          </a:prstGeom>
        </p:spPr>
      </p:pic>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sp>
        <p:nvSpPr>
          <p:cNvPr id="5" name="Text Box 103"/>
          <p:cNvSpPr txBox="1">
            <a:spLocks noChangeArrowheads="1"/>
          </p:cNvSpPr>
          <p:nvPr/>
        </p:nvSpPr>
        <p:spPr bwMode="auto">
          <a:xfrm>
            <a:off x="4815114" y="2304953"/>
            <a:ext cx="265995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2020</a:t>
            </a:r>
            <a:r>
              <a:rPr lang="en-US" altLang="ru-RU" sz="1600" b="1" dirty="0">
                <a:solidFill>
                  <a:srgbClr val="0079C2"/>
                </a:solidFill>
              </a:rPr>
              <a:t>FY,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 </a:t>
            </a:r>
            <a:r>
              <a:rPr lang="en-US" altLang="ru-RU" sz="1600" b="1" dirty="0" err="1">
                <a:solidFill>
                  <a:srgbClr val="0079C2"/>
                </a:solidFill>
              </a:rPr>
              <a:t>mn</a:t>
            </a:r>
            <a:r>
              <a:rPr lang="en-US" altLang="ru-RU" sz="1600" b="1" dirty="0">
                <a:solidFill>
                  <a:srgbClr val="0079C2"/>
                </a:solidFill>
              </a:rPr>
              <a:t> RUR</a:t>
            </a:r>
          </a:p>
        </p:txBody>
      </p:sp>
      <p:cxnSp>
        <p:nvCxnSpPr>
          <p:cNvPr id="8" name="Straight Arrow Connector 6"/>
          <p:cNvCxnSpPr>
            <a:cxnSpLocks/>
          </p:cNvCxnSpPr>
          <p:nvPr/>
        </p:nvCxnSpPr>
        <p:spPr>
          <a:xfrm>
            <a:off x="1249568" y="4577871"/>
            <a:ext cx="952500" cy="987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9" name="Oval 7"/>
          <p:cNvSpPr/>
          <p:nvPr/>
        </p:nvSpPr>
        <p:spPr>
          <a:xfrm>
            <a:off x="1543255" y="4486107"/>
            <a:ext cx="365125" cy="334963"/>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-3.3</a:t>
            </a:r>
            <a:r>
              <a:rPr lang="ru-RU" sz="1050" spc="-10" dirty="0">
                <a:solidFill>
                  <a:srgbClr val="0079C2"/>
                </a:solidFill>
              </a:rPr>
              <a:t>%</a:t>
            </a:r>
          </a:p>
        </p:txBody>
      </p:sp>
      <p:sp>
        <p:nvSpPr>
          <p:cNvPr id="10" name="Text Box 103">
            <a:extLst>
              <a:ext uri="{FF2B5EF4-FFF2-40B4-BE49-F238E27FC236}">
                <a16:creationId xmlns:a16="http://schemas.microsoft.com/office/drawing/2014/main" xmlns="" id="{C28EA582-27D9-4922-8AB4-058A8F76E4D0}"/>
              </a:ext>
            </a:extLst>
          </p:cNvPr>
          <p:cNvSpPr txBox="1">
            <a:spLocks noChangeArrowheads="1"/>
          </p:cNvSpPr>
          <p:nvPr/>
        </p:nvSpPr>
        <p:spPr bwMode="auto">
          <a:xfrm>
            <a:off x="231774" y="3861914"/>
            <a:ext cx="176490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a:t>
            </a:r>
            <a:r>
              <a:rPr lang="ru-RU" altLang="ru-RU" sz="1600" b="1" dirty="0">
                <a:solidFill>
                  <a:srgbClr val="0079C2"/>
                </a:solidFill>
              </a:rPr>
              <a:t> </a:t>
            </a:r>
            <a:r>
              <a:rPr lang="en-US" altLang="ru-RU" sz="1600" b="1" dirty="0">
                <a:solidFill>
                  <a:srgbClr val="0079C2"/>
                </a:solidFill>
              </a:rPr>
              <a:t>adj., </a:t>
            </a:r>
            <a:r>
              <a:rPr lang="en-US" altLang="ru-RU" sz="1600" b="1" dirty="0" err="1">
                <a:solidFill>
                  <a:srgbClr val="0079C2"/>
                </a:solidFill>
              </a:rPr>
              <a:t>mn</a:t>
            </a:r>
            <a:r>
              <a:rPr lang="en-US" altLang="ru-RU" sz="1600" b="1" dirty="0">
                <a:solidFill>
                  <a:srgbClr val="0079C2"/>
                </a:solidFill>
              </a:rPr>
              <a:t> RUR</a:t>
            </a:r>
          </a:p>
        </p:txBody>
      </p:sp>
      <p:cxnSp>
        <p:nvCxnSpPr>
          <p:cNvPr id="12" name="Straight Arrow Connector 6">
            <a:extLst>
              <a:ext uri="{FF2B5EF4-FFF2-40B4-BE49-F238E27FC236}">
                <a16:creationId xmlns:a16="http://schemas.microsoft.com/office/drawing/2014/main" xmlns="" id="{63021A3E-A5FD-4D7C-A191-53EDEB9D27A9}"/>
              </a:ext>
            </a:extLst>
          </p:cNvPr>
          <p:cNvCxnSpPr>
            <a:cxnSpLocks/>
          </p:cNvCxnSpPr>
          <p:nvPr/>
        </p:nvCxnSpPr>
        <p:spPr>
          <a:xfrm flipV="1">
            <a:off x="1291772" y="1985435"/>
            <a:ext cx="952500" cy="118974"/>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4" name="Oval 7">
            <a:extLst>
              <a:ext uri="{FF2B5EF4-FFF2-40B4-BE49-F238E27FC236}">
                <a16:creationId xmlns:a16="http://schemas.microsoft.com/office/drawing/2014/main" xmlns="" id="{B2E55C32-7E8E-413F-8816-B6230D386A37}"/>
              </a:ext>
            </a:extLst>
          </p:cNvPr>
          <p:cNvSpPr/>
          <p:nvPr/>
        </p:nvSpPr>
        <p:spPr>
          <a:xfrm>
            <a:off x="1585459" y="1837355"/>
            <a:ext cx="365125" cy="334963"/>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+1.2</a:t>
            </a:r>
            <a:r>
              <a:rPr lang="ru-RU" sz="1050" spc="-10" dirty="0">
                <a:solidFill>
                  <a:srgbClr val="0079C2"/>
                </a:solidFill>
              </a:rPr>
              <a:t>%</a:t>
            </a:r>
          </a:p>
        </p:txBody>
      </p:sp>
      <p:pic>
        <p:nvPicPr>
          <p:cNvPr id="15" name="Рисунок 14">
            <a:extLst>
              <a:ext uri="{FF2B5EF4-FFF2-40B4-BE49-F238E27FC236}">
                <a16:creationId xmlns:a16="http://schemas.microsoft.com/office/drawing/2014/main" xmlns="" id="{A948976B-4418-4539-88FE-B3D67FFBD7E1}"/>
              </a:ext>
            </a:extLst>
          </p:cNvPr>
          <p:cNvPicPr>
            <a:picLocks noChangeAspect="1"/>
          </p:cNvPicPr>
          <p:nvPr/>
        </p:nvPicPr>
        <p:blipFill>
          <a:blip r:embed="rId4"/>
          <a:stretch>
            <a:fillRect/>
          </a:stretch>
        </p:blipFill>
        <p:spPr>
          <a:xfrm>
            <a:off x="145723" y="4536930"/>
            <a:ext cx="3244596" cy="1588008"/>
          </a:xfrm>
          <a:prstGeom prst="rect">
            <a:avLst/>
          </a:prstGeom>
        </p:spPr>
      </p:pic>
      <p:sp>
        <p:nvSpPr>
          <p:cNvPr id="16" name="Rectangle 4">
            <a:extLst>
              <a:ext uri="{FF2B5EF4-FFF2-40B4-BE49-F238E27FC236}">
                <a16:creationId xmlns:a16="http://schemas.microsoft.com/office/drawing/2014/main" xmlns="" id="{0F085A0F-838E-40BC-9AEB-1E40DE27D746}"/>
              </a:ext>
            </a:extLst>
          </p:cNvPr>
          <p:cNvSpPr/>
          <p:nvPr/>
        </p:nvSpPr>
        <p:spPr>
          <a:xfrm>
            <a:off x="0" y="6140744"/>
            <a:ext cx="9144000" cy="230832"/>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adj. = Revenue - Operating </a:t>
            </a:r>
            <a:r>
              <a:rPr lang="en-US" sz="900" dirty="0" smtClean="0">
                <a:solidFill>
                  <a:schemeClr val="tx1">
                    <a:lumMod val="65000"/>
                    <a:lumOff val="35000"/>
                  </a:schemeClr>
                </a:solidFill>
                <a:latin typeface="+mn-lt"/>
              </a:rPr>
              <a:t>Expenses </a:t>
            </a:r>
            <a:r>
              <a:rPr lang="ru-RU" sz="900" dirty="0" smtClean="0">
                <a:solidFill>
                  <a:schemeClr val="tx1">
                    <a:lumMod val="65000"/>
                    <a:lumOff val="35000"/>
                  </a:schemeClr>
                </a:solidFill>
                <a:latin typeface="+mn-lt"/>
              </a:rPr>
              <a:t>+</a:t>
            </a:r>
            <a:r>
              <a:rPr lang="en-US" sz="900" dirty="0" smtClean="0">
                <a:solidFill>
                  <a:schemeClr val="tx1">
                    <a:lumMod val="65000"/>
                    <a:lumOff val="35000"/>
                  </a:schemeClr>
                </a:solidFill>
                <a:latin typeface="+mn-lt"/>
              </a:rPr>
              <a:t> </a:t>
            </a:r>
            <a:r>
              <a:rPr lang="en-US" sz="900" dirty="0">
                <a:solidFill>
                  <a:schemeClr val="tx1">
                    <a:lumMod val="65000"/>
                    <a:lumOff val="35000"/>
                  </a:schemeClr>
                </a:solidFill>
                <a:latin typeface="+mn-lt"/>
              </a:rPr>
              <a:t>Depreciation </a:t>
            </a:r>
            <a:r>
              <a:rPr lang="en-US" sz="900">
                <a:solidFill>
                  <a:schemeClr val="tx1">
                    <a:lumMod val="65000"/>
                    <a:lumOff val="35000"/>
                  </a:schemeClr>
                </a:solidFill>
                <a:latin typeface="+mn-lt"/>
              </a:rPr>
              <a:t>and </a:t>
            </a:r>
            <a:r>
              <a:rPr lang="en-US" sz="900" smtClean="0">
                <a:solidFill>
                  <a:schemeClr val="tx1">
                    <a:lumMod val="65000"/>
                    <a:lumOff val="35000"/>
                  </a:schemeClr>
                </a:solidFill>
                <a:latin typeface="+mn-lt"/>
              </a:rPr>
              <a:t>Amortization </a:t>
            </a:r>
            <a:r>
              <a:rPr lang="en-US" sz="900" dirty="0">
                <a:solidFill>
                  <a:schemeClr val="tx1">
                    <a:lumMod val="65000"/>
                    <a:lumOff val="35000"/>
                  </a:schemeClr>
                </a:solidFill>
                <a:latin typeface="+mn-lt"/>
              </a:rPr>
              <a:t>+ Impairment Loss on non-financial assets</a:t>
            </a:r>
          </a:p>
        </p:txBody>
      </p:sp>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xmlns="" id="{A25FC722-3496-4720-BFD5-74CB00B9C500}"/>
              </a:ext>
            </a:extLst>
          </p:cNvPr>
          <p:cNvPicPr>
            <a:picLocks noChangeAspect="1"/>
          </p:cNvPicPr>
          <p:nvPr/>
        </p:nvPicPr>
        <p:blipFill>
          <a:blip r:embed="rId2"/>
          <a:stretch>
            <a:fillRect/>
          </a:stretch>
        </p:blipFill>
        <p:spPr>
          <a:xfrm>
            <a:off x="64901" y="2478087"/>
            <a:ext cx="2744724" cy="3119628"/>
          </a:xfrm>
          <a:prstGeom prst="rect">
            <a:avLst/>
          </a:prstGeom>
        </p:spPr>
      </p:pic>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December 31, 20</a:t>
            </a:r>
            <a:r>
              <a:rPr lang="ru-RU" altLang="ru-RU" sz="1600" b="1" dirty="0">
                <a:solidFill>
                  <a:srgbClr val="0079C2"/>
                </a:solidFill>
              </a:rPr>
              <a:t>20</a:t>
            </a:r>
            <a:r>
              <a:rPr lang="en-US" altLang="ru-RU" sz="1600" b="1" dirty="0">
                <a:solidFill>
                  <a:srgbClr val="0079C2"/>
                </a:solidFill>
              </a:rPr>
              <a:t>,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p:nvPr/>
        </p:nvCxnSpPr>
        <p:spPr>
          <a:xfrm>
            <a:off x="1028252" y="2565660"/>
            <a:ext cx="815340" cy="269876"/>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254700" y="2470411"/>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14.6</a:t>
            </a:r>
            <a:r>
              <a:rPr lang="ru-RU" sz="1050" spc="-10" dirty="0">
                <a:solidFill>
                  <a:srgbClr val="0079C2"/>
                </a:solidFill>
              </a:rPr>
              <a:t>%</a:t>
            </a: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endCxn id="14" idx="1"/>
          </p:cNvCxnSpPr>
          <p:nvPr/>
        </p:nvCxnSpPr>
        <p:spPr>
          <a:xfrm>
            <a:off x="7048500" y="2560511"/>
            <a:ext cx="931359" cy="275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46</a:t>
            </a:r>
            <a:endParaRPr lang="ru-RU" sz="1050" spc="-10" dirty="0">
              <a:solidFill>
                <a:srgbClr val="0079C2"/>
              </a:solidFill>
            </a:endParaRPr>
          </a:p>
        </p:txBody>
      </p:sp>
      <p:sp>
        <p:nvSpPr>
          <p:cNvPr id="14" name="Oval 7"/>
          <p:cNvSpPr/>
          <p:nvPr/>
        </p:nvSpPr>
        <p:spPr>
          <a:xfrm>
            <a:off x="7926388" y="278206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29</a:t>
            </a:r>
            <a:endParaRPr lang="ru-RU" sz="1050" spc="-10" dirty="0">
              <a:solidFill>
                <a:srgbClr val="0079C2"/>
              </a:solidFill>
            </a:endParaRPr>
          </a:p>
        </p:txBody>
      </p:sp>
      <p:sp>
        <p:nvSpPr>
          <p:cNvPr id="15" name="Text Box 103"/>
          <p:cNvSpPr txBox="1">
            <a:spLocks noChangeArrowheads="1"/>
          </p:cNvSpPr>
          <p:nvPr/>
        </p:nvSpPr>
        <p:spPr bwMode="auto">
          <a:xfrm>
            <a:off x="6919913" y="1974481"/>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chemeClr val="tx1"/>
                </a:solidFill>
              </a:rPr>
              <a:t>Net Debt</a:t>
            </a:r>
            <a:r>
              <a:rPr lang="ru-RU" altLang="ru-RU" sz="1200" dirty="0">
                <a:solidFill>
                  <a:schemeClr val="tx1"/>
                </a:solidFill>
              </a:rPr>
              <a:t>/</a:t>
            </a:r>
            <a:r>
              <a:rPr lang="en-US" altLang="ru-RU" sz="1200" dirty="0">
                <a:solidFill>
                  <a:schemeClr val="tx1"/>
                </a:solidFill>
              </a:rPr>
              <a:t> EBITDA, adj.</a:t>
            </a:r>
            <a:endParaRPr lang="ru-RU" altLang="ru-RU" sz="1200" baseline="30000" dirty="0">
              <a:solidFill>
                <a:schemeClr val="tx1"/>
              </a:solidFill>
            </a:endParaRPr>
          </a:p>
        </p:txBody>
      </p:sp>
      <p:pic>
        <p:nvPicPr>
          <p:cNvPr id="3" name="Рисунок 2">
            <a:extLst>
              <a:ext uri="{FF2B5EF4-FFF2-40B4-BE49-F238E27FC236}">
                <a16:creationId xmlns:a16="http://schemas.microsoft.com/office/drawing/2014/main" xmlns="" id="{E9A89EEC-C3B0-4055-BDF5-9F99FB4D5621}"/>
              </a:ext>
            </a:extLst>
          </p:cNvPr>
          <p:cNvPicPr>
            <a:picLocks noChangeAspect="1"/>
          </p:cNvPicPr>
          <p:nvPr/>
        </p:nvPicPr>
        <p:blipFill>
          <a:blip r:embed="rId3"/>
          <a:stretch>
            <a:fillRect/>
          </a:stretch>
        </p:blipFill>
        <p:spPr>
          <a:xfrm>
            <a:off x="6050788" y="2370976"/>
            <a:ext cx="2744724" cy="3302508"/>
          </a:xfrm>
          <a:prstGeom prst="rect">
            <a:avLst/>
          </a:prstGeom>
        </p:spPr>
      </p:pic>
      <p:pic>
        <p:nvPicPr>
          <p:cNvPr id="16" name="Рисунок 15">
            <a:extLst>
              <a:ext uri="{FF2B5EF4-FFF2-40B4-BE49-F238E27FC236}">
                <a16:creationId xmlns:a16="http://schemas.microsoft.com/office/drawing/2014/main" xmlns="" id="{F6916624-8FE2-47B8-A899-33FECA3A74FC}"/>
              </a:ext>
            </a:extLst>
          </p:cNvPr>
          <p:cNvPicPr>
            <a:picLocks noChangeAspect="1"/>
          </p:cNvPicPr>
          <p:nvPr/>
        </p:nvPicPr>
        <p:blipFill>
          <a:blip r:embed="rId4"/>
          <a:stretch>
            <a:fillRect/>
          </a:stretch>
        </p:blipFill>
        <p:spPr>
          <a:xfrm>
            <a:off x="3311112" y="2053593"/>
            <a:ext cx="2799588" cy="3319272"/>
          </a:xfrm>
          <a:prstGeom prst="rect">
            <a:avLst/>
          </a:prstGeom>
        </p:spPr>
      </p:pic>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a:t>
            </a:r>
            <a:r>
              <a:rPr lang="ru-RU" altLang="ru-RU" dirty="0"/>
              <a:t>2020</a:t>
            </a:r>
            <a:r>
              <a:rPr lang="en-US" altLang="ru-RU" dirty="0"/>
              <a:t>FY</a:t>
            </a:r>
            <a:r>
              <a:rPr lang="ru-RU" altLang="ru-RU" dirty="0"/>
              <a:t> </a:t>
            </a:r>
            <a:r>
              <a:rPr lang="en-US" altLang="ru-RU" dirty="0"/>
              <a:t>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3250</TotalTime>
  <Words>1132</Words>
  <Application>Microsoft Office PowerPoint</Application>
  <PresentationFormat>Экран (4:3)</PresentationFormat>
  <Paragraphs>205</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8</vt:i4>
      </vt:variant>
      <vt:variant>
        <vt:lpstr>Заголовки слайдов</vt:lpstr>
      </vt:variant>
      <vt:variant>
        <vt:i4>9</vt:i4>
      </vt:variant>
    </vt:vector>
  </HeadingPairs>
  <TitlesOfParts>
    <vt:vector size="22" baseType="lpstr">
      <vt:lpstr>Arial</vt:lpstr>
      <vt:lpstr>Arial Narrow</vt:lpstr>
      <vt:lpstr>Calibri</vt:lpstr>
      <vt:lpstr>Symbol</vt:lpstr>
      <vt:lpstr>Times New Roman</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Гризель Наталья Олеговна</cp:lastModifiedBy>
  <cp:revision>209</cp:revision>
  <cp:lastPrinted>2020-03-06T12:27:47Z</cp:lastPrinted>
  <dcterms:created xsi:type="dcterms:W3CDTF">2009-07-15T11:37:47Z</dcterms:created>
  <dcterms:modified xsi:type="dcterms:W3CDTF">2021-03-10T06:41:21Z</dcterms:modified>
</cp:coreProperties>
</file>