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6.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7.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5" r:id="rId1"/>
    <p:sldMasterId id="2147483769" r:id="rId2"/>
    <p:sldMasterId id="2147483658" r:id="rId3"/>
    <p:sldMasterId id="2147483759" r:id="rId4"/>
    <p:sldMasterId id="2147483762" r:id="rId5"/>
    <p:sldMasterId id="2147483661" r:id="rId6"/>
    <p:sldMasterId id="2147483662" r:id="rId7"/>
    <p:sldMasterId id="2147483743" r:id="rId8"/>
  </p:sldMasterIdLst>
  <p:notesMasterIdLst>
    <p:notesMasterId r:id="rId18"/>
  </p:notesMasterIdLst>
  <p:handoutMasterIdLst>
    <p:handoutMasterId r:id="rId19"/>
  </p:handoutMasterIdLst>
  <p:sldIdLst>
    <p:sldId id="256" r:id="rId9"/>
    <p:sldId id="257" r:id="rId10"/>
    <p:sldId id="272" r:id="rId11"/>
    <p:sldId id="273" r:id="rId12"/>
    <p:sldId id="274" r:id="rId13"/>
    <p:sldId id="275" r:id="rId14"/>
    <p:sldId id="276" r:id="rId15"/>
    <p:sldId id="277" r:id="rId16"/>
    <p:sldId id="271" r:id="rId17"/>
  </p:sldIdLst>
  <p:sldSz cx="9144000" cy="6858000" type="screen4x3"/>
  <p:notesSz cx="7099300" cy="10234613"/>
  <p:defaultTextStyle>
    <a:defPPr>
      <a:defRPr lang="ru-RU"/>
    </a:defPPr>
    <a:lvl1pPr algn="l" rtl="0" fontAlgn="base">
      <a:spcBef>
        <a:spcPct val="0"/>
      </a:spcBef>
      <a:spcAft>
        <a:spcPct val="0"/>
      </a:spcAft>
      <a:defRPr sz="1700" kern="1200">
        <a:solidFill>
          <a:schemeClr val="bg1"/>
        </a:solidFill>
        <a:latin typeface="Arial Narrow" pitchFamily="34" charset="0"/>
        <a:ea typeface="+mn-ea"/>
        <a:cs typeface="+mn-cs"/>
      </a:defRPr>
    </a:lvl1pPr>
    <a:lvl2pPr marL="457200" algn="l" rtl="0" fontAlgn="base">
      <a:spcBef>
        <a:spcPct val="0"/>
      </a:spcBef>
      <a:spcAft>
        <a:spcPct val="0"/>
      </a:spcAft>
      <a:defRPr sz="1700" kern="1200">
        <a:solidFill>
          <a:schemeClr val="bg1"/>
        </a:solidFill>
        <a:latin typeface="Arial Narrow" pitchFamily="34" charset="0"/>
        <a:ea typeface="+mn-ea"/>
        <a:cs typeface="+mn-cs"/>
      </a:defRPr>
    </a:lvl2pPr>
    <a:lvl3pPr marL="914400" algn="l" rtl="0" fontAlgn="base">
      <a:spcBef>
        <a:spcPct val="0"/>
      </a:spcBef>
      <a:spcAft>
        <a:spcPct val="0"/>
      </a:spcAft>
      <a:defRPr sz="1700" kern="1200">
        <a:solidFill>
          <a:schemeClr val="bg1"/>
        </a:solidFill>
        <a:latin typeface="Arial Narrow" pitchFamily="34" charset="0"/>
        <a:ea typeface="+mn-ea"/>
        <a:cs typeface="+mn-cs"/>
      </a:defRPr>
    </a:lvl3pPr>
    <a:lvl4pPr marL="1371600" algn="l" rtl="0" fontAlgn="base">
      <a:spcBef>
        <a:spcPct val="0"/>
      </a:spcBef>
      <a:spcAft>
        <a:spcPct val="0"/>
      </a:spcAft>
      <a:defRPr sz="1700" kern="1200">
        <a:solidFill>
          <a:schemeClr val="bg1"/>
        </a:solidFill>
        <a:latin typeface="Arial Narrow" pitchFamily="34" charset="0"/>
        <a:ea typeface="+mn-ea"/>
        <a:cs typeface="+mn-cs"/>
      </a:defRPr>
    </a:lvl4pPr>
    <a:lvl5pPr marL="1828800" algn="l" rtl="0" fontAlgn="base">
      <a:spcBef>
        <a:spcPct val="0"/>
      </a:spcBef>
      <a:spcAft>
        <a:spcPct val="0"/>
      </a:spcAft>
      <a:defRPr sz="1700" kern="1200">
        <a:solidFill>
          <a:schemeClr val="bg1"/>
        </a:solidFill>
        <a:latin typeface="Arial Narrow" pitchFamily="34" charset="0"/>
        <a:ea typeface="+mn-ea"/>
        <a:cs typeface="+mn-cs"/>
      </a:defRPr>
    </a:lvl5pPr>
    <a:lvl6pPr marL="2286000" algn="l" defTabSz="914400" rtl="0" eaLnBrk="1" latinLnBrk="0" hangingPunct="1">
      <a:defRPr sz="1700" kern="1200">
        <a:solidFill>
          <a:schemeClr val="bg1"/>
        </a:solidFill>
        <a:latin typeface="Arial Narrow" pitchFamily="34" charset="0"/>
        <a:ea typeface="+mn-ea"/>
        <a:cs typeface="+mn-cs"/>
      </a:defRPr>
    </a:lvl6pPr>
    <a:lvl7pPr marL="2743200" algn="l" defTabSz="914400" rtl="0" eaLnBrk="1" latinLnBrk="0" hangingPunct="1">
      <a:defRPr sz="1700" kern="1200">
        <a:solidFill>
          <a:schemeClr val="bg1"/>
        </a:solidFill>
        <a:latin typeface="Arial Narrow" pitchFamily="34" charset="0"/>
        <a:ea typeface="+mn-ea"/>
        <a:cs typeface="+mn-cs"/>
      </a:defRPr>
    </a:lvl7pPr>
    <a:lvl8pPr marL="3200400" algn="l" defTabSz="914400" rtl="0" eaLnBrk="1" latinLnBrk="0" hangingPunct="1">
      <a:defRPr sz="1700" kern="1200">
        <a:solidFill>
          <a:schemeClr val="bg1"/>
        </a:solidFill>
        <a:latin typeface="Arial Narrow" pitchFamily="34" charset="0"/>
        <a:ea typeface="+mn-ea"/>
        <a:cs typeface="+mn-cs"/>
      </a:defRPr>
    </a:lvl8pPr>
    <a:lvl9pPr marL="3657600" algn="l" defTabSz="914400" rtl="0" eaLnBrk="1" latinLnBrk="0" hangingPunct="1">
      <a:defRPr sz="1700" kern="1200">
        <a:solidFill>
          <a:schemeClr val="bg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1893">
          <p15:clr>
            <a:srgbClr val="A4A3A4"/>
          </p15:clr>
        </p15:guide>
        <p15:guide id="2" orient="horz" pos="3884">
          <p15:clr>
            <a:srgbClr val="A4A3A4"/>
          </p15:clr>
        </p15:guide>
        <p15:guide id="3" orient="horz" pos="825">
          <p15:clr>
            <a:srgbClr val="A4A3A4"/>
          </p15:clr>
        </p15:guide>
        <p15:guide id="4" orient="horz" pos="591">
          <p15:clr>
            <a:srgbClr val="A4A3A4"/>
          </p15:clr>
        </p15:guide>
        <p15:guide id="5" orient="horz" pos="1752">
          <p15:clr>
            <a:srgbClr val="A4A3A4"/>
          </p15:clr>
        </p15:guide>
        <p15:guide id="6" orient="horz" pos="2818">
          <p15:clr>
            <a:srgbClr val="A4A3A4"/>
          </p15:clr>
        </p15:guide>
        <p15:guide id="7" orient="horz" pos="2959">
          <p15:clr>
            <a:srgbClr val="A4A3A4"/>
          </p15:clr>
        </p15:guide>
        <p15:guide id="8" orient="horz" pos="1612">
          <p15:clr>
            <a:srgbClr val="A4A3A4"/>
          </p15:clr>
        </p15:guide>
        <p15:guide id="9" pos="141">
          <p15:clr>
            <a:srgbClr val="A4A3A4"/>
          </p15:clr>
        </p15:guide>
        <p15:guide id="10" pos="3747">
          <p15:clr>
            <a:srgbClr val="A4A3A4"/>
          </p15:clr>
        </p15:guide>
        <p15:guide id="11" pos="5620">
          <p15:clr>
            <a:srgbClr val="A4A3A4"/>
          </p15:clr>
        </p15:guide>
        <p15:guide id="12" pos="1873">
          <p15:clr>
            <a:srgbClr val="A4A3A4"/>
          </p15:clr>
        </p15:guide>
        <p15:guide id="13" pos="2014">
          <p15:clr>
            <a:srgbClr val="A4A3A4"/>
          </p15:clr>
        </p15:guide>
        <p15:guide id="14" pos="3885">
          <p15:clr>
            <a:srgbClr val="A4A3A4"/>
          </p15:clr>
        </p15:guide>
        <p15:guide id="15" pos="1180">
          <p15:clr>
            <a:srgbClr val="A4A3A4"/>
          </p15:clr>
        </p15:guide>
        <p15:guide id="16" pos="89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9C2"/>
    <a:srgbClr val="003366"/>
    <a:srgbClr val="0066CC"/>
    <a:srgbClr val="0033CC"/>
    <a:srgbClr val="0000FF"/>
    <a:srgbClr val="3366FF"/>
    <a:srgbClr val="0099FF"/>
    <a:srgbClr val="0066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14" autoAdjust="0"/>
    <p:restoredTop sz="94660"/>
  </p:normalViewPr>
  <p:slideViewPr>
    <p:cSldViewPr snapToGrid="0" showGuides="1">
      <p:cViewPr>
        <p:scale>
          <a:sx n="125" d="100"/>
          <a:sy n="125" d="100"/>
        </p:scale>
        <p:origin x="480" y="-1014"/>
      </p:cViewPr>
      <p:guideLst>
        <p:guide orient="horz" pos="1893"/>
        <p:guide orient="horz" pos="3884"/>
        <p:guide orient="horz" pos="825"/>
        <p:guide orient="horz" pos="591"/>
        <p:guide orient="horz" pos="1752"/>
        <p:guide orient="horz" pos="2818"/>
        <p:guide orient="horz" pos="2959"/>
        <p:guide orient="horz" pos="1612"/>
        <p:guide pos="141"/>
        <p:guide pos="3747"/>
        <p:guide pos="5620"/>
        <p:guide pos="1873"/>
        <p:guide pos="2014"/>
        <p:guide pos="3885"/>
        <p:guide pos="1180"/>
        <p:guide pos="89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73" d="100"/>
          <a:sy n="73" d="100"/>
        </p:scale>
        <p:origin x="-3318" y="-108"/>
      </p:cViewPr>
      <p:guideLst>
        <p:guide orient="horz" pos="3224"/>
        <p:guide pos="2236"/>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3889" tIns="46945" rIns="93889" bIns="46945" numCol="1" anchor="t" anchorCtr="0" compatLnSpc="1">
            <a:prstTxWarp prst="textNoShape">
              <a:avLst/>
            </a:prstTxWarp>
          </a:bodyPr>
          <a:lstStyle>
            <a:lvl1pPr defTabSz="936625">
              <a:defRPr sz="1200">
                <a:solidFill>
                  <a:schemeClr val="tx1"/>
                </a:solidFill>
                <a:latin typeface="Arial" charset="0"/>
              </a:defRPr>
            </a:lvl1pPr>
          </a:lstStyle>
          <a:p>
            <a:endParaRPr lang="ru-RU"/>
          </a:p>
        </p:txBody>
      </p:sp>
      <p:sp>
        <p:nvSpPr>
          <p:cNvPr id="140291" name="Rectangle 3"/>
          <p:cNvSpPr>
            <a:spLocks noGrp="1" noChangeArrowheads="1"/>
          </p:cNvSpPr>
          <p:nvPr>
            <p:ph type="dt" sz="quarter" idx="1"/>
          </p:nvPr>
        </p:nvSpPr>
        <p:spPr bwMode="auto">
          <a:xfrm>
            <a:off x="4021138" y="0"/>
            <a:ext cx="3076575" cy="512763"/>
          </a:xfrm>
          <a:prstGeom prst="rect">
            <a:avLst/>
          </a:prstGeom>
          <a:noFill/>
          <a:ln w="9525">
            <a:noFill/>
            <a:miter lim="800000"/>
            <a:headEnd/>
            <a:tailEnd/>
          </a:ln>
          <a:effectLst/>
        </p:spPr>
        <p:txBody>
          <a:bodyPr vert="horz" wrap="square" lIns="93889" tIns="46945" rIns="93889" bIns="46945" numCol="1" anchor="t" anchorCtr="0" compatLnSpc="1">
            <a:prstTxWarp prst="textNoShape">
              <a:avLst/>
            </a:prstTxWarp>
          </a:bodyPr>
          <a:lstStyle>
            <a:lvl1pPr algn="r" defTabSz="936625">
              <a:defRPr sz="1200">
                <a:solidFill>
                  <a:schemeClr val="tx1"/>
                </a:solidFill>
                <a:latin typeface="Arial" charset="0"/>
              </a:defRPr>
            </a:lvl1pPr>
          </a:lstStyle>
          <a:p>
            <a:endParaRPr lang="ru-RU"/>
          </a:p>
        </p:txBody>
      </p:sp>
      <p:sp>
        <p:nvSpPr>
          <p:cNvPr id="140292" name="Rectangle 4"/>
          <p:cNvSpPr>
            <a:spLocks noGrp="1" noChangeArrowheads="1"/>
          </p:cNvSpPr>
          <p:nvPr>
            <p:ph type="ftr" sz="quarter" idx="2"/>
          </p:nvPr>
        </p:nvSpPr>
        <p:spPr bwMode="auto">
          <a:xfrm>
            <a:off x="0" y="9720263"/>
            <a:ext cx="3076575" cy="512762"/>
          </a:xfrm>
          <a:prstGeom prst="rect">
            <a:avLst/>
          </a:prstGeom>
          <a:noFill/>
          <a:ln w="9525">
            <a:noFill/>
            <a:miter lim="800000"/>
            <a:headEnd/>
            <a:tailEnd/>
          </a:ln>
          <a:effectLst/>
        </p:spPr>
        <p:txBody>
          <a:bodyPr vert="horz" wrap="square" lIns="93889" tIns="46945" rIns="93889" bIns="46945" numCol="1" anchor="b" anchorCtr="0" compatLnSpc="1">
            <a:prstTxWarp prst="textNoShape">
              <a:avLst/>
            </a:prstTxWarp>
          </a:bodyPr>
          <a:lstStyle>
            <a:lvl1pPr defTabSz="936625">
              <a:defRPr sz="1200">
                <a:solidFill>
                  <a:schemeClr val="tx1"/>
                </a:solidFill>
                <a:latin typeface="Arial" charset="0"/>
              </a:defRPr>
            </a:lvl1pPr>
          </a:lstStyle>
          <a:p>
            <a:endParaRPr lang="ru-RU"/>
          </a:p>
        </p:txBody>
      </p:sp>
      <p:sp>
        <p:nvSpPr>
          <p:cNvPr id="140293" name="Rectangle 5"/>
          <p:cNvSpPr>
            <a:spLocks noGrp="1" noChangeArrowheads="1"/>
          </p:cNvSpPr>
          <p:nvPr>
            <p:ph type="sldNum" sz="quarter" idx="3"/>
          </p:nvPr>
        </p:nvSpPr>
        <p:spPr bwMode="auto">
          <a:xfrm>
            <a:off x="4021138" y="9720263"/>
            <a:ext cx="3076575" cy="512762"/>
          </a:xfrm>
          <a:prstGeom prst="rect">
            <a:avLst/>
          </a:prstGeom>
          <a:noFill/>
          <a:ln w="9525">
            <a:noFill/>
            <a:miter lim="800000"/>
            <a:headEnd/>
            <a:tailEnd/>
          </a:ln>
          <a:effectLst/>
        </p:spPr>
        <p:txBody>
          <a:bodyPr vert="horz" wrap="square" lIns="93889" tIns="46945" rIns="93889" bIns="46945" numCol="1" anchor="b" anchorCtr="0" compatLnSpc="1">
            <a:prstTxWarp prst="textNoShape">
              <a:avLst/>
            </a:prstTxWarp>
          </a:bodyPr>
          <a:lstStyle>
            <a:lvl1pPr algn="r" defTabSz="936625">
              <a:defRPr sz="1200">
                <a:solidFill>
                  <a:schemeClr val="tx1"/>
                </a:solidFill>
                <a:latin typeface="Arial" charset="0"/>
              </a:defRPr>
            </a:lvl1pPr>
          </a:lstStyle>
          <a:p>
            <a:fld id="{EF9B2FAC-2503-48F8-B071-04E7FA1ED430}" type="slidenum">
              <a:rPr lang="ru-RU"/>
              <a:pPr/>
              <a:t>‹#›</a:t>
            </a:fld>
            <a:endParaRPr lang="ru-RU"/>
          </a:p>
        </p:txBody>
      </p:sp>
    </p:spTree>
    <p:extLst>
      <p:ext uri="{BB962C8B-B14F-4D97-AF65-F5344CB8AC3E}">
        <p14:creationId xmlns:p14="http://schemas.microsoft.com/office/powerpoint/2010/main" val="1772199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9025" tIns="49513" rIns="99025" bIns="49513" numCol="1" anchor="t" anchorCtr="0" compatLnSpc="1">
            <a:prstTxWarp prst="textNoShape">
              <a:avLst/>
            </a:prstTxWarp>
          </a:bodyPr>
          <a:lstStyle>
            <a:lvl1pPr defTabSz="990600">
              <a:defRPr sz="1300">
                <a:solidFill>
                  <a:schemeClr val="tx1"/>
                </a:solidFill>
                <a:latin typeface="Arial" charset="0"/>
              </a:defRPr>
            </a:lvl1pPr>
          </a:lstStyle>
          <a:p>
            <a:endParaRPr lang="ru-RU"/>
          </a:p>
        </p:txBody>
      </p:sp>
      <p:sp>
        <p:nvSpPr>
          <p:cNvPr id="3075" name="Rectangle 3"/>
          <p:cNvSpPr>
            <a:spLocks noGrp="1" noChangeArrowheads="1"/>
          </p:cNvSpPr>
          <p:nvPr>
            <p:ph type="dt" idx="1"/>
          </p:nvPr>
        </p:nvSpPr>
        <p:spPr bwMode="auto">
          <a:xfrm>
            <a:off x="4021138" y="0"/>
            <a:ext cx="3076575" cy="512763"/>
          </a:xfrm>
          <a:prstGeom prst="rect">
            <a:avLst/>
          </a:prstGeom>
          <a:noFill/>
          <a:ln w="9525">
            <a:noFill/>
            <a:miter lim="800000"/>
            <a:headEnd/>
            <a:tailEnd/>
          </a:ln>
          <a:effectLst/>
        </p:spPr>
        <p:txBody>
          <a:bodyPr vert="horz" wrap="square" lIns="99025" tIns="49513" rIns="99025" bIns="49513" numCol="1" anchor="t" anchorCtr="0" compatLnSpc="1">
            <a:prstTxWarp prst="textNoShape">
              <a:avLst/>
            </a:prstTxWarp>
          </a:bodyPr>
          <a:lstStyle>
            <a:lvl1pPr algn="r" defTabSz="990600">
              <a:defRPr sz="1300">
                <a:solidFill>
                  <a:schemeClr val="tx1"/>
                </a:solidFill>
                <a:latin typeface="Arial" charset="0"/>
              </a:defRPr>
            </a:lvl1pPr>
          </a:lstStyle>
          <a:p>
            <a:endParaRPr lang="ru-RU"/>
          </a:p>
        </p:txBody>
      </p:sp>
      <p:sp>
        <p:nvSpPr>
          <p:cNvPr id="3076"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711200" y="4862513"/>
            <a:ext cx="5676900" cy="4605337"/>
          </a:xfrm>
          <a:prstGeom prst="rect">
            <a:avLst/>
          </a:prstGeom>
          <a:noFill/>
          <a:ln w="9525">
            <a:noFill/>
            <a:miter lim="800000"/>
            <a:headEnd/>
            <a:tailEnd/>
          </a:ln>
          <a:effectLst/>
        </p:spPr>
        <p:txBody>
          <a:bodyPr vert="horz" wrap="square" lIns="99025" tIns="49513" rIns="99025" bIns="49513"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078" name="Rectangle 6"/>
          <p:cNvSpPr>
            <a:spLocks noGrp="1" noChangeArrowheads="1"/>
          </p:cNvSpPr>
          <p:nvPr>
            <p:ph type="ftr" sz="quarter" idx="4"/>
          </p:nvPr>
        </p:nvSpPr>
        <p:spPr bwMode="auto">
          <a:xfrm>
            <a:off x="0" y="9720263"/>
            <a:ext cx="3076575" cy="512762"/>
          </a:xfrm>
          <a:prstGeom prst="rect">
            <a:avLst/>
          </a:prstGeom>
          <a:noFill/>
          <a:ln w="9525">
            <a:noFill/>
            <a:miter lim="800000"/>
            <a:headEnd/>
            <a:tailEnd/>
          </a:ln>
          <a:effectLst/>
        </p:spPr>
        <p:txBody>
          <a:bodyPr vert="horz" wrap="square" lIns="99025" tIns="49513" rIns="99025" bIns="49513" numCol="1" anchor="b" anchorCtr="0" compatLnSpc="1">
            <a:prstTxWarp prst="textNoShape">
              <a:avLst/>
            </a:prstTxWarp>
          </a:bodyPr>
          <a:lstStyle>
            <a:lvl1pPr defTabSz="990600">
              <a:defRPr sz="1300">
                <a:solidFill>
                  <a:schemeClr val="tx1"/>
                </a:solidFill>
                <a:latin typeface="Arial" charset="0"/>
              </a:defRPr>
            </a:lvl1pPr>
          </a:lstStyle>
          <a:p>
            <a:endParaRPr lang="ru-RU"/>
          </a:p>
        </p:txBody>
      </p:sp>
      <p:sp>
        <p:nvSpPr>
          <p:cNvPr id="3079" name="Rectangle 7"/>
          <p:cNvSpPr>
            <a:spLocks noGrp="1" noChangeArrowheads="1"/>
          </p:cNvSpPr>
          <p:nvPr>
            <p:ph type="sldNum" sz="quarter" idx="5"/>
          </p:nvPr>
        </p:nvSpPr>
        <p:spPr bwMode="auto">
          <a:xfrm>
            <a:off x="4021138" y="9720263"/>
            <a:ext cx="3076575" cy="512762"/>
          </a:xfrm>
          <a:prstGeom prst="rect">
            <a:avLst/>
          </a:prstGeom>
          <a:noFill/>
          <a:ln w="9525">
            <a:noFill/>
            <a:miter lim="800000"/>
            <a:headEnd/>
            <a:tailEnd/>
          </a:ln>
          <a:effectLst/>
        </p:spPr>
        <p:txBody>
          <a:bodyPr vert="horz" wrap="square" lIns="99025" tIns="49513" rIns="99025" bIns="49513" numCol="1" anchor="b" anchorCtr="0" compatLnSpc="1">
            <a:prstTxWarp prst="textNoShape">
              <a:avLst/>
            </a:prstTxWarp>
          </a:bodyPr>
          <a:lstStyle>
            <a:lvl1pPr algn="r" defTabSz="990600">
              <a:defRPr sz="1300">
                <a:solidFill>
                  <a:schemeClr val="tx1"/>
                </a:solidFill>
                <a:latin typeface="Arial" charset="0"/>
              </a:defRPr>
            </a:lvl1pPr>
          </a:lstStyle>
          <a:p>
            <a:fld id="{A7F4F542-0CF8-4D46-9C15-E25CCB08C5CA}" type="slidenum">
              <a:rPr lang="ru-RU"/>
              <a:pPr/>
              <a:t>‹#›</a:t>
            </a:fld>
            <a:endParaRPr lang="ru-RU"/>
          </a:p>
        </p:txBody>
      </p:sp>
    </p:spTree>
    <p:extLst>
      <p:ext uri="{BB962C8B-B14F-4D97-AF65-F5344CB8AC3E}">
        <p14:creationId xmlns:p14="http://schemas.microsoft.com/office/powerpoint/2010/main" val="61118874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p:spPr>
        <p:txBody>
          <a:bodyPr/>
          <a:lstStyle/>
          <a:p>
            <a:r>
              <a:rPr lang="ru-RU" dirty="0" smtClean="0"/>
              <a:t>Образец заголовка</a:t>
            </a:r>
            <a:endParaRPr lang="ru-RU" dirty="0"/>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6" name="Содержимое 2"/>
          <p:cNvSpPr>
            <a:spLocks noGrp="1"/>
          </p:cNvSpPr>
          <p:nvPr>
            <p:ph idx="1"/>
          </p:nvPr>
        </p:nvSpPr>
        <p:spPr>
          <a:xfrm>
            <a:off x="223838" y="1222373"/>
            <a:ext cx="8707437" cy="4943477"/>
          </a:xfrm>
          <a:prstGeom prst="rect">
            <a:avLst/>
          </a:prstGeom>
        </p:spPr>
        <p:txBody>
          <a:bodyPr lIns="0" tIns="0" rIns="0" bIns="0"/>
          <a:lstStyle/>
          <a:p>
            <a:pPr lvl="0"/>
            <a:r>
              <a:rPr lang="ru-RU" dirty="0" smtClean="0"/>
              <a:t>Образец текста</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7"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16660"/>
            <a:ext cx="8697912" cy="1342390"/>
          </a:xfrm>
        </p:spPr>
        <p:txBody>
          <a:bodyPr/>
          <a:lstStyle/>
          <a:p>
            <a:pPr lvl="0"/>
            <a:r>
              <a:rPr lang="ru-RU" dirty="0" smtClean="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16660"/>
            <a:ext cx="8697912" cy="1342390"/>
          </a:xfrm>
        </p:spPr>
        <p:txBody>
          <a:bodyPr/>
          <a:lstStyle/>
          <a:p>
            <a:pPr lvl="0"/>
            <a:r>
              <a:rPr lang="ru-RU" dirty="0" smtClean="0"/>
              <a:t>Образец текста</a:t>
            </a:r>
          </a:p>
        </p:txBody>
      </p:sp>
      <p:sp>
        <p:nvSpPr>
          <p:cNvPr id="6" name="Содержимое 2"/>
          <p:cNvSpPr>
            <a:spLocks noGrp="1"/>
          </p:cNvSpPr>
          <p:nvPr>
            <p:ph idx="12"/>
          </p:nvPr>
        </p:nvSpPr>
        <p:spPr>
          <a:xfrm>
            <a:off x="1873251" y="2917514"/>
            <a:ext cx="7048500" cy="3248335"/>
          </a:xfrm>
        </p:spPr>
        <p:txBody>
          <a:bodyPr/>
          <a:lstStyle>
            <a:lvl1pPr>
              <a:defRPr>
                <a:solidFill>
                  <a:schemeClr val="bg1"/>
                </a:solidFill>
              </a:defRPr>
            </a:lvl1pPr>
          </a:lstStyle>
          <a:p>
            <a:pPr lvl="0"/>
            <a:r>
              <a:rPr lang="ru-RU" dirty="0" smtClean="0"/>
              <a:t>Образец текста</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16660"/>
            <a:ext cx="8697912" cy="1342390"/>
          </a:xfrm>
        </p:spPr>
        <p:txBody>
          <a:bodyPr/>
          <a:lstStyle/>
          <a:p>
            <a:pPr lvl="0"/>
            <a:r>
              <a:rPr lang="ru-RU" dirty="0" smtClean="0"/>
              <a:t>Образец текста</a:t>
            </a:r>
          </a:p>
        </p:txBody>
      </p:sp>
      <p:sp>
        <p:nvSpPr>
          <p:cNvPr id="7"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16660"/>
            <a:ext cx="8697912" cy="1342390"/>
          </a:xfrm>
        </p:spPr>
        <p:txBody>
          <a:bodyPr/>
          <a:lstStyle/>
          <a:p>
            <a:pPr lvl="0"/>
            <a:r>
              <a:rPr lang="ru-RU" dirty="0" smtClean="0"/>
              <a:t>Образец текста</a:t>
            </a:r>
          </a:p>
        </p:txBody>
      </p:sp>
      <p:sp>
        <p:nvSpPr>
          <p:cNvPr id="6" name="Содержимое 2"/>
          <p:cNvSpPr>
            <a:spLocks noGrp="1"/>
          </p:cNvSpPr>
          <p:nvPr>
            <p:ph idx="12"/>
          </p:nvPr>
        </p:nvSpPr>
        <p:spPr>
          <a:xfrm>
            <a:off x="223838" y="2916044"/>
            <a:ext cx="8697912" cy="3249806"/>
          </a:xfrm>
        </p:spPr>
        <p:txBody>
          <a:bodyPr/>
          <a:lstStyle>
            <a:lvl1pPr>
              <a:defRPr>
                <a:solidFill>
                  <a:schemeClr val="bg1"/>
                </a:solidFill>
              </a:defRPr>
            </a:lvl1pPr>
          </a:lstStyle>
          <a:p>
            <a:pPr lvl="0"/>
            <a:r>
              <a:rPr lang="ru-RU" dirty="0" smtClean="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16660"/>
            <a:ext cx="8697912" cy="941924"/>
          </a:xfrm>
        </p:spPr>
        <p:txBody>
          <a:bodyPr/>
          <a:lstStyle>
            <a:lvl1pPr>
              <a:defRPr b="0"/>
            </a:lvl1pPr>
          </a:lstStyle>
          <a:p>
            <a:pPr lvl="0"/>
            <a:r>
              <a:rPr lang="ru-RU" dirty="0" smtClean="0"/>
              <a:t>Образец текста</a:t>
            </a:r>
          </a:p>
        </p:txBody>
      </p:sp>
      <p:sp>
        <p:nvSpPr>
          <p:cNvPr id="10" name="Текст 11"/>
          <p:cNvSpPr>
            <a:spLocks noGrp="1"/>
          </p:cNvSpPr>
          <p:nvPr>
            <p:ph type="body" sz="quarter" idx="10" hasCustomPrompt="1"/>
          </p:nvPr>
        </p:nvSpPr>
        <p:spPr>
          <a:xfrm>
            <a:off x="1873251" y="6491698"/>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6"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16660"/>
            <a:ext cx="8697912" cy="941924"/>
          </a:xfrm>
        </p:spPr>
        <p:txBody>
          <a:bodyPr/>
          <a:lstStyle/>
          <a:p>
            <a:pPr lvl="0"/>
            <a:r>
              <a:rPr lang="ru-RU" dirty="0" smtClean="0"/>
              <a:t>Образец текста</a:t>
            </a:r>
          </a:p>
        </p:txBody>
      </p:sp>
      <p:sp>
        <p:nvSpPr>
          <p:cNvPr id="6" name="Содержимое 2"/>
          <p:cNvSpPr>
            <a:spLocks noGrp="1"/>
          </p:cNvSpPr>
          <p:nvPr>
            <p:ph idx="12"/>
          </p:nvPr>
        </p:nvSpPr>
        <p:spPr>
          <a:xfrm>
            <a:off x="223838" y="2300400"/>
            <a:ext cx="8697912" cy="3865450"/>
          </a:xfrm>
        </p:spPr>
        <p:txBody>
          <a:bodyPr/>
          <a:lstStyle>
            <a:lvl1pPr>
              <a:defRPr>
                <a:solidFill>
                  <a:schemeClr val="bg1"/>
                </a:solidFill>
              </a:defRPr>
            </a:lvl1pPr>
          </a:lstStyle>
          <a:p>
            <a:pPr lvl="0"/>
            <a:r>
              <a:rPr lang="ru-RU" dirty="0" smtClean="0"/>
              <a:t>Образец текста</a:t>
            </a:r>
          </a:p>
        </p:txBody>
      </p:sp>
      <p:sp>
        <p:nvSpPr>
          <p:cNvPr id="11" name="Текст 11"/>
          <p:cNvSpPr>
            <a:spLocks noGrp="1"/>
          </p:cNvSpPr>
          <p:nvPr>
            <p:ph type="body" sz="quarter" idx="10" hasCustomPrompt="1"/>
          </p:nvPr>
        </p:nvSpPr>
        <p:spPr>
          <a:xfrm>
            <a:off x="1873251" y="6491698"/>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16660"/>
            <a:ext cx="1189037" cy="4999037"/>
          </a:xfrm>
        </p:spPr>
        <p:txBody>
          <a:bodyPr/>
          <a:lstStyle>
            <a:lvl1pPr>
              <a:defRPr b="0"/>
            </a:lvl1pPr>
          </a:lstStyle>
          <a:p>
            <a:pPr lvl="0"/>
            <a:r>
              <a:rPr lang="ru-RU" dirty="0" smtClean="0"/>
              <a:t>Образец текста</a:t>
            </a:r>
          </a:p>
        </p:txBody>
      </p:sp>
      <p:sp>
        <p:nvSpPr>
          <p:cNvPr id="11" name="Текст 11"/>
          <p:cNvSpPr>
            <a:spLocks noGrp="1"/>
          </p:cNvSpPr>
          <p:nvPr>
            <p:ph type="body" sz="quarter" idx="10" hasCustomPrompt="1"/>
          </p:nvPr>
        </p:nvSpPr>
        <p:spPr>
          <a:xfrm>
            <a:off x="1873251" y="6491698"/>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6"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0"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16660"/>
            <a:ext cx="1189037" cy="4999037"/>
          </a:xfrm>
        </p:spPr>
        <p:txBody>
          <a:bodyPr/>
          <a:lstStyle/>
          <a:p>
            <a:pPr lvl="0"/>
            <a:r>
              <a:rPr lang="ru-RU" dirty="0" smtClean="0"/>
              <a:t>Образец текста</a:t>
            </a:r>
          </a:p>
        </p:txBody>
      </p:sp>
      <p:sp>
        <p:nvSpPr>
          <p:cNvPr id="6" name="Содержимое 2"/>
          <p:cNvSpPr>
            <a:spLocks noGrp="1"/>
          </p:cNvSpPr>
          <p:nvPr>
            <p:ph idx="12" hasCustomPrompt="1"/>
          </p:nvPr>
        </p:nvSpPr>
        <p:spPr>
          <a:xfrm>
            <a:off x="1873251" y="1216660"/>
            <a:ext cx="7048500" cy="4999037"/>
          </a:xfrm>
        </p:spPr>
        <p:txBody>
          <a:bodyPr/>
          <a:lstStyle>
            <a:lvl1pPr>
              <a:defRPr>
                <a:solidFill>
                  <a:schemeClr val="bg1"/>
                </a:solidFill>
              </a:defRPr>
            </a:lvl1pPr>
          </a:lstStyle>
          <a:p>
            <a:pPr lvl="0"/>
            <a:r>
              <a:rPr lang="ru-RU" dirty="0" smtClean="0"/>
              <a:t>Образец </a:t>
            </a:r>
            <a:br>
              <a:rPr lang="ru-RU" dirty="0" smtClean="0"/>
            </a:br>
            <a:r>
              <a:rPr lang="ru-RU" dirty="0" smtClean="0"/>
              <a:t>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p:txBody>
          <a:bodyPr/>
          <a:lstStyle>
            <a:lvl1pPr>
              <a:defRPr/>
            </a:lvl1pPr>
          </a:lstStyle>
          <a:p>
            <a:pPr lvl="0"/>
            <a:r>
              <a:rPr lang="ru-RU" dirty="0" smtClean="0"/>
              <a:t>Образец текста</a:t>
            </a:r>
          </a:p>
        </p:txBody>
      </p:sp>
      <p:sp>
        <p:nvSpPr>
          <p:cNvPr id="10"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1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p>
            <a:pPr lvl="0"/>
            <a:r>
              <a:rPr lang="ru-RU" dirty="0" smtClean="0"/>
              <a:t>Образец текста</a:t>
            </a:r>
          </a:p>
        </p:txBody>
      </p:sp>
      <p:sp>
        <p:nvSpPr>
          <p:cNvPr id="7" name="Содержимое 2"/>
          <p:cNvSpPr>
            <a:spLocks noGrp="1"/>
          </p:cNvSpPr>
          <p:nvPr>
            <p:ph idx="12"/>
          </p:nvPr>
        </p:nvSpPr>
        <p:spPr>
          <a:xfrm>
            <a:off x="3197225" y="1222373"/>
            <a:ext cx="5724525" cy="4943477"/>
          </a:xfrm>
          <a:prstGeom prst="rect">
            <a:avLst/>
          </a:prstGeom>
        </p:spPr>
        <p:txBody>
          <a:bodyPr lIns="0" tIns="0" rIns="0" bIns="0"/>
          <a:lstStyle/>
          <a:p>
            <a:pPr lvl="0"/>
            <a:r>
              <a:rPr lang="ru-RU" dirty="0" smtClean="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p:txBody>
          <a:bodyPr/>
          <a:lstStyle/>
          <a:p>
            <a:pPr lvl="0"/>
            <a:r>
              <a:rPr lang="ru-RU" dirty="0" smtClean="0"/>
              <a:t>Образец текста</a:t>
            </a:r>
          </a:p>
        </p:txBody>
      </p:sp>
      <p:sp>
        <p:nvSpPr>
          <p:cNvPr id="6" name="Содержимое 2"/>
          <p:cNvSpPr>
            <a:spLocks noGrp="1"/>
          </p:cNvSpPr>
          <p:nvPr>
            <p:ph idx="12"/>
          </p:nvPr>
        </p:nvSpPr>
        <p:spPr>
          <a:xfrm>
            <a:off x="3417887" y="1216660"/>
            <a:ext cx="5503863" cy="4892040"/>
          </a:xfrm>
        </p:spPr>
        <p:txBody>
          <a:bodyPr/>
          <a:lstStyle>
            <a:lvl1pPr>
              <a:defRPr>
                <a:solidFill>
                  <a:schemeClr val="bg1"/>
                </a:solidFill>
              </a:defRPr>
            </a:lvl1pPr>
          </a:lstStyle>
          <a:p>
            <a:pPr lvl="0"/>
            <a:r>
              <a:rPr lang="ru-RU" dirty="0" smtClean="0"/>
              <a:t>Образец текста</a:t>
            </a:r>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10"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hasCustomPrompt="1"/>
          </p:nvPr>
        </p:nvSpPr>
        <p:spPr>
          <a:xfrm>
            <a:off x="1873251" y="1309688"/>
            <a:ext cx="7048500" cy="4856162"/>
          </a:xfrm>
          <a:prstGeom prst="rect">
            <a:avLst/>
          </a:prstGeom>
        </p:spPr>
        <p:txBody>
          <a:bodyPr lIns="0" tIns="0" rIns="0" bIns="0" anchor="ctr" anchorCtr="0"/>
          <a:lstStyle>
            <a:lvl1pPr>
              <a:defRPr b="1" baseline="0">
                <a:solidFill>
                  <a:schemeClr val="bg1"/>
                </a:solidFill>
              </a:defRPr>
            </a:lvl1pPr>
          </a:lstStyle>
          <a:p>
            <a:pPr lvl="0"/>
            <a:r>
              <a:rPr lang="ru-RU" dirty="0" smtClean="0"/>
              <a:t>НАЗВАНИЕ ПРЕЗЕНТАЦИИ</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МЕРОПРИЯТИЯ</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hasCustomPrompt="1"/>
          </p:nvPr>
        </p:nvSpPr>
        <p:spPr>
          <a:xfrm>
            <a:off x="1873251" y="1309688"/>
            <a:ext cx="7048500" cy="4856162"/>
          </a:xfrm>
          <a:prstGeom prst="rect">
            <a:avLst/>
          </a:prstGeom>
        </p:spPr>
        <p:txBody>
          <a:bodyPr lIns="0" tIns="0" rIns="0" bIns="0" anchor="ctr" anchorCtr="0"/>
          <a:lstStyle>
            <a:lvl1pPr>
              <a:defRPr b="1" baseline="0">
                <a:solidFill>
                  <a:schemeClr val="bg1"/>
                </a:solidFill>
              </a:defRPr>
            </a:lvl1pPr>
          </a:lstStyle>
          <a:p>
            <a:pPr lvl="0"/>
            <a:r>
              <a:rPr lang="ru-RU" dirty="0" smtClean="0"/>
              <a:t>НАЗВАНИЕ ПРЕЗЕНТАЦИИ</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МЕРОПРИЯТИЯ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p>
            <a:pPr lvl="0"/>
            <a:r>
              <a:rPr lang="ru-RU" dirty="0" smtClean="0"/>
              <a:t>Образец текста</a:t>
            </a:r>
          </a:p>
        </p:txBody>
      </p:sp>
      <p:sp>
        <p:nvSpPr>
          <p:cNvPr id="7" name="Содержимое 2"/>
          <p:cNvSpPr>
            <a:spLocks noGrp="1"/>
          </p:cNvSpPr>
          <p:nvPr>
            <p:ph idx="12"/>
          </p:nvPr>
        </p:nvSpPr>
        <p:spPr>
          <a:xfrm>
            <a:off x="3199307" y="1222373"/>
            <a:ext cx="2744515" cy="4943477"/>
          </a:xfrm>
          <a:prstGeom prst="rect">
            <a:avLst/>
          </a:prstGeom>
        </p:spPr>
        <p:txBody>
          <a:bodyPr lIns="0" tIns="0" rIns="0" bIns="0"/>
          <a:lstStyle/>
          <a:p>
            <a:pPr lvl="0"/>
            <a:r>
              <a:rPr lang="ru-RU" dirty="0" smtClean="0"/>
              <a:t>Образец текста</a:t>
            </a:r>
          </a:p>
        </p:txBody>
      </p:sp>
      <p:sp>
        <p:nvSpPr>
          <p:cNvPr id="8" name="Содержимое 2"/>
          <p:cNvSpPr>
            <a:spLocks noGrp="1"/>
          </p:cNvSpPr>
          <p:nvPr>
            <p:ph idx="13"/>
          </p:nvPr>
        </p:nvSpPr>
        <p:spPr>
          <a:xfrm>
            <a:off x="6169740" y="1222373"/>
            <a:ext cx="2744515" cy="4943477"/>
          </a:xfrm>
          <a:prstGeom prst="rect">
            <a:avLst/>
          </a:prstGeom>
        </p:spPr>
        <p:txBody>
          <a:bodyPr lIns="0" tIns="0" rIns="0" bIns="0"/>
          <a:lstStyle/>
          <a:p>
            <a:pPr lvl="0"/>
            <a:r>
              <a:rPr lang="ru-RU" dirty="0" smtClean="0"/>
              <a:t>Образец текста</a:t>
            </a:r>
          </a:p>
        </p:txBody>
      </p:sp>
      <p:sp>
        <p:nvSpPr>
          <p:cNvPr id="10"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1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22373"/>
            <a:ext cx="8697912" cy="1336677"/>
          </a:xfrm>
          <a:prstGeom prst="rect">
            <a:avLst/>
          </a:prstGeom>
        </p:spPr>
        <p:txBody>
          <a:bodyPr lIns="0" tIns="0" rIns="0" bIns="0"/>
          <a:lstStyle/>
          <a:p>
            <a:pPr lvl="0"/>
            <a:r>
              <a:rPr lang="ru-RU" dirty="0" smtClean="0"/>
              <a:t>Образец текста</a:t>
            </a:r>
          </a:p>
        </p:txBody>
      </p:sp>
      <p:sp>
        <p:nvSpPr>
          <p:cNvPr id="8" name="Содержимое 2"/>
          <p:cNvSpPr>
            <a:spLocks noGrp="1"/>
          </p:cNvSpPr>
          <p:nvPr>
            <p:ph idx="12"/>
          </p:nvPr>
        </p:nvSpPr>
        <p:spPr>
          <a:xfrm>
            <a:off x="223838" y="2922068"/>
            <a:ext cx="8697912" cy="3243782"/>
          </a:xfrm>
          <a:prstGeom prst="rect">
            <a:avLst/>
          </a:prstGeom>
        </p:spPr>
        <p:txBody>
          <a:bodyPr lIns="0" tIns="0" rIns="0" bIns="0"/>
          <a:lstStyle/>
          <a:p>
            <a:pPr lvl="0"/>
            <a:r>
              <a:rPr lang="ru-RU" dirty="0" smtClean="0"/>
              <a:t>Образец текста</a:t>
            </a:r>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10"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Образец заголовка</a:t>
            </a:r>
            <a:endParaRPr lang="ru-RU" dirty="0"/>
          </a:p>
        </p:txBody>
      </p:sp>
      <p:sp>
        <p:nvSpPr>
          <p:cNvPr id="7"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9" y="1222373"/>
            <a:ext cx="8697912" cy="4943477"/>
          </a:xfrm>
          <a:prstGeom prst="rect">
            <a:avLst/>
          </a:prstGeom>
        </p:spPr>
        <p:txBody>
          <a:bodyPr lIns="0" tIns="0" rIns="0" bIns="0"/>
          <a:lstStyle>
            <a:lvl1pPr>
              <a:defRPr>
                <a:solidFill>
                  <a:schemeClr val="bg1"/>
                </a:solidFill>
              </a:defRPr>
            </a:lvl1pPr>
          </a:lstStyle>
          <a:p>
            <a:pPr lvl="0"/>
            <a:r>
              <a:rPr lang="ru-RU" dirty="0" smtClean="0"/>
              <a:t>Образец текста</a:t>
            </a:r>
          </a:p>
        </p:txBody>
      </p:sp>
      <p:sp>
        <p:nvSpPr>
          <p:cNvPr id="6"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lvl1pPr>
              <a:defRPr>
                <a:solidFill>
                  <a:schemeClr val="bg1"/>
                </a:solidFill>
              </a:defRPr>
            </a:lvl1pPr>
          </a:lstStyle>
          <a:p>
            <a:pPr lvl="0"/>
            <a:r>
              <a:rPr lang="ru-RU" dirty="0" smtClean="0"/>
              <a:t>Образец текста</a:t>
            </a:r>
          </a:p>
        </p:txBody>
      </p:sp>
      <p:sp>
        <p:nvSpPr>
          <p:cNvPr id="7" name="Содержимое 2"/>
          <p:cNvSpPr>
            <a:spLocks noGrp="1"/>
          </p:cNvSpPr>
          <p:nvPr>
            <p:ph idx="12"/>
          </p:nvPr>
        </p:nvSpPr>
        <p:spPr>
          <a:xfrm>
            <a:off x="3197225" y="1222373"/>
            <a:ext cx="5724525" cy="4943477"/>
          </a:xfrm>
          <a:prstGeom prst="rect">
            <a:avLst/>
          </a:prstGeom>
        </p:spPr>
        <p:txBody>
          <a:bodyPr lIns="0" tIns="0" rIns="0" bIns="0"/>
          <a:lstStyle>
            <a:lvl1pPr>
              <a:defRPr>
                <a:solidFill>
                  <a:schemeClr val="bg1"/>
                </a:solidFill>
              </a:defRPr>
            </a:lvl1pPr>
          </a:lstStyle>
          <a:p>
            <a:pPr lvl="0"/>
            <a:r>
              <a:rPr lang="ru-RU" dirty="0" smtClean="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lvl1pPr>
              <a:defRPr>
                <a:solidFill>
                  <a:schemeClr val="bg1"/>
                </a:solidFill>
              </a:defRPr>
            </a:lvl1pPr>
          </a:lstStyle>
          <a:p>
            <a:pPr lvl="0"/>
            <a:r>
              <a:rPr lang="ru-RU" dirty="0" smtClean="0"/>
              <a:t>Образец текста</a:t>
            </a:r>
          </a:p>
        </p:txBody>
      </p:sp>
      <p:sp>
        <p:nvSpPr>
          <p:cNvPr id="7" name="Содержимое 2"/>
          <p:cNvSpPr>
            <a:spLocks noGrp="1"/>
          </p:cNvSpPr>
          <p:nvPr>
            <p:ph idx="12"/>
          </p:nvPr>
        </p:nvSpPr>
        <p:spPr>
          <a:xfrm>
            <a:off x="3197225" y="1222373"/>
            <a:ext cx="2746597" cy="4943477"/>
          </a:xfrm>
          <a:prstGeom prst="rect">
            <a:avLst/>
          </a:prstGeom>
        </p:spPr>
        <p:txBody>
          <a:bodyPr lIns="0" tIns="0" rIns="0" bIns="0"/>
          <a:lstStyle>
            <a:lvl1pPr>
              <a:defRPr>
                <a:solidFill>
                  <a:schemeClr val="bg1"/>
                </a:solidFill>
              </a:defRPr>
            </a:lvl1pPr>
          </a:lstStyle>
          <a:p>
            <a:pPr lvl="0"/>
            <a:r>
              <a:rPr lang="ru-RU" dirty="0" smtClean="0"/>
              <a:t>Образец текста</a:t>
            </a:r>
          </a:p>
        </p:txBody>
      </p:sp>
      <p:sp>
        <p:nvSpPr>
          <p:cNvPr id="8" name="Содержимое 2"/>
          <p:cNvSpPr>
            <a:spLocks noGrp="1"/>
          </p:cNvSpPr>
          <p:nvPr>
            <p:ph idx="13"/>
          </p:nvPr>
        </p:nvSpPr>
        <p:spPr>
          <a:xfrm>
            <a:off x="6169740" y="1222373"/>
            <a:ext cx="2744515" cy="4943477"/>
          </a:xfrm>
          <a:prstGeom prst="rect">
            <a:avLst/>
          </a:prstGeom>
        </p:spPr>
        <p:txBody>
          <a:bodyPr lIns="0" tIns="0" rIns="0" bIns="0"/>
          <a:lstStyle>
            <a:lvl1pPr>
              <a:defRPr>
                <a:solidFill>
                  <a:schemeClr val="bg1"/>
                </a:solidFill>
              </a:defRPr>
            </a:lvl1pPr>
          </a:lstStyle>
          <a:p>
            <a:pPr lvl="0"/>
            <a:r>
              <a:rPr lang="ru-RU" dirty="0" smtClean="0"/>
              <a:t>Образец текста</a:t>
            </a:r>
          </a:p>
        </p:txBody>
      </p:sp>
      <p:sp>
        <p:nvSpPr>
          <p:cNvPr id="10"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1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22373"/>
            <a:ext cx="8697912" cy="1336677"/>
          </a:xfrm>
          <a:prstGeom prst="rect">
            <a:avLst/>
          </a:prstGeom>
        </p:spPr>
        <p:txBody>
          <a:bodyPr lIns="0" tIns="0" rIns="0" bIns="0"/>
          <a:lstStyle>
            <a:lvl1pPr>
              <a:defRPr>
                <a:solidFill>
                  <a:schemeClr val="bg1"/>
                </a:solidFill>
              </a:defRPr>
            </a:lvl1pPr>
          </a:lstStyle>
          <a:p>
            <a:pPr lvl="0"/>
            <a:r>
              <a:rPr lang="ru-RU" dirty="0" smtClean="0"/>
              <a:t>Образец текста</a:t>
            </a:r>
          </a:p>
        </p:txBody>
      </p:sp>
      <p:sp>
        <p:nvSpPr>
          <p:cNvPr id="8" name="Содержимое 2"/>
          <p:cNvSpPr>
            <a:spLocks noGrp="1"/>
          </p:cNvSpPr>
          <p:nvPr>
            <p:ph idx="12"/>
          </p:nvPr>
        </p:nvSpPr>
        <p:spPr>
          <a:xfrm>
            <a:off x="223838" y="2912543"/>
            <a:ext cx="8697912" cy="3253307"/>
          </a:xfrm>
          <a:prstGeom prst="rect">
            <a:avLst/>
          </a:prstGeom>
        </p:spPr>
        <p:txBody>
          <a:bodyPr lIns="0" tIns="0" rIns="0" bIns="0"/>
          <a:lstStyle>
            <a:lvl1pPr>
              <a:defRPr>
                <a:solidFill>
                  <a:schemeClr val="bg1"/>
                </a:solidFill>
              </a:defRPr>
            </a:lvl1pPr>
          </a:lstStyle>
          <a:p>
            <a:pPr lvl="0"/>
            <a:r>
              <a:rPr lang="ru-RU" dirty="0" smtClean="0"/>
              <a:t>Образец текста</a:t>
            </a:r>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10"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1.emf"/><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image" Target="../media/image1.emf"/></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image" Target="../media/image1.emf"/></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image" Target="../media/image1.emf"/></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20.xml"/><Relationship Id="rId1" Type="http://schemas.openxmlformats.org/officeDocument/2006/relationships/slideLayout" Target="../slideLayouts/slideLayout19.xml"/><Relationship Id="rId4" Type="http://schemas.openxmlformats.org/officeDocument/2006/relationships/image" Target="../media/image1.emf"/></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99368"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6"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15"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399367"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99370" name="Rectangle 10"/>
          <p:cNvSpPr>
            <a:spLocks noGrp="1" noChangeArrowheads="1"/>
          </p:cNvSpPr>
          <p:nvPr userDrawn="1">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smtClean="0"/>
              <a:t>Образец заголовка</a:t>
            </a:r>
          </a:p>
        </p:txBody>
      </p:sp>
      <p:sp>
        <p:nvSpPr>
          <p:cNvPr id="399375"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18"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21"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13"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14"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7" name="Рисунок 16"/>
          <p:cNvPicPr>
            <a:picLocks noChangeAspect="1"/>
          </p:cNvPicPr>
          <p:nvPr userDrawn="1"/>
        </p:nvPicPr>
        <p:blipFill>
          <a:blip r:embed="rId7"/>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7" r:id="rId1"/>
    <p:sldLayoutId id="2147483755" r:id="rId2"/>
    <p:sldLayoutId id="2147483756" r:id="rId3"/>
    <p:sldLayoutId id="2147483757" r:id="rId4"/>
    <p:sldLayoutId id="2147483667" r:id="rId5"/>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99367" name="Rectangle 7"/>
          <p:cNvSpPr>
            <a:spLocks noChangeArrowheads="1"/>
          </p:cNvSpPr>
          <p:nvPr userDrawn="1"/>
        </p:nvSpPr>
        <p:spPr bwMode="auto">
          <a:xfrm>
            <a:off x="0" y="0"/>
            <a:ext cx="9144000" cy="68580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14"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5"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0"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2"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7"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smtClean="0"/>
              <a:t>Образец заголовка</a:t>
            </a:r>
          </a:p>
        </p:txBody>
      </p:sp>
      <p:sp>
        <p:nvSpPr>
          <p:cNvPr id="28"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29"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2"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34"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6" name="Рисунок 15"/>
          <p:cNvPicPr>
            <a:picLocks noChangeAspect="1"/>
          </p:cNvPicPr>
          <p:nvPr userDrawn="1"/>
        </p:nvPicPr>
        <p:blipFill>
          <a:blip r:embed="rId7"/>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6" r:id="rId5"/>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32" name="Rectangle 20"/>
          <p:cNvSpPr>
            <a:spLocks noChangeArrowheads="1"/>
          </p:cNvSpPr>
          <p:nvPr userDrawn="1"/>
        </p:nvSpPr>
        <p:spPr bwMode="auto">
          <a:xfrm>
            <a:off x="1651001" y="2781300"/>
            <a:ext cx="7493000" cy="40767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16"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2" name="Rectangle 4"/>
          <p:cNvSpPr>
            <a:spLocks noChangeArrowheads="1"/>
          </p:cNvSpPr>
          <p:nvPr userDrawn="1"/>
        </p:nvSpPr>
        <p:spPr bwMode="auto">
          <a:xfrm>
            <a:off x="-1" y="6405563"/>
            <a:ext cx="1651001"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3"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9"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smtClean="0"/>
              <a:t>Образец заголовка</a:t>
            </a:r>
          </a:p>
        </p:txBody>
      </p:sp>
      <p:sp>
        <p:nvSpPr>
          <p:cNvPr id="30"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4"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40" name="Line 6"/>
          <p:cNvSpPr>
            <a:spLocks noChangeShapeType="1"/>
          </p:cNvSpPr>
          <p:nvPr userDrawn="1"/>
        </p:nvSpPr>
        <p:spPr bwMode="auto">
          <a:xfrm>
            <a:off x="1644654" y="0"/>
            <a:ext cx="0" cy="6857999"/>
          </a:xfrm>
          <a:prstGeom prst="line">
            <a:avLst/>
          </a:prstGeom>
          <a:noFill/>
          <a:ln w="15875">
            <a:solidFill>
              <a:schemeClr val="bg1"/>
            </a:solidFill>
            <a:round/>
            <a:headEnd/>
            <a:tailEnd/>
          </a:ln>
          <a:effectLst/>
        </p:spPr>
        <p:txBody>
          <a:bodyPr lIns="0" tIns="0" rIns="0" bIns="0" anchor="ctr"/>
          <a:lstStyle/>
          <a:p>
            <a:endParaRPr lang="ru-RU"/>
          </a:p>
        </p:txBody>
      </p:sp>
      <p:sp>
        <p:nvSpPr>
          <p:cNvPr id="269324" name="Rectangle 12"/>
          <p:cNvSpPr>
            <a:spLocks noGrp="1" noChangeArrowheads="1"/>
          </p:cNvSpPr>
          <p:nvPr>
            <p:ph type="body" idx="1"/>
          </p:nvPr>
        </p:nvSpPr>
        <p:spPr bwMode="auto">
          <a:xfrm>
            <a:off x="223838" y="1216660"/>
            <a:ext cx="8697912" cy="134239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smtClean="0"/>
              <a:t>Образец текста</a:t>
            </a:r>
          </a:p>
        </p:txBody>
      </p:sp>
      <p:pic>
        <p:nvPicPr>
          <p:cNvPr id="13" name="Рисунок 12"/>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8" r:id="rId1"/>
    <p:sldLayoutId id="2147483768"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32" name="Rectangle 20"/>
          <p:cNvSpPr>
            <a:spLocks noChangeArrowheads="1"/>
          </p:cNvSpPr>
          <p:nvPr userDrawn="1"/>
        </p:nvSpPr>
        <p:spPr bwMode="auto">
          <a:xfrm>
            <a:off x="1" y="2781300"/>
            <a:ext cx="9144000" cy="40767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69324" name="Rectangle 12"/>
          <p:cNvSpPr>
            <a:spLocks noGrp="1" noChangeArrowheads="1"/>
          </p:cNvSpPr>
          <p:nvPr>
            <p:ph type="body" idx="1"/>
          </p:nvPr>
        </p:nvSpPr>
        <p:spPr bwMode="auto">
          <a:xfrm>
            <a:off x="223838" y="1216660"/>
            <a:ext cx="8697912" cy="134239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smtClean="0"/>
              <a:t>Образец текста</a:t>
            </a:r>
          </a:p>
        </p:txBody>
      </p:sp>
      <p:sp>
        <p:nvSpPr>
          <p:cNvPr id="19"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4"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5"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7"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0"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smtClean="0"/>
              <a:t>Образец заголовка</a:t>
            </a:r>
          </a:p>
        </p:txBody>
      </p:sp>
      <p:sp>
        <p:nvSpPr>
          <p:cNvPr id="31"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2"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4"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35"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6" name="Рисунок 15"/>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1" r:id="rId1"/>
    <p:sldLayoutId id="2147483767"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24" name="Rectangle 12"/>
          <p:cNvSpPr>
            <a:spLocks noGrp="1" noChangeArrowheads="1"/>
          </p:cNvSpPr>
          <p:nvPr>
            <p:ph type="body" idx="1"/>
          </p:nvPr>
        </p:nvSpPr>
        <p:spPr bwMode="auto">
          <a:xfrm>
            <a:off x="223838" y="1216660"/>
            <a:ext cx="8697912" cy="939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smtClean="0"/>
              <a:t>Образец текста</a:t>
            </a:r>
          </a:p>
        </p:txBody>
      </p:sp>
      <p:sp>
        <p:nvSpPr>
          <p:cNvPr id="269332" name="Rectangle 20"/>
          <p:cNvSpPr>
            <a:spLocks noChangeArrowheads="1"/>
          </p:cNvSpPr>
          <p:nvPr userDrawn="1"/>
        </p:nvSpPr>
        <p:spPr bwMode="auto">
          <a:xfrm>
            <a:off x="1" y="2156460"/>
            <a:ext cx="9144000" cy="470154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4"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5"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7"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30"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1"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smtClean="0"/>
              <a:t>Образец заголовка</a:t>
            </a:r>
          </a:p>
        </p:txBody>
      </p:sp>
      <p:sp>
        <p:nvSpPr>
          <p:cNvPr id="32"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4"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6"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sp>
        <p:nvSpPr>
          <p:cNvPr id="3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pic>
        <p:nvPicPr>
          <p:cNvPr id="16" name="Рисунок 15"/>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3" r:id="rId1"/>
    <p:sldLayoutId id="2147483764"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35" name="Rectangle 20"/>
          <p:cNvSpPr>
            <a:spLocks noChangeArrowheads="1"/>
          </p:cNvSpPr>
          <p:nvPr userDrawn="1"/>
        </p:nvSpPr>
        <p:spPr bwMode="auto">
          <a:xfrm>
            <a:off x="1651000" y="0"/>
            <a:ext cx="7492999" cy="68580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72396" name="Rectangle 12"/>
          <p:cNvSpPr>
            <a:spLocks noGrp="1" noChangeArrowheads="1"/>
          </p:cNvSpPr>
          <p:nvPr>
            <p:ph type="body" idx="1"/>
          </p:nvPr>
        </p:nvSpPr>
        <p:spPr bwMode="auto">
          <a:xfrm>
            <a:off x="223838" y="1216660"/>
            <a:ext cx="1189037" cy="499903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smtClean="0"/>
              <a:t>Образец</a:t>
            </a:r>
          </a:p>
          <a:p>
            <a:pPr lvl="0"/>
            <a:r>
              <a:rPr lang="ru-RU" dirty="0" smtClean="0"/>
              <a:t>текста</a:t>
            </a:r>
          </a:p>
        </p:txBody>
      </p:sp>
      <p:sp>
        <p:nvSpPr>
          <p:cNvPr id="272399" name="Rectangle 15"/>
          <p:cNvSpPr>
            <a:spLocks noChangeArrowheads="1"/>
          </p:cNvSpPr>
          <p:nvPr userDrawn="1"/>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endParaRPr lang="ru-RU"/>
          </a:p>
        </p:txBody>
      </p:sp>
      <p:sp>
        <p:nvSpPr>
          <p:cNvPr id="18"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4"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6"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smtClean="0"/>
              <a:t>Образец заголовка</a:t>
            </a:r>
          </a:p>
        </p:txBody>
      </p:sp>
      <p:sp>
        <p:nvSpPr>
          <p:cNvPr id="32"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8"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40" name="Line 9"/>
          <p:cNvSpPr>
            <a:spLocks noChangeShapeType="1"/>
          </p:cNvSpPr>
          <p:nvPr userDrawn="1"/>
        </p:nvSpPr>
        <p:spPr bwMode="auto">
          <a:xfrm>
            <a:off x="1644654" y="0"/>
            <a:ext cx="0" cy="6858000"/>
          </a:xfrm>
          <a:prstGeom prst="line">
            <a:avLst/>
          </a:prstGeom>
          <a:noFill/>
          <a:ln w="15875">
            <a:solidFill>
              <a:schemeClr val="bg1"/>
            </a:solidFill>
            <a:round/>
            <a:headEnd/>
            <a:tailEnd/>
          </a:ln>
          <a:effectLst/>
        </p:spPr>
        <p:txBody>
          <a:bodyPr lIns="0" tIns="0" rIns="0" bIns="0" anchor="ctr"/>
          <a:lstStyle/>
          <a:p>
            <a:endParaRPr lang="ru-RU"/>
          </a:p>
        </p:txBody>
      </p:sp>
      <p:sp>
        <p:nvSpPr>
          <p:cNvPr id="4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pic>
        <p:nvPicPr>
          <p:cNvPr id="15" name="Рисунок 14"/>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5" r:id="rId1"/>
    <p:sldLayoutId id="2147483711"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5"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75458" name="Rectangle 2"/>
          <p:cNvSpPr>
            <a:spLocks noChangeArrowheads="1"/>
          </p:cNvSpPr>
          <p:nvPr userDrawn="1"/>
        </p:nvSpPr>
        <p:spPr bwMode="auto">
          <a:xfrm>
            <a:off x="3197225" y="0"/>
            <a:ext cx="5946775" cy="68580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75467" name="Rectangle 11"/>
          <p:cNvSpPr>
            <a:spLocks noGrp="1" noChangeArrowheads="1"/>
          </p:cNvSpPr>
          <p:nvPr userDrawn="1">
            <p:ph type="body" idx="1"/>
          </p:nvPr>
        </p:nvSpPr>
        <p:spPr bwMode="auto">
          <a:xfrm>
            <a:off x="223837" y="1216660"/>
            <a:ext cx="2749551" cy="489204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lgn="l" rtl="0" fontAlgn="base">
              <a:spcBef>
                <a:spcPct val="0"/>
              </a:spcBef>
              <a:spcAft>
                <a:spcPct val="0"/>
              </a:spcAft>
            </a:pPr>
            <a:r>
              <a:rPr lang="ru-RU" dirty="0" smtClean="0"/>
              <a:t>Образец текста</a:t>
            </a:r>
          </a:p>
        </p:txBody>
      </p:sp>
      <p:sp>
        <p:nvSpPr>
          <p:cNvPr id="275470" name="Rectangle 14"/>
          <p:cNvSpPr>
            <a:spLocks noChangeArrowheads="1"/>
          </p:cNvSpPr>
          <p:nvPr userDrawn="1"/>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endParaRPr lang="ru-RU"/>
          </a:p>
        </p:txBody>
      </p:sp>
      <p:sp>
        <p:nvSpPr>
          <p:cNvPr id="16"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7" name="Rectangle 4"/>
          <p:cNvSpPr>
            <a:spLocks noChangeArrowheads="1"/>
          </p:cNvSpPr>
          <p:nvPr userDrawn="1"/>
        </p:nvSpPr>
        <p:spPr bwMode="auto">
          <a:xfrm>
            <a:off x="-1" y="6405563"/>
            <a:ext cx="1646239"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0"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5"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smtClean="0"/>
              <a:t>Образец заголовка</a:t>
            </a:r>
          </a:p>
        </p:txBody>
      </p:sp>
      <p:sp>
        <p:nvSpPr>
          <p:cNvPr id="31"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4"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36"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7"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9" name="Рисунок 18"/>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2" r:id="rId1"/>
    <p:sldLayoutId id="2147483766"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lang="ru-RU" sz="2600" b="0" dirty="0" smtClean="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ctangle 7"/>
          <p:cNvSpPr>
            <a:spLocks noChangeArrowheads="1"/>
          </p:cNvSpPr>
          <p:nvPr userDrawn="1"/>
        </p:nvSpPr>
        <p:spPr bwMode="auto">
          <a:xfrm>
            <a:off x="0" y="0"/>
            <a:ext cx="9144000" cy="68580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67630" name="Rectangle 14"/>
          <p:cNvSpPr>
            <a:spLocks noChangeArrowheads="1"/>
          </p:cNvSpPr>
          <p:nvPr userDrawn="1"/>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endParaRPr lang="ru-RU"/>
          </a:p>
        </p:txBody>
      </p:sp>
      <p:sp>
        <p:nvSpPr>
          <p:cNvPr id="15"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6"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18" name="Rectangle 4"/>
          <p:cNvSpPr>
            <a:spLocks noChangeArrowheads="1"/>
          </p:cNvSpPr>
          <p:nvPr userDrawn="1"/>
        </p:nvSpPr>
        <p:spPr bwMode="auto">
          <a:xfrm>
            <a:off x="-2" y="6405563"/>
            <a:ext cx="9144001"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2"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4"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26"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27"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4" name="Рисунок 13"/>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5" r:id="rId1"/>
    <p:sldLayoutId id="2147483778" r:id="rId2"/>
  </p:sldLayoutIdLst>
  <p:hf sldNum="0"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marL="342900" indent="-342900" algn="l" rtl="0" fontAlgn="base">
        <a:spcBef>
          <a:spcPct val="20000"/>
        </a:spcBef>
        <a:spcAft>
          <a:spcPct val="0"/>
        </a:spcAft>
        <a:defRPr sz="2600" b="1">
          <a:solidFill>
            <a:srgbClr val="003366"/>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Arial" charset="0"/>
        </a:defRPr>
      </a:lvl2pPr>
      <a:lvl3pPr marL="1143000" indent="-228600" algn="l" rtl="0" fontAlgn="base">
        <a:spcBef>
          <a:spcPct val="20000"/>
        </a:spcBef>
        <a:spcAft>
          <a:spcPct val="0"/>
        </a:spcAft>
        <a:buChar char="•"/>
        <a:defRPr sz="2400">
          <a:solidFill>
            <a:schemeClr val="tx1"/>
          </a:solidFill>
          <a:latin typeface="Arial" charset="0"/>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w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1.xml"/><Relationship Id="rId4" Type="http://schemas.openxmlformats.org/officeDocument/2006/relationships/image" Target="../media/image13.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9925" y="2873375"/>
            <a:ext cx="7204075" cy="1470025"/>
          </a:xfrm>
          <a:prstGeom prst="rect">
            <a:avLst/>
          </a:prstGeom>
        </p:spPr>
        <p:txBody>
          <a:bodyPr rtlCol="0">
            <a:normAutofit fontScale="97500"/>
          </a:bodyPr>
          <a:lst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a:lstStyle>
          <a:p>
            <a:pPr fontAlgn="auto">
              <a:spcBef>
                <a:spcPts val="0"/>
              </a:spcBef>
              <a:spcAft>
                <a:spcPts val="0"/>
              </a:spcAft>
              <a:defRPr/>
            </a:pPr>
            <a:r>
              <a:rPr lang="en-US" altLang="ru-RU" sz="3300" b="1" kern="0" dirty="0" smtClean="0"/>
              <a:t>OGK-2 Group</a:t>
            </a:r>
            <a:r>
              <a:rPr lang="ru-RU" altLang="ru-RU" sz="2500" b="1" kern="0" dirty="0" smtClean="0"/>
              <a:t/>
            </a:r>
            <a:br>
              <a:rPr lang="ru-RU" altLang="ru-RU" sz="2500" b="1" kern="0" dirty="0" smtClean="0"/>
            </a:br>
            <a:r>
              <a:rPr lang="ru-RU" altLang="ru-RU" sz="2500" b="1" kern="0" dirty="0" smtClean="0"/>
              <a:t/>
            </a:r>
            <a:br>
              <a:rPr lang="ru-RU" altLang="ru-RU" sz="2500" b="1" kern="0" dirty="0" smtClean="0"/>
            </a:br>
            <a:r>
              <a:rPr lang="ru-RU" altLang="ru-RU" b="1" kern="0" dirty="0" smtClean="0"/>
              <a:t>3M 2020 </a:t>
            </a:r>
            <a:r>
              <a:rPr lang="en-US" altLang="ru-RU" b="1" kern="0" dirty="0" smtClean="0"/>
              <a:t>IFRS </a:t>
            </a:r>
            <a:r>
              <a:rPr lang="en-US" altLang="ru-RU" b="1" kern="0" dirty="0" smtClean="0"/>
              <a:t>Results</a:t>
            </a:r>
            <a:endParaRPr lang="ru-RU" kern="0" dirty="0"/>
          </a:p>
        </p:txBody>
      </p:sp>
      <p:sp>
        <p:nvSpPr>
          <p:cNvPr id="7" name="Subtitle 2"/>
          <p:cNvSpPr txBox="1">
            <a:spLocks/>
          </p:cNvSpPr>
          <p:nvPr/>
        </p:nvSpPr>
        <p:spPr>
          <a:xfrm>
            <a:off x="2051136" y="4876800"/>
            <a:ext cx="6400800" cy="369888"/>
          </a:xfrm>
          <a:prstGeom prst="rect">
            <a:avLst/>
          </a:prstGeom>
        </p:spPr>
        <p:txBody>
          <a:bodyPr lIns="0" tIns="0" rIns="0" bIns="0" anchor="ctr" anchorCtr="0"/>
          <a:lstStyle>
            <a:lvl1pPr marL="342900" indent="-342900" algn="l" rtl="0" fontAlgn="base">
              <a:spcBef>
                <a:spcPct val="20000"/>
              </a:spcBef>
              <a:spcAft>
                <a:spcPct val="0"/>
              </a:spcAft>
              <a:defRPr sz="2600" b="1" baseline="0">
                <a:solidFill>
                  <a:schemeClr val="bg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Arial" charset="0"/>
              </a:defRPr>
            </a:lvl2pPr>
            <a:lvl3pPr marL="1143000" indent="-228600" algn="l" rtl="0" fontAlgn="base">
              <a:spcBef>
                <a:spcPct val="20000"/>
              </a:spcBef>
              <a:spcAft>
                <a:spcPct val="0"/>
              </a:spcAft>
              <a:buChar char="•"/>
              <a:defRPr sz="2400">
                <a:solidFill>
                  <a:schemeClr val="tx1"/>
                </a:solidFill>
                <a:latin typeface="Arial" charset="0"/>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r>
              <a:rPr lang="ru-RU" altLang="ru-RU" sz="1800" kern="0" dirty="0" err="1" smtClean="0">
                <a:cs typeface="Arial" panose="020B0604020202020204" pitchFamily="34" charset="0"/>
              </a:rPr>
              <a:t>May</a:t>
            </a:r>
            <a:r>
              <a:rPr lang="ru-RU" altLang="ru-RU" sz="1800" kern="0" dirty="0" smtClean="0">
                <a:cs typeface="Arial" panose="020B0604020202020204" pitchFamily="34" charset="0"/>
              </a:rPr>
              <a:t> 15</a:t>
            </a:r>
            <a:r>
              <a:rPr lang="en-US" altLang="ru-RU" sz="1800" kern="0" dirty="0" smtClean="0">
                <a:cs typeface="Arial" panose="020B0604020202020204" pitchFamily="34" charset="0"/>
              </a:rPr>
              <a:t>, </a:t>
            </a:r>
            <a:r>
              <a:rPr lang="en-US" altLang="ru-RU" sz="1800" kern="0" dirty="0" smtClean="0">
                <a:cs typeface="Arial" panose="020B0604020202020204" pitchFamily="34" charset="0"/>
              </a:rPr>
              <a:t>2020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Disclaimer</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a:t>
            </a:r>
            <a:r>
              <a:rPr lang="ru-RU" altLang="ru-RU" dirty="0" smtClean="0"/>
              <a:t>3M 2020 </a:t>
            </a:r>
            <a:r>
              <a:rPr lang="en-US" altLang="ru-RU" dirty="0" smtClean="0"/>
              <a:t>IFRS </a:t>
            </a:r>
            <a:r>
              <a:rPr lang="en-US" altLang="ru-RU" dirty="0" smtClean="0"/>
              <a:t>Results</a:t>
            </a:r>
            <a:endParaRPr lang="ru-RU" altLang="ru-RU" dirty="0"/>
          </a:p>
        </p:txBody>
      </p:sp>
      <p:sp>
        <p:nvSpPr>
          <p:cNvPr id="7" name="Content Placeholder 2"/>
          <p:cNvSpPr>
            <a:spLocks noGrp="1"/>
          </p:cNvSpPr>
          <p:nvPr>
            <p:ph idx="1"/>
          </p:nvPr>
        </p:nvSpPr>
        <p:spPr>
          <a:xfrm>
            <a:off x="533400" y="1600200"/>
            <a:ext cx="8074025" cy="3846513"/>
          </a:xfrm>
          <a:noFill/>
          <a:extLst>
            <a:ext uri="{909E8E84-426E-40DD-AFC4-6F175D3DCCD1}">
              <a14:hiddenFill xmlns:a14="http://schemas.microsoft.com/office/drawing/2010/main">
                <a:solidFill>
                  <a:srgbClr val="0066CC"/>
                </a:solidFill>
              </a14:hiddenFill>
            </a:ext>
          </a:extLst>
        </p:spPr>
        <p:txBody>
          <a:bodyPr/>
          <a:lstStyle/>
          <a:p>
            <a:pPr marL="0" indent="0" eaLnBrk="1" hangingPunct="1">
              <a:spcBef>
                <a:spcPts val="600"/>
              </a:spcBef>
              <a:spcAft>
                <a:spcPts val="600"/>
              </a:spcAft>
              <a:buFont typeface="Symbol" panose="05050102010706020507" pitchFamily="18" charset="2"/>
              <a:buNone/>
            </a:pPr>
            <a:r>
              <a:rPr altLang="ru-RU" sz="1600" dirty="0">
                <a:solidFill>
                  <a:schemeClr val="tx2"/>
                </a:solidFill>
                <a:cs typeface="Arial" panose="020B0604020202020204" pitchFamily="34" charset="0"/>
              </a:rPr>
              <a:t>The information contained herein has been prepared using information available to JSC “OGK-2” (hereinafter - OGK-2 or the Company) at the time of preparation of the presentation. Since making a presentation, on the activities of OGK-2 and the content of the presentation could affect the external or other factors. In addition all relevant information about OGK-2 may not be included in this presentation. No representation or warranty, expressed or implied, is made as to the accuracy, completeness or reliability of the information. </a:t>
            </a:r>
          </a:p>
          <a:p>
            <a:pPr marL="0" indent="0" eaLnBrk="1" hangingPunct="1">
              <a:spcBef>
                <a:spcPts val="600"/>
              </a:spcBef>
              <a:spcAft>
                <a:spcPts val="600"/>
              </a:spcAft>
              <a:buFont typeface="Symbol" panose="05050102010706020507" pitchFamily="18" charset="2"/>
              <a:buNone/>
            </a:pPr>
            <a:r>
              <a:rPr altLang="ru-RU" sz="1600" dirty="0">
                <a:solidFill>
                  <a:schemeClr val="tx2"/>
                </a:solidFill>
                <a:cs typeface="Arial" panose="020B0604020202020204" pitchFamily="34" charset="0"/>
              </a:rPr>
              <a:t>Any forward looking information herein has been prepared on the basis of a number of assumptions which may prove to be incorrect. Forward looking statements, by the nature, involve risk and uncertainty. OGK-2 cautions that actual results may differ materially from those expressed or implied in such statements. Reference should be made to the most recent Annual Report for a description of the major risk factors. </a:t>
            </a:r>
          </a:p>
          <a:p>
            <a:pPr marL="0" indent="0" eaLnBrk="1" hangingPunct="1">
              <a:spcBef>
                <a:spcPts val="600"/>
              </a:spcBef>
              <a:spcAft>
                <a:spcPts val="600"/>
              </a:spcAft>
              <a:buFont typeface="Symbol" panose="05050102010706020507" pitchFamily="18" charset="2"/>
              <a:buNone/>
            </a:pPr>
            <a:r>
              <a:rPr altLang="ru-RU" sz="1600" dirty="0">
                <a:solidFill>
                  <a:schemeClr val="tx2"/>
                </a:solidFill>
                <a:cs typeface="Arial" panose="020B0604020202020204" pitchFamily="34" charset="0"/>
              </a:rPr>
              <a:t>This presentation does not constitute or form part of any advertisement of securities, any offer or invitation to sell or issue or any solicitation of any offer to purchase or subscribe for, any shares in OGK-2, nor shall it or any part of it nor the fact of its presentation or distribution form the basis of, or be relied on in connection with, any contract or investment decision.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Operational and Financial Highlights</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a:t>
            </a:r>
            <a:r>
              <a:rPr lang="ru-RU" altLang="ru-RU" dirty="0"/>
              <a:t>3M 2020 </a:t>
            </a:r>
            <a:r>
              <a:rPr lang="en-US" altLang="ru-RU" dirty="0"/>
              <a:t>IFRS Results</a:t>
            </a:r>
            <a:endParaRPr lang="ru-RU" altLang="ru-RU" dirty="0"/>
          </a:p>
        </p:txBody>
      </p:sp>
      <p:sp>
        <p:nvSpPr>
          <p:cNvPr id="5" name="Text Box 103"/>
          <p:cNvSpPr txBox="1">
            <a:spLocks noChangeArrowheads="1"/>
          </p:cNvSpPr>
          <p:nvPr/>
        </p:nvSpPr>
        <p:spPr bwMode="auto">
          <a:xfrm>
            <a:off x="76200" y="1485900"/>
            <a:ext cx="18621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Operational Highlights</a:t>
            </a:r>
            <a:r>
              <a:rPr lang="ru-RU" altLang="ru-RU" sz="1600" b="1" baseline="30000" dirty="0">
                <a:solidFill>
                  <a:srgbClr val="0079C2"/>
                </a:solidFill>
              </a:rPr>
              <a:t>1</a:t>
            </a:r>
            <a:endParaRPr lang="ru-RU" altLang="ru-RU" sz="1600" b="1" dirty="0">
              <a:solidFill>
                <a:srgbClr val="0079C2"/>
              </a:solidFill>
            </a:endParaRPr>
          </a:p>
        </p:txBody>
      </p:sp>
      <p:sp>
        <p:nvSpPr>
          <p:cNvPr id="7" name="Text Box 103"/>
          <p:cNvSpPr txBox="1">
            <a:spLocks noChangeArrowheads="1"/>
          </p:cNvSpPr>
          <p:nvPr/>
        </p:nvSpPr>
        <p:spPr bwMode="auto">
          <a:xfrm>
            <a:off x="4668838" y="1485900"/>
            <a:ext cx="37893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 typeface="Symbol" panose="05050102010706020507" pitchFamily="18" charset="2"/>
              <a:buNone/>
            </a:pPr>
            <a:r>
              <a:rPr lang="en-US" altLang="ru-RU" sz="1600" b="1">
                <a:solidFill>
                  <a:srgbClr val="0079C2"/>
                </a:solidFill>
              </a:rPr>
              <a:t>Financial Highlights, mn RUR</a:t>
            </a:r>
          </a:p>
        </p:txBody>
      </p:sp>
      <p:graphicFrame>
        <p:nvGraphicFramePr>
          <p:cNvPr id="8" name="Group 85"/>
          <p:cNvGraphicFramePr>
            <a:graphicFrameLocks noGrp="1"/>
          </p:cNvGraphicFramePr>
          <p:nvPr>
            <p:extLst>
              <p:ext uri="{D42A27DB-BD31-4B8C-83A1-F6EECF244321}">
                <p14:modId xmlns:p14="http://schemas.microsoft.com/office/powerpoint/2010/main" val="436455406"/>
              </p:ext>
            </p:extLst>
          </p:nvPr>
        </p:nvGraphicFramePr>
        <p:xfrm>
          <a:off x="152400" y="1833563"/>
          <a:ext cx="4114800" cy="3881439"/>
        </p:xfrm>
        <a:graphic>
          <a:graphicData uri="http://schemas.openxmlformats.org/drawingml/2006/table">
            <a:tbl>
              <a:tblPr/>
              <a:tblGrid>
                <a:gridCol w="1828800"/>
                <a:gridCol w="685800"/>
                <a:gridCol w="762000"/>
                <a:gridCol w="838200"/>
              </a:tblGrid>
              <a:tr h="49470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accent1"/>
                          </a:solidFill>
                          <a:effectLst/>
                          <a:latin typeface="Arial Narrow" pitchFamily="34" charset="0"/>
                          <a:cs typeface="Arial" charset="0"/>
                        </a:rPr>
                        <a:t>  </a:t>
                      </a:r>
                      <a:r>
                        <a:rPr kumimoji="0" lang="ru-RU" sz="1400" b="0" i="0" u="none" strike="noStrike" cap="none" normalizeH="0" baseline="0" dirty="0" smtClean="0">
                          <a:ln>
                            <a:noFill/>
                          </a:ln>
                          <a:solidFill>
                            <a:schemeClr val="accent1"/>
                          </a:solidFill>
                          <a:effectLst/>
                          <a:latin typeface="Arial Narrow" pitchFamily="34" charset="0"/>
                          <a:cs typeface="Arial" charset="0"/>
                        </a:rPr>
                        <a:t> </a:t>
                      </a:r>
                      <a:endParaRPr kumimoji="0" lang="ru-RU" sz="1400" b="1" i="0" u="none" strike="noStrike" cap="none" normalizeH="0" baseline="0" dirty="0" smtClean="0">
                        <a:ln>
                          <a:noFill/>
                        </a:ln>
                        <a:solidFill>
                          <a:schemeClr val="accent1"/>
                        </a:solidFill>
                        <a:effectLst/>
                        <a:latin typeface="Arial Narrow" pitchFamily="34" charset="0"/>
                        <a:cs typeface="Arial" charset="0"/>
                      </a:endParaRPr>
                    </a:p>
                  </a:txBody>
                  <a:tcPr marL="45720" marR="45720" marT="27430" marB="2743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79C2"/>
                          </a:solidFill>
                          <a:effectLst/>
                          <a:latin typeface="+mn-lt"/>
                          <a:cs typeface="Arial" charset="0"/>
                        </a:rPr>
                        <a:t>3M 2019</a:t>
                      </a:r>
                      <a:endParaRPr kumimoji="0" lang="ru-RU" sz="1400" b="1" i="0" u="none" strike="noStrike" cap="none" normalizeH="0" baseline="0" dirty="0" smtClean="0">
                        <a:ln>
                          <a:noFill/>
                        </a:ln>
                        <a:solidFill>
                          <a:srgbClr val="0079C2"/>
                        </a:solidFill>
                        <a:effectLst/>
                        <a:latin typeface="+mn-lt"/>
                        <a:cs typeface="Arial" charset="0"/>
                      </a:endParaRPr>
                    </a:p>
                  </a:txBody>
                  <a:tcPr marL="45720" marR="45720" marT="27419" marB="27419"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ru-RU" sz="1400" b="1" i="0" u="none" strike="noStrike" cap="none" normalizeH="0" baseline="0" dirty="0" smtClean="0">
                          <a:ln>
                            <a:noFill/>
                          </a:ln>
                          <a:solidFill>
                            <a:srgbClr val="0079C2"/>
                          </a:solidFill>
                          <a:effectLst/>
                          <a:latin typeface="+mn-lt"/>
                          <a:cs typeface="Arial" charset="0"/>
                        </a:rPr>
                        <a:t>3M 2020</a:t>
                      </a:r>
                      <a:endParaRPr kumimoji="0" lang="ru-RU" sz="1400" b="1" i="0" u="none" strike="noStrike" cap="none" normalizeH="0" baseline="0" dirty="0" smtClean="0">
                        <a:ln>
                          <a:noFill/>
                        </a:ln>
                        <a:solidFill>
                          <a:srgbClr val="0079C2"/>
                        </a:solidFill>
                        <a:effectLst/>
                        <a:latin typeface="+mn-lt"/>
                        <a:cs typeface="Arial" charset="0"/>
                      </a:endParaRPr>
                    </a:p>
                  </a:txBody>
                  <a:tcPr marL="45720" marR="45720" marT="27419" marB="27419"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79C2"/>
                          </a:solidFill>
                          <a:effectLst/>
                          <a:latin typeface="Arial Narrow" pitchFamily="34" charset="0"/>
                          <a:cs typeface="Arial" charset="0"/>
                        </a:rPr>
                        <a:t>Change</a:t>
                      </a:r>
                      <a:endParaRPr kumimoji="0" lang="ru-RU" sz="1400" b="1" i="0" u="none" strike="noStrike" cap="none" normalizeH="0" baseline="0" dirty="0" smtClean="0">
                        <a:ln>
                          <a:noFill/>
                        </a:ln>
                        <a:solidFill>
                          <a:srgbClr val="0079C2"/>
                        </a:solidFill>
                        <a:effectLst/>
                        <a:latin typeface="Arial Narrow" pitchFamily="34" charset="0"/>
                        <a:cs typeface="Arial" charset="0"/>
                      </a:endParaRPr>
                    </a:p>
                  </a:txBody>
                  <a:tcPr marL="45720" marR="45720" marT="27430" marB="27430" anchor="ctr" horzOverflow="overflow">
                    <a:lnL>
                      <a:noFill/>
                    </a:lnL>
                    <a:lnR>
                      <a:noFill/>
                    </a:lnR>
                    <a:lnT>
                      <a:noFill/>
                    </a:lnT>
                    <a:lnB>
                      <a:noFill/>
                    </a:lnB>
                    <a:lnTlToBr>
                      <a:noFill/>
                    </a:lnTlToBr>
                    <a:lnBlToTr>
                      <a:noFill/>
                    </a:lnBlToTr>
                    <a:solidFill>
                      <a:schemeClr val="bg1">
                        <a:lumMod val="95000"/>
                      </a:schemeClr>
                    </a:solidFill>
                  </a:tcPr>
                </a:tc>
              </a:tr>
              <a:tr h="5014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smtClean="0">
                          <a:solidFill>
                            <a:srgbClr val="003366"/>
                          </a:solidFill>
                          <a:effectLst/>
                          <a:latin typeface="Arial Narrow" panose="020B0606020202030204" pitchFamily="34" charset="0"/>
                          <a:ea typeface="+mn-ea"/>
                          <a:cs typeface="+mn-cs"/>
                        </a:rPr>
                        <a:t>Electricity Output, mn kWh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15,205   </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13,226   </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13.0</a:t>
                      </a:r>
                      <a:r>
                        <a:rPr kumimoji="0" lang="ru-RU" sz="1400" b="0" i="0" u="none" strike="noStrike" kern="1200" cap="none" normalizeH="0" baseline="0" dirty="0">
                          <a:ln>
                            <a:noFill/>
                          </a:ln>
                          <a:solidFill>
                            <a:srgbClr val="002060"/>
                          </a:solidFill>
                          <a:effectLst/>
                          <a:latin typeface="Arial Narrow" pitchFamily="34" charset="0"/>
                          <a:ea typeface="+mn-ea"/>
                          <a:cs typeface="Arial" charset="0"/>
                        </a:rPr>
                        <a:t>%</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r>
              <a:tr h="657598">
                <a:tc>
                  <a:txBody>
                    <a:bodyPr/>
                    <a:lstStyle/>
                    <a:p>
                      <a:pPr marL="0" indent="0" algn="l" defTabSz="914400" rtl="0" eaLnBrk="1" fontAlgn="ctr" latinLnBrk="0" hangingPunct="1"/>
                      <a:r>
                        <a:rPr lang="en-US" sz="1400" b="0" i="0" u="none" strike="noStrike" kern="1200" dirty="0" smtClean="0">
                          <a:solidFill>
                            <a:srgbClr val="003366"/>
                          </a:solidFill>
                          <a:effectLst/>
                          <a:latin typeface="Arial Narrow" panose="020B0606020202030204" pitchFamily="34" charset="0"/>
                          <a:ea typeface="+mn-ea"/>
                          <a:cs typeface="+mn-cs"/>
                        </a:rPr>
                        <a:t>Effective Electricity Output Without Regard to Financial Operations, mn kWh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14,177   </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12,336   </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13.0</a:t>
                      </a:r>
                      <a:r>
                        <a:rPr kumimoji="0" lang="ru-RU" sz="1400" b="0" i="0" u="none" strike="noStrike" kern="1200" cap="none" normalizeH="0" baseline="0" dirty="0">
                          <a:ln>
                            <a:noFill/>
                          </a:ln>
                          <a:solidFill>
                            <a:srgbClr val="002060"/>
                          </a:solidFill>
                          <a:effectLst/>
                          <a:latin typeface="Arial Narrow" pitchFamily="34" charset="0"/>
                          <a:ea typeface="+mn-ea"/>
                          <a:cs typeface="Arial" charset="0"/>
                        </a:rPr>
                        <a:t>%</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r h="5014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smtClean="0">
                          <a:solidFill>
                            <a:srgbClr val="003366"/>
                          </a:solidFill>
                          <a:effectLst/>
                          <a:latin typeface="Arial Narrow" panose="020B0606020202030204" pitchFamily="34" charset="0"/>
                          <a:ea typeface="+mn-ea"/>
                          <a:cs typeface="+mn-cs"/>
                        </a:rPr>
                        <a:t>Useful Heat Output, thousand </a:t>
                      </a:r>
                      <a:r>
                        <a:rPr lang="en-US" sz="1400" b="0" i="0" u="none" strike="noStrike" kern="1200" dirty="0" err="1" smtClean="0">
                          <a:solidFill>
                            <a:srgbClr val="003366"/>
                          </a:solidFill>
                          <a:effectLst/>
                          <a:latin typeface="Arial Narrow" panose="020B0606020202030204" pitchFamily="34" charset="0"/>
                          <a:ea typeface="+mn-ea"/>
                          <a:cs typeface="+mn-cs"/>
                        </a:rPr>
                        <a:t>Gcal</a:t>
                      </a:r>
                      <a:endParaRPr lang="ru-RU" sz="1400" b="0" i="0" u="none" strike="noStrike" kern="1200" dirty="0">
                        <a:solidFill>
                          <a:srgbClr val="003366"/>
                        </a:solidFill>
                        <a:effectLst/>
                        <a:latin typeface="Arial Narrow" panose="020B0606020202030204" pitchFamily="34" charset="0"/>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2,267   </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2,148   </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5.2</a:t>
                      </a:r>
                      <a:r>
                        <a:rPr kumimoji="0" lang="ru-RU" sz="1400" b="0" i="0" u="none" strike="noStrike" kern="1200" cap="none" normalizeH="0" baseline="0" dirty="0">
                          <a:ln>
                            <a:noFill/>
                          </a:ln>
                          <a:solidFill>
                            <a:srgbClr val="002060"/>
                          </a:solidFill>
                          <a:effectLst/>
                          <a:latin typeface="Arial Narrow" pitchFamily="34" charset="0"/>
                          <a:ea typeface="+mn-ea"/>
                          <a:cs typeface="Arial" charset="0"/>
                        </a:rPr>
                        <a:t>%</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r h="501400">
                <a:tc>
                  <a:txBody>
                    <a:bodyPr/>
                    <a:lstStyle/>
                    <a:p>
                      <a:pPr marL="0" indent="0" algn="l" defTabSz="914400" rtl="0" eaLnBrk="1" fontAlgn="ctr" latinLnBrk="0" hangingPunct="1"/>
                      <a:r>
                        <a:rPr lang="en-US" sz="1400" b="0" i="0" u="none" strike="noStrike" kern="1200" dirty="0" smtClean="0">
                          <a:solidFill>
                            <a:srgbClr val="003366"/>
                          </a:solidFill>
                          <a:effectLst/>
                          <a:latin typeface="Arial Narrow" panose="020B0606020202030204" pitchFamily="34" charset="0"/>
                          <a:ea typeface="+mn-ea"/>
                          <a:cs typeface="+mn-cs"/>
                        </a:rPr>
                        <a:t>Fuel Rate on Electricity, g/kWh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322.0   </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319.7   </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0.7</a:t>
                      </a:r>
                      <a:r>
                        <a:rPr kumimoji="0" lang="ru-RU" sz="1400" b="0" i="0" u="none" strike="noStrike" kern="1200" cap="none" normalizeH="0" baseline="0" dirty="0">
                          <a:ln>
                            <a:noFill/>
                          </a:ln>
                          <a:solidFill>
                            <a:srgbClr val="002060"/>
                          </a:solidFill>
                          <a:effectLst/>
                          <a:latin typeface="Arial Narrow" pitchFamily="34" charset="0"/>
                          <a:ea typeface="+mn-ea"/>
                          <a:cs typeface="Arial" charset="0"/>
                        </a:rPr>
                        <a:t>%</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501400">
                <a:tc>
                  <a:txBody>
                    <a:bodyPr/>
                    <a:lstStyle/>
                    <a:p>
                      <a:pPr marL="0" indent="0" algn="l" defTabSz="914400" rtl="0" eaLnBrk="1" fontAlgn="ctr" latinLnBrk="0" hangingPunct="1"/>
                      <a:r>
                        <a:rPr lang="en-US" sz="1400" b="0" i="0" u="none" strike="noStrike" kern="1200" dirty="0" smtClean="0">
                          <a:solidFill>
                            <a:srgbClr val="003366"/>
                          </a:solidFill>
                          <a:effectLst/>
                          <a:latin typeface="Arial Narrow" panose="020B0606020202030204" pitchFamily="34" charset="0"/>
                          <a:ea typeface="+mn-ea"/>
                          <a:cs typeface="+mn-cs"/>
                        </a:rPr>
                        <a:t>Fuel Rate on Heat, kg/</a:t>
                      </a:r>
                      <a:r>
                        <a:rPr lang="en-US" sz="1400" b="0" i="0" u="none" strike="noStrike" kern="1200" dirty="0" err="1" smtClean="0">
                          <a:solidFill>
                            <a:srgbClr val="003366"/>
                          </a:solidFill>
                          <a:effectLst/>
                          <a:latin typeface="Arial Narrow" panose="020B0606020202030204" pitchFamily="34" charset="0"/>
                          <a:ea typeface="+mn-ea"/>
                          <a:cs typeface="+mn-cs"/>
                        </a:rPr>
                        <a:t>Gcal</a:t>
                      </a:r>
                      <a:endParaRPr lang="en-US" sz="1400" b="0" i="0" u="none" strike="noStrike" kern="1200" dirty="0" smtClean="0">
                        <a:solidFill>
                          <a:srgbClr val="003366"/>
                        </a:solidFill>
                        <a:effectLst/>
                        <a:latin typeface="Arial Narrow" panose="020B0606020202030204" pitchFamily="34" charset="0"/>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162.9   </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165.8   </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1.8</a:t>
                      </a:r>
                      <a:r>
                        <a:rPr kumimoji="0" lang="ru-RU" sz="1400" b="0" i="0" u="none" strike="noStrike" kern="1200" cap="none" normalizeH="0" baseline="0" dirty="0">
                          <a:ln>
                            <a:noFill/>
                          </a:ln>
                          <a:solidFill>
                            <a:srgbClr val="002060"/>
                          </a:solidFill>
                          <a:effectLst/>
                          <a:latin typeface="Arial Narrow" pitchFamily="34" charset="0"/>
                          <a:ea typeface="+mn-ea"/>
                          <a:cs typeface="Arial" charset="0"/>
                        </a:rPr>
                        <a:t>%</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r h="723538">
                <a:tc>
                  <a:txBody>
                    <a:bodyPr/>
                    <a:lstStyle/>
                    <a:p>
                      <a:pPr marL="0" indent="0" algn="l" defTabSz="914400" rtl="0" eaLnBrk="1" fontAlgn="ctr" latinLnBrk="0" hangingPunct="1"/>
                      <a:r>
                        <a:rPr lang="en-US" sz="1400" b="0" i="0" u="none" strike="noStrike" kern="1200" dirty="0" smtClean="0">
                          <a:solidFill>
                            <a:srgbClr val="003366"/>
                          </a:solidFill>
                          <a:effectLst/>
                          <a:latin typeface="Arial Narrow" panose="020B0606020202030204" pitchFamily="34" charset="0"/>
                          <a:ea typeface="+mn-ea"/>
                          <a:cs typeface="+mn-cs"/>
                        </a:rPr>
                        <a:t>Installed Capacity Load Factor, %</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37.5   </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31.8  </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400" b="0" i="0" u="none" strike="noStrike" kern="1200" cap="none" normalizeH="0" baseline="0" dirty="0" smtClean="0">
                          <a:ln>
                            <a:noFill/>
                          </a:ln>
                          <a:solidFill>
                            <a:srgbClr val="002060"/>
                          </a:solidFill>
                          <a:effectLst/>
                          <a:latin typeface="Arial Narrow" pitchFamily="34" charset="0"/>
                          <a:ea typeface="+mn-ea"/>
                          <a:cs typeface="Arial" charset="0"/>
                        </a:rPr>
                        <a:t>15.2</a:t>
                      </a:r>
                      <a:r>
                        <a:rPr kumimoji="0" lang="ru-RU" sz="1400" b="0" i="0" u="none" strike="noStrike" kern="1200" cap="none" normalizeH="0" baseline="0" dirty="0">
                          <a:ln>
                            <a:noFill/>
                          </a:ln>
                          <a:solidFill>
                            <a:srgbClr val="002060"/>
                          </a:solidFill>
                          <a:effectLst/>
                          <a:latin typeface="Arial Narrow" pitchFamily="34" charset="0"/>
                          <a:ea typeface="+mn-ea"/>
                          <a:cs typeface="Arial" charset="0"/>
                        </a:rPr>
                        <a:t>%</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bl>
          </a:graphicData>
        </a:graphic>
      </p:graphicFrame>
      <p:sp>
        <p:nvSpPr>
          <p:cNvPr id="9" name="Rectangle 4"/>
          <p:cNvSpPr/>
          <p:nvPr/>
        </p:nvSpPr>
        <p:spPr>
          <a:xfrm>
            <a:off x="3175" y="5791200"/>
            <a:ext cx="9144000" cy="508000"/>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Management report data</a:t>
            </a:r>
            <a:endParaRPr lang="ru-RU" sz="900" dirty="0">
              <a:solidFill>
                <a:schemeClr val="tx1">
                  <a:lumMod val="65000"/>
                  <a:lumOff val="35000"/>
                </a:schemeClr>
              </a:solidFill>
              <a:latin typeface="+mn-lt"/>
              <a:cs typeface="+mn-cs"/>
            </a:endParaRPr>
          </a:p>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2</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Variable and fixed costs classification is based upon management report methodology</a:t>
            </a:r>
            <a:endParaRPr lang="ru-RU" sz="900" dirty="0">
              <a:solidFill>
                <a:schemeClr val="tx1">
                  <a:lumMod val="65000"/>
                  <a:lumOff val="35000"/>
                </a:schemeClr>
              </a:solidFill>
              <a:latin typeface="+mn-lt"/>
              <a:cs typeface="+mn-cs"/>
            </a:endParaRPr>
          </a:p>
          <a:p>
            <a:pPr eaLnBrk="1" fontAlgn="auto" hangingPunct="1">
              <a:spcBef>
                <a:spcPts val="0"/>
              </a:spcBef>
              <a:spcAft>
                <a:spcPts val="0"/>
              </a:spcAft>
              <a:defRPr/>
            </a:pPr>
            <a:r>
              <a:rPr lang="ru-RU" sz="900" baseline="30000" dirty="0" smtClean="0">
                <a:solidFill>
                  <a:schemeClr val="tx1">
                    <a:lumMod val="65000"/>
                    <a:lumOff val="35000"/>
                  </a:schemeClr>
                </a:solidFill>
                <a:latin typeface="+mn-lt"/>
                <a:cs typeface="+mn-cs"/>
              </a:rPr>
              <a:t>3</a:t>
            </a:r>
            <a:r>
              <a:rPr lang="ru-RU" sz="900" dirty="0" smtClean="0">
                <a:solidFill>
                  <a:schemeClr val="tx1">
                    <a:lumMod val="65000"/>
                    <a:lumOff val="35000"/>
                  </a:schemeClr>
                </a:solidFill>
                <a:latin typeface="+mn-lt"/>
                <a:cs typeface="+mn-cs"/>
              </a:rPr>
              <a:t> </a:t>
            </a:r>
            <a:r>
              <a:rPr lang="en-US" sz="900" dirty="0">
                <a:solidFill>
                  <a:schemeClr val="tx1">
                    <a:lumMod val="65000"/>
                    <a:lumOff val="35000"/>
                  </a:schemeClr>
                </a:solidFill>
                <a:latin typeface="+mn-lt"/>
              </a:rPr>
              <a:t>EBITDA = Operating profit + Depreciation and Amortization</a:t>
            </a:r>
          </a:p>
        </p:txBody>
      </p:sp>
      <p:graphicFrame>
        <p:nvGraphicFramePr>
          <p:cNvPr id="10" name="Group 84"/>
          <p:cNvGraphicFramePr>
            <a:graphicFrameLocks noGrp="1"/>
          </p:cNvGraphicFramePr>
          <p:nvPr>
            <p:extLst>
              <p:ext uri="{D42A27DB-BD31-4B8C-83A1-F6EECF244321}">
                <p14:modId xmlns:p14="http://schemas.microsoft.com/office/powerpoint/2010/main" val="2156965118"/>
              </p:ext>
            </p:extLst>
          </p:nvPr>
        </p:nvGraphicFramePr>
        <p:xfrm>
          <a:off x="4343400" y="1833564"/>
          <a:ext cx="4724400" cy="3881437"/>
        </p:xfrm>
        <a:graphic>
          <a:graphicData uri="http://schemas.openxmlformats.org/drawingml/2006/table">
            <a:tbl>
              <a:tblPr/>
              <a:tblGrid>
                <a:gridCol w="2549675"/>
                <a:gridCol w="749905"/>
                <a:gridCol w="784224"/>
                <a:gridCol w="640596"/>
              </a:tblGrid>
              <a:tr h="50263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accent1"/>
                          </a:solidFill>
                          <a:effectLst/>
                          <a:latin typeface="+mn-lt"/>
                          <a:cs typeface="Arial" charset="0"/>
                        </a:rPr>
                        <a:t>  </a:t>
                      </a:r>
                      <a:r>
                        <a:rPr kumimoji="0" lang="ru-RU" sz="1400" b="0" i="0" u="none" strike="noStrike" cap="none" normalizeH="0" baseline="0" dirty="0" smtClean="0">
                          <a:ln>
                            <a:noFill/>
                          </a:ln>
                          <a:solidFill>
                            <a:schemeClr val="accent1"/>
                          </a:solidFill>
                          <a:effectLst/>
                          <a:latin typeface="+mn-lt"/>
                          <a:cs typeface="Arial" charset="0"/>
                        </a:rPr>
                        <a:t> </a:t>
                      </a:r>
                      <a:endParaRPr kumimoji="0" lang="ru-RU" sz="1400" b="1" i="0" u="none" strike="noStrike" cap="none" normalizeH="0" baseline="0" dirty="0" smtClean="0">
                        <a:ln>
                          <a:noFill/>
                        </a:ln>
                        <a:solidFill>
                          <a:schemeClr val="accent1"/>
                        </a:solidFill>
                        <a:effectLst/>
                        <a:latin typeface="+mn-lt"/>
                        <a:cs typeface="Arial" charset="0"/>
                      </a:endParaRPr>
                    </a:p>
                  </a:txBody>
                  <a:tcPr marL="45720" marR="45720" marT="27434" marB="27434"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79C2"/>
                          </a:solidFill>
                          <a:effectLst/>
                          <a:latin typeface="+mn-lt"/>
                          <a:cs typeface="Arial" charset="0"/>
                        </a:rPr>
                        <a:t>3M 2019</a:t>
                      </a:r>
                    </a:p>
                  </a:txBody>
                  <a:tcPr marL="45720" marR="45720" marT="27419" marB="27419"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ru-RU" sz="1400" b="1" i="0" u="none" strike="noStrike" cap="none" normalizeH="0" baseline="0" dirty="0" smtClean="0">
                          <a:ln>
                            <a:noFill/>
                          </a:ln>
                          <a:solidFill>
                            <a:srgbClr val="0079C2"/>
                          </a:solidFill>
                          <a:effectLst/>
                          <a:latin typeface="+mn-lt"/>
                          <a:cs typeface="Arial" charset="0"/>
                        </a:rPr>
                        <a:t>3M 2020</a:t>
                      </a:r>
                    </a:p>
                  </a:txBody>
                  <a:tcPr marL="45720" marR="45720" marT="27419" marB="27419"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79C2"/>
                          </a:solidFill>
                          <a:effectLst/>
                          <a:latin typeface="Arial Narrow" pitchFamily="34" charset="0"/>
                          <a:cs typeface="Arial" charset="0"/>
                        </a:rPr>
                        <a:t>Change</a:t>
                      </a:r>
                      <a:endParaRPr kumimoji="0" lang="ru-RU" sz="1200" b="1" i="0" u="none" strike="noStrike" cap="none" normalizeH="0" baseline="0" dirty="0" smtClean="0">
                        <a:ln>
                          <a:noFill/>
                        </a:ln>
                        <a:solidFill>
                          <a:srgbClr val="0079C2"/>
                        </a:solidFill>
                        <a:effectLst/>
                        <a:latin typeface="+mn-lt"/>
                        <a:cs typeface="Arial" charset="0"/>
                      </a:endParaRPr>
                    </a:p>
                  </a:txBody>
                  <a:tcPr marL="45720" marR="45720" marT="27434" marB="27434" anchor="ctr" horzOverflow="overflow">
                    <a:lnL>
                      <a:noFill/>
                    </a:lnL>
                    <a:lnR>
                      <a:noFill/>
                    </a:lnR>
                    <a:lnT>
                      <a:noFill/>
                    </a:lnT>
                    <a:lnB>
                      <a:noFill/>
                    </a:lnB>
                    <a:lnTlToBr>
                      <a:noFill/>
                    </a:lnTlToBr>
                    <a:lnBlToTr>
                      <a:noFill/>
                    </a:lnBlToTr>
                    <a:solidFill>
                      <a:schemeClr val="bg1">
                        <a:lumMod val="95000"/>
                      </a:schemeClr>
                    </a:solidFill>
                  </a:tcPr>
                </a:tc>
              </a:tr>
              <a:tr h="279952">
                <a:tc>
                  <a:txBody>
                    <a:bodyPr/>
                    <a:lstStyle/>
                    <a:p>
                      <a:pPr algn="l" rtl="0" fontAlgn="ctr"/>
                      <a:r>
                        <a:rPr lang="en-US" sz="1400" b="1" i="0" u="none" strike="noStrike" dirty="0" smtClean="0">
                          <a:solidFill>
                            <a:srgbClr val="003366"/>
                          </a:solidFill>
                          <a:latin typeface="+mn-lt"/>
                        </a:rPr>
                        <a:t>Revenue</a:t>
                      </a:r>
                      <a:endParaRPr lang="ru-RU" sz="1400" b="1" i="0" u="none" strike="noStrike" dirty="0">
                        <a:solidFill>
                          <a:srgbClr val="003366"/>
                        </a:solidFill>
                        <a:latin typeface="+mn-lt"/>
                      </a:endParaRPr>
                    </a:p>
                  </a:txBody>
                  <a:tcPr marL="108025"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1" i="0" u="none" strike="noStrike" kern="1200" dirty="0" smtClean="0">
                          <a:solidFill>
                            <a:srgbClr val="002060"/>
                          </a:solidFill>
                          <a:effectLst/>
                          <a:latin typeface="Arial Narrow"/>
                          <a:ea typeface="+mn-ea"/>
                          <a:cs typeface="+mn-cs"/>
                        </a:rPr>
                        <a:t>37,538</a:t>
                      </a:r>
                      <a:endParaRPr lang="ru-RU" sz="1400" b="1" i="0" u="none" strike="noStrike" kern="1200" dirty="0">
                        <a:solidFill>
                          <a:srgbClr val="002060"/>
                        </a:solidFill>
                        <a:effectLst/>
                        <a:latin typeface="Arial Narrow"/>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1" i="0" u="none" strike="noStrike" kern="1200" dirty="0" smtClean="0">
                          <a:solidFill>
                            <a:srgbClr val="002060"/>
                          </a:solidFill>
                          <a:effectLst/>
                          <a:latin typeface="Arial Narrow"/>
                          <a:ea typeface="+mn-ea"/>
                          <a:cs typeface="+mn-cs"/>
                        </a:rPr>
                        <a:t>34,350</a:t>
                      </a:r>
                      <a:endParaRPr lang="ru-RU" sz="1400" b="1" i="0" u="none" strike="noStrike" kern="1200" dirty="0">
                        <a:solidFill>
                          <a:srgbClr val="002060"/>
                        </a:solidFill>
                        <a:effectLst/>
                        <a:latin typeface="Arial Narrow"/>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rtl="0" fontAlgn="ctr"/>
                      <a:r>
                        <a:rPr lang="ru-RU" sz="1400" b="1" i="0" u="none" strike="noStrike" dirty="0">
                          <a:solidFill>
                            <a:srgbClr val="002060"/>
                          </a:solidFill>
                          <a:effectLst/>
                          <a:latin typeface="Arial Narrow"/>
                        </a:rPr>
                        <a:t>-</a:t>
                      </a:r>
                      <a:r>
                        <a:rPr lang="ru-RU" sz="1400" b="1" i="0" u="none" strike="noStrike" dirty="0" smtClean="0">
                          <a:solidFill>
                            <a:srgbClr val="002060"/>
                          </a:solidFill>
                          <a:effectLst/>
                          <a:latin typeface="Arial Narrow"/>
                        </a:rPr>
                        <a:t>8.5</a:t>
                      </a:r>
                      <a:r>
                        <a:rPr lang="ru-RU" sz="1400" b="1" i="0" u="none" strike="noStrike" dirty="0">
                          <a:solidFill>
                            <a:srgbClr val="002060"/>
                          </a:solidFill>
                          <a:effectLst/>
                          <a:latin typeface="Arial Narrow"/>
                        </a:rPr>
                        <a:t>%</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r h="502639">
                <a:tc>
                  <a:txBody>
                    <a:bodyPr/>
                    <a:lstStyle/>
                    <a:p>
                      <a:pPr marL="92075"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3366"/>
                          </a:solidFill>
                          <a:effectLst/>
                          <a:latin typeface="Arial Narrow" pitchFamily="34" charset="0"/>
                          <a:ea typeface="+mn-ea"/>
                          <a:cs typeface="Arial" charset="0"/>
                        </a:rPr>
                        <a:t>Operating Expenses, incl.</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smtClean="0">
                          <a:solidFill>
                            <a:srgbClr val="002060"/>
                          </a:solidFill>
                          <a:effectLst/>
                          <a:latin typeface="Arial Narrow"/>
                          <a:ea typeface="+mn-ea"/>
                          <a:cs typeface="+mn-cs"/>
                        </a:rPr>
                        <a:t>(</a:t>
                      </a:r>
                      <a:r>
                        <a:rPr lang="ru-RU" sz="1400" b="0" i="0" u="none" strike="noStrike" kern="1200" dirty="0" smtClean="0">
                          <a:solidFill>
                            <a:srgbClr val="002060"/>
                          </a:solidFill>
                          <a:effectLst/>
                          <a:latin typeface="Arial Narrow"/>
                          <a:ea typeface="+mn-ea"/>
                          <a:cs typeface="+mn-cs"/>
                        </a:rPr>
                        <a:t>28,745</a:t>
                      </a:r>
                      <a:r>
                        <a:rPr lang="ru-RU" sz="1400" b="0" i="0" u="none" strike="noStrike" kern="1200" dirty="0" smtClean="0">
                          <a:solidFill>
                            <a:srgbClr val="002060"/>
                          </a:solidFill>
                          <a:effectLst/>
                          <a:latin typeface="Arial Narrow"/>
                          <a:ea typeface="+mn-ea"/>
                          <a:cs typeface="+mn-cs"/>
                        </a:rPr>
                        <a:t>)</a:t>
                      </a:r>
                      <a:endParaRPr lang="ru-RU" sz="1400" b="0" i="0" u="none" strike="noStrike" kern="1200" dirty="0">
                        <a:solidFill>
                          <a:srgbClr val="002060"/>
                        </a:solidFill>
                        <a:effectLst/>
                        <a:latin typeface="Arial Narrow"/>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smtClean="0">
                          <a:solidFill>
                            <a:srgbClr val="002060"/>
                          </a:solidFill>
                          <a:effectLst/>
                          <a:latin typeface="Arial Narrow"/>
                          <a:ea typeface="+mn-ea"/>
                          <a:cs typeface="+mn-cs"/>
                        </a:rPr>
                        <a:t>(</a:t>
                      </a:r>
                      <a:r>
                        <a:rPr lang="ru-RU" sz="1400" b="0" i="0" u="none" strike="noStrike" kern="1200" dirty="0" smtClean="0">
                          <a:solidFill>
                            <a:srgbClr val="002060"/>
                          </a:solidFill>
                          <a:effectLst/>
                          <a:latin typeface="Arial Narrow"/>
                          <a:ea typeface="+mn-ea"/>
                          <a:cs typeface="+mn-cs"/>
                        </a:rPr>
                        <a:t>23,836</a:t>
                      </a:r>
                      <a:r>
                        <a:rPr lang="ru-RU" sz="1400" b="0" i="0" u="none" strike="noStrike" kern="1200" dirty="0" smtClean="0">
                          <a:solidFill>
                            <a:srgbClr val="002060"/>
                          </a:solidFill>
                          <a:effectLst/>
                          <a:latin typeface="Arial Narrow"/>
                          <a:ea typeface="+mn-ea"/>
                          <a:cs typeface="+mn-cs"/>
                        </a:rPr>
                        <a:t>)</a:t>
                      </a:r>
                      <a:endParaRPr lang="ru-RU" sz="1400" b="0" i="0" u="none" strike="noStrike" kern="1200" dirty="0">
                        <a:solidFill>
                          <a:srgbClr val="002060"/>
                        </a:solidFill>
                        <a:effectLst/>
                        <a:latin typeface="Arial Narrow"/>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algn="ctr" rtl="0" fontAlgn="ctr"/>
                      <a:r>
                        <a:rPr lang="ru-RU" sz="1400" b="0" i="0" u="none" strike="noStrike" dirty="0">
                          <a:solidFill>
                            <a:srgbClr val="002060"/>
                          </a:solidFill>
                          <a:effectLst/>
                          <a:latin typeface="Arial Narrow"/>
                        </a:rPr>
                        <a:t>-</a:t>
                      </a:r>
                      <a:r>
                        <a:rPr lang="ru-RU" sz="1400" b="0" i="0" u="none" strike="noStrike" dirty="0" smtClean="0">
                          <a:solidFill>
                            <a:srgbClr val="002060"/>
                          </a:solidFill>
                          <a:effectLst/>
                          <a:latin typeface="Arial Narrow"/>
                        </a:rPr>
                        <a:t>17.1</a:t>
                      </a:r>
                      <a:r>
                        <a:rPr lang="ru-RU" sz="1400" b="0" i="0" u="none" strike="noStrike" dirty="0">
                          <a:solidFill>
                            <a:srgbClr val="002060"/>
                          </a:solidFill>
                          <a:effectLst/>
                          <a:latin typeface="Arial Narrow"/>
                        </a:rPr>
                        <a:t>%</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r>
              <a:tr h="279952">
                <a:tc>
                  <a:txBody>
                    <a:bodyPr/>
                    <a:lstStyle/>
                    <a:p>
                      <a:pPr marL="26670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3366"/>
                          </a:solidFill>
                          <a:effectLst/>
                          <a:latin typeface="Arial Narrow" pitchFamily="34" charset="0"/>
                          <a:ea typeface="+mn-ea"/>
                          <a:cs typeface="Arial" charset="0"/>
                        </a:rPr>
                        <a:t>Variable Costs</a:t>
                      </a:r>
                      <a:r>
                        <a:rPr kumimoji="0" lang="en-US" sz="1400" b="0" i="0" u="none" strike="noStrike" kern="1200" cap="none" normalizeH="0" baseline="30000" dirty="0" smtClean="0">
                          <a:ln>
                            <a:noFill/>
                          </a:ln>
                          <a:solidFill>
                            <a:srgbClr val="003366"/>
                          </a:solidFill>
                          <a:effectLst/>
                          <a:latin typeface="Arial Narrow" pitchFamily="34" charset="0"/>
                          <a:ea typeface="+mn-ea"/>
                          <a:cs typeface="Arial" charset="0"/>
                        </a:rPr>
                        <a:t>2</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smtClean="0">
                          <a:solidFill>
                            <a:srgbClr val="002060"/>
                          </a:solidFill>
                          <a:effectLst/>
                          <a:latin typeface="Arial Narrow"/>
                          <a:ea typeface="+mn-ea"/>
                          <a:cs typeface="+mn-cs"/>
                        </a:rPr>
                        <a:t>(</a:t>
                      </a:r>
                      <a:r>
                        <a:rPr lang="ru-RU" sz="1400" b="0" i="0" u="none" strike="noStrike" kern="1200" dirty="0" smtClean="0">
                          <a:solidFill>
                            <a:srgbClr val="002060"/>
                          </a:solidFill>
                          <a:effectLst/>
                          <a:latin typeface="Arial Narrow"/>
                          <a:ea typeface="+mn-ea"/>
                          <a:cs typeface="+mn-cs"/>
                        </a:rPr>
                        <a:t>18,985</a:t>
                      </a:r>
                      <a:r>
                        <a:rPr lang="ru-RU" sz="1400" b="0" i="0" u="none" strike="noStrike" kern="1200" dirty="0" smtClean="0">
                          <a:solidFill>
                            <a:srgbClr val="002060"/>
                          </a:solidFill>
                          <a:effectLst/>
                          <a:latin typeface="Arial Narrow"/>
                          <a:ea typeface="+mn-ea"/>
                          <a:cs typeface="+mn-cs"/>
                        </a:rPr>
                        <a:t>)</a:t>
                      </a:r>
                      <a:endParaRPr lang="ru-RU" sz="1400" b="0" i="0" u="none" strike="noStrike" kern="1200" dirty="0">
                        <a:solidFill>
                          <a:srgbClr val="002060"/>
                        </a:solidFill>
                        <a:effectLst/>
                        <a:latin typeface="Arial Narrow"/>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smtClean="0">
                          <a:solidFill>
                            <a:srgbClr val="002060"/>
                          </a:solidFill>
                          <a:effectLst/>
                          <a:latin typeface="Arial Narrow"/>
                          <a:ea typeface="+mn-ea"/>
                          <a:cs typeface="+mn-cs"/>
                        </a:rPr>
                        <a:t>(</a:t>
                      </a:r>
                      <a:r>
                        <a:rPr lang="ru-RU" sz="1400" b="0" i="0" u="none" strike="noStrike" kern="1200" dirty="0" smtClean="0">
                          <a:solidFill>
                            <a:srgbClr val="002060"/>
                          </a:solidFill>
                          <a:effectLst/>
                          <a:latin typeface="Arial Narrow"/>
                          <a:ea typeface="+mn-ea"/>
                          <a:cs typeface="+mn-cs"/>
                        </a:rPr>
                        <a:t>16,712</a:t>
                      </a:r>
                      <a:r>
                        <a:rPr lang="ru-RU" sz="1400" b="0" i="0" u="none" strike="noStrike" kern="1200" dirty="0" smtClean="0">
                          <a:solidFill>
                            <a:srgbClr val="002060"/>
                          </a:solidFill>
                          <a:effectLst/>
                          <a:latin typeface="Arial Narrow"/>
                          <a:ea typeface="+mn-ea"/>
                          <a:cs typeface="+mn-cs"/>
                        </a:rPr>
                        <a:t>)</a:t>
                      </a:r>
                      <a:endParaRPr lang="ru-RU" sz="1400" b="0" i="0" u="none" strike="noStrike" kern="1200" dirty="0">
                        <a:solidFill>
                          <a:srgbClr val="002060"/>
                        </a:solidFill>
                        <a:effectLst/>
                        <a:latin typeface="Arial Narrow"/>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algn="ctr" rtl="0" fontAlgn="ctr"/>
                      <a:r>
                        <a:rPr lang="ru-RU" sz="1400" b="0" i="0" u="none" strike="noStrike" dirty="0">
                          <a:solidFill>
                            <a:srgbClr val="002060"/>
                          </a:solidFill>
                          <a:effectLst/>
                          <a:latin typeface="Arial Narrow"/>
                        </a:rPr>
                        <a:t>-</a:t>
                      </a:r>
                      <a:r>
                        <a:rPr lang="ru-RU" sz="1400" b="0" i="0" u="none" strike="noStrike" dirty="0" smtClean="0">
                          <a:solidFill>
                            <a:srgbClr val="002060"/>
                          </a:solidFill>
                          <a:effectLst/>
                          <a:latin typeface="Arial Narrow"/>
                        </a:rPr>
                        <a:t>12.0</a:t>
                      </a:r>
                      <a:r>
                        <a:rPr lang="ru-RU" sz="1400" b="0" i="0" u="none" strike="noStrike" dirty="0">
                          <a:solidFill>
                            <a:srgbClr val="002060"/>
                          </a:solidFill>
                          <a:effectLst/>
                          <a:latin typeface="Arial Narrow"/>
                        </a:rPr>
                        <a:t>%</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r>
              <a:tr h="279952">
                <a:tc>
                  <a:txBody>
                    <a:bodyPr/>
                    <a:lstStyle/>
                    <a:p>
                      <a:pPr marL="26670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3366"/>
                          </a:solidFill>
                          <a:effectLst/>
                          <a:latin typeface="Arial Narrow" pitchFamily="34" charset="0"/>
                          <a:ea typeface="+mn-ea"/>
                          <a:cs typeface="Arial" charset="0"/>
                        </a:rPr>
                        <a:t>Fixed Costs</a:t>
                      </a:r>
                      <a:r>
                        <a:rPr kumimoji="0" lang="en-US" sz="1400" b="0" i="0" u="none" strike="noStrike" kern="1200" cap="none" normalizeH="0" baseline="30000" dirty="0" smtClean="0">
                          <a:ln>
                            <a:noFill/>
                          </a:ln>
                          <a:solidFill>
                            <a:srgbClr val="003366"/>
                          </a:solidFill>
                          <a:effectLst/>
                          <a:latin typeface="Arial Narrow" pitchFamily="34" charset="0"/>
                          <a:ea typeface="+mn-ea"/>
                          <a:cs typeface="Arial" charset="0"/>
                        </a:rPr>
                        <a:t>2</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smtClean="0">
                          <a:solidFill>
                            <a:srgbClr val="002060"/>
                          </a:solidFill>
                          <a:effectLst/>
                          <a:latin typeface="Arial Narrow"/>
                          <a:ea typeface="+mn-ea"/>
                          <a:cs typeface="+mn-cs"/>
                        </a:rPr>
                        <a:t>(</a:t>
                      </a:r>
                      <a:r>
                        <a:rPr lang="ru-RU" sz="1400" b="0" i="0" u="none" strike="noStrike" kern="1200" dirty="0" smtClean="0">
                          <a:solidFill>
                            <a:srgbClr val="002060"/>
                          </a:solidFill>
                          <a:effectLst/>
                          <a:latin typeface="Arial Narrow"/>
                          <a:ea typeface="+mn-ea"/>
                          <a:cs typeface="+mn-cs"/>
                        </a:rPr>
                        <a:t>6,437</a:t>
                      </a:r>
                      <a:r>
                        <a:rPr lang="ru-RU" sz="1400" b="0" i="0" u="none" strike="noStrike" kern="1200" dirty="0" smtClean="0">
                          <a:solidFill>
                            <a:srgbClr val="002060"/>
                          </a:solidFill>
                          <a:effectLst/>
                          <a:latin typeface="Arial Narrow"/>
                          <a:ea typeface="+mn-ea"/>
                          <a:cs typeface="+mn-cs"/>
                        </a:rPr>
                        <a:t>)</a:t>
                      </a:r>
                      <a:endParaRPr lang="ru-RU" sz="1400" b="0" i="0" u="none" strike="noStrike" kern="1200" dirty="0">
                        <a:solidFill>
                          <a:srgbClr val="002060"/>
                        </a:solidFill>
                        <a:effectLst/>
                        <a:latin typeface="Arial Narrow"/>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smtClean="0">
                          <a:solidFill>
                            <a:srgbClr val="002060"/>
                          </a:solidFill>
                          <a:effectLst/>
                          <a:latin typeface="Arial Narrow"/>
                          <a:ea typeface="+mn-ea"/>
                          <a:cs typeface="+mn-cs"/>
                        </a:rPr>
                        <a:t>(</a:t>
                      </a:r>
                      <a:r>
                        <a:rPr lang="ru-RU" sz="1400" b="0" i="0" u="none" strike="noStrike" kern="1200" dirty="0" smtClean="0">
                          <a:solidFill>
                            <a:srgbClr val="002060"/>
                          </a:solidFill>
                          <a:effectLst/>
                          <a:latin typeface="Arial Narrow"/>
                          <a:ea typeface="+mn-ea"/>
                          <a:cs typeface="+mn-cs"/>
                        </a:rPr>
                        <a:t>3,736</a:t>
                      </a:r>
                      <a:r>
                        <a:rPr lang="ru-RU" sz="1400" b="0" i="0" u="none" strike="noStrike" kern="1200" dirty="0" smtClean="0">
                          <a:solidFill>
                            <a:srgbClr val="002060"/>
                          </a:solidFill>
                          <a:effectLst/>
                          <a:latin typeface="Arial Narrow"/>
                          <a:ea typeface="+mn-ea"/>
                          <a:cs typeface="+mn-cs"/>
                        </a:rPr>
                        <a:t>)</a:t>
                      </a:r>
                      <a:endParaRPr lang="ru-RU" sz="1400" b="0" i="0" u="none" strike="noStrike" kern="1200" dirty="0">
                        <a:solidFill>
                          <a:srgbClr val="002060"/>
                        </a:solidFill>
                        <a:effectLst/>
                        <a:latin typeface="Arial Narrow"/>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algn="ctr" rtl="0" fontAlgn="ctr"/>
                      <a:r>
                        <a:rPr lang="ru-RU" sz="1400" b="0" i="0" u="none" strike="noStrike" dirty="0">
                          <a:solidFill>
                            <a:srgbClr val="002060"/>
                          </a:solidFill>
                          <a:effectLst/>
                          <a:latin typeface="Arial Narrow"/>
                        </a:rPr>
                        <a:t>-</a:t>
                      </a:r>
                      <a:r>
                        <a:rPr lang="ru-RU" sz="1400" b="0" i="0" u="none" strike="noStrike" dirty="0" smtClean="0">
                          <a:solidFill>
                            <a:srgbClr val="002060"/>
                          </a:solidFill>
                          <a:effectLst/>
                          <a:latin typeface="Arial Narrow"/>
                        </a:rPr>
                        <a:t>42.0</a:t>
                      </a:r>
                      <a:r>
                        <a:rPr lang="ru-RU" sz="1400" b="0" i="0" u="none" strike="noStrike" dirty="0">
                          <a:solidFill>
                            <a:srgbClr val="002060"/>
                          </a:solidFill>
                          <a:effectLst/>
                          <a:latin typeface="Arial Narrow"/>
                        </a:rPr>
                        <a:t>%</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r>
              <a:tr h="329159">
                <a:tc>
                  <a:txBody>
                    <a:bodyPr/>
                    <a:lstStyle/>
                    <a:p>
                      <a:pPr marL="180975" indent="0"/>
                      <a:r>
                        <a:rPr lang="en-US" sz="1400" dirty="0" smtClean="0">
                          <a:solidFill>
                            <a:srgbClr val="003366"/>
                          </a:solidFill>
                        </a:rPr>
                        <a:t>Depreciation and Amortization</a:t>
                      </a:r>
                      <a:endParaRPr kumimoji="0" lang="ru-RU" sz="1400" b="0" i="0" u="none" strike="noStrike" kern="1200" cap="none" normalizeH="0" baseline="0" dirty="0" smtClean="0">
                        <a:ln>
                          <a:noFill/>
                        </a:ln>
                        <a:solidFill>
                          <a:srgbClr val="003366"/>
                        </a:solidFill>
                        <a:effectLst/>
                        <a:latin typeface="Arial Narrow" pitchFamily="34" charset="0"/>
                        <a:ea typeface="+mn-ea"/>
                        <a:cs typeface="Arial" charset="0"/>
                      </a:endParaRPr>
                    </a:p>
                  </a:txBody>
                  <a:tcPr marL="108025"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smtClean="0">
                          <a:solidFill>
                            <a:srgbClr val="002060"/>
                          </a:solidFill>
                          <a:effectLst/>
                          <a:latin typeface="Arial Narrow"/>
                          <a:ea typeface="+mn-ea"/>
                          <a:cs typeface="+mn-cs"/>
                        </a:rPr>
                        <a:t>(</a:t>
                      </a:r>
                      <a:r>
                        <a:rPr lang="ru-RU" sz="1400" b="0" i="0" u="none" strike="noStrike" kern="1200" dirty="0" smtClean="0">
                          <a:solidFill>
                            <a:srgbClr val="002060"/>
                          </a:solidFill>
                          <a:effectLst/>
                          <a:latin typeface="Arial Narrow"/>
                          <a:ea typeface="+mn-ea"/>
                          <a:cs typeface="+mn-cs"/>
                        </a:rPr>
                        <a:t>3,323</a:t>
                      </a:r>
                      <a:r>
                        <a:rPr lang="ru-RU" sz="1400" b="0" i="0" u="none" strike="noStrike" kern="1200" dirty="0" smtClean="0">
                          <a:solidFill>
                            <a:srgbClr val="002060"/>
                          </a:solidFill>
                          <a:effectLst/>
                          <a:latin typeface="Arial Narrow"/>
                          <a:ea typeface="+mn-ea"/>
                          <a:cs typeface="+mn-cs"/>
                        </a:rPr>
                        <a:t>)</a:t>
                      </a:r>
                      <a:endParaRPr lang="ru-RU" sz="1400" b="0" i="0" u="none" strike="noStrike" kern="1200" dirty="0">
                        <a:solidFill>
                          <a:srgbClr val="002060"/>
                        </a:solidFill>
                        <a:effectLst/>
                        <a:latin typeface="Arial Narrow"/>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smtClean="0">
                          <a:solidFill>
                            <a:srgbClr val="002060"/>
                          </a:solidFill>
                          <a:effectLst/>
                          <a:latin typeface="Arial Narrow"/>
                          <a:ea typeface="+mn-ea"/>
                          <a:cs typeface="+mn-cs"/>
                        </a:rPr>
                        <a:t>(</a:t>
                      </a:r>
                      <a:r>
                        <a:rPr lang="ru-RU" sz="1400" b="0" i="0" u="none" strike="noStrike" kern="1200" dirty="0" smtClean="0">
                          <a:solidFill>
                            <a:srgbClr val="002060"/>
                          </a:solidFill>
                          <a:effectLst/>
                          <a:latin typeface="Arial Narrow"/>
                          <a:ea typeface="+mn-ea"/>
                          <a:cs typeface="+mn-cs"/>
                        </a:rPr>
                        <a:t>3,388</a:t>
                      </a:r>
                      <a:r>
                        <a:rPr lang="ru-RU" sz="1400" b="0" i="0" u="none" strike="noStrike" kern="1200" dirty="0" smtClean="0">
                          <a:solidFill>
                            <a:srgbClr val="002060"/>
                          </a:solidFill>
                          <a:effectLst/>
                          <a:latin typeface="Arial Narrow"/>
                          <a:ea typeface="+mn-ea"/>
                          <a:cs typeface="+mn-cs"/>
                        </a:rPr>
                        <a:t>)</a:t>
                      </a:r>
                      <a:endParaRPr lang="ru-RU" sz="1400" b="0" i="0" u="none" strike="noStrike" kern="1200" dirty="0">
                        <a:solidFill>
                          <a:srgbClr val="002060"/>
                        </a:solidFill>
                        <a:effectLst/>
                        <a:latin typeface="Arial Narrow"/>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algn="ctr" rtl="0" fontAlgn="ctr"/>
                      <a:r>
                        <a:rPr lang="ru-RU" sz="1400" b="0" i="0" u="none" strike="noStrike" dirty="0" smtClean="0">
                          <a:solidFill>
                            <a:srgbClr val="002060"/>
                          </a:solidFill>
                          <a:effectLst/>
                          <a:latin typeface="Arial Narrow"/>
                        </a:rPr>
                        <a:t>+</a:t>
                      </a:r>
                      <a:r>
                        <a:rPr lang="ru-RU" sz="1400" b="0" i="0" u="none" strike="noStrike" dirty="0" smtClean="0">
                          <a:solidFill>
                            <a:srgbClr val="002060"/>
                          </a:solidFill>
                          <a:effectLst/>
                          <a:latin typeface="Arial Narrow"/>
                        </a:rPr>
                        <a:t>2.0</a:t>
                      </a:r>
                      <a:r>
                        <a:rPr lang="ru-RU" sz="1400" b="0" i="0" u="none" strike="noStrike" dirty="0">
                          <a:solidFill>
                            <a:srgbClr val="002060"/>
                          </a:solidFill>
                          <a:effectLst/>
                          <a:latin typeface="Arial Narrow"/>
                        </a:rPr>
                        <a:t>%</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r>
              <a:tr h="533982">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Reversal of Impairment Loss on Financial Assets</a:t>
                      </a:r>
                      <a:endParaRPr kumimoji="0" lang="ru-RU" sz="1400" b="0" i="0" u="none" strike="noStrike" kern="1200" cap="none" normalizeH="0" baseline="0" dirty="0" smtClean="0">
                        <a:ln>
                          <a:noFill/>
                        </a:ln>
                        <a:solidFill>
                          <a:srgbClr val="002060"/>
                        </a:solidFill>
                        <a:effectLst/>
                        <a:latin typeface="Arial Narrow" pitchFamily="34" charset="0"/>
                        <a:ea typeface="+mn-ea"/>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smtClean="0">
                          <a:solidFill>
                            <a:srgbClr val="002060"/>
                          </a:solidFill>
                          <a:effectLst/>
                          <a:latin typeface="Arial Narrow"/>
                          <a:ea typeface="+mn-ea"/>
                          <a:cs typeface="+mn-cs"/>
                        </a:rPr>
                        <a:t>(230)</a:t>
                      </a:r>
                      <a:endParaRPr lang="ru-RU" sz="1400" b="0" i="0" u="none" strike="noStrike" kern="1200" dirty="0">
                        <a:solidFill>
                          <a:srgbClr val="002060"/>
                        </a:solidFill>
                        <a:effectLst/>
                        <a:latin typeface="Arial Narrow"/>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2060"/>
                          </a:solidFill>
                          <a:effectLst/>
                          <a:latin typeface="Arial Narrow"/>
                          <a:ea typeface="+mn-ea"/>
                          <a:cs typeface="+mn-cs"/>
                        </a:rPr>
                        <a:t>74</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rtl="0" fontAlgn="ctr"/>
                      <a:r>
                        <a:rPr lang="ru-RU" sz="1400" b="0" i="0" u="none" strike="noStrike" dirty="0" smtClean="0">
                          <a:solidFill>
                            <a:srgbClr val="002060"/>
                          </a:solidFill>
                          <a:effectLst/>
                          <a:latin typeface="+mn-lt"/>
                        </a:rPr>
                        <a:t>+</a:t>
                      </a:r>
                      <a:r>
                        <a:rPr lang="ru-RU" sz="1400" b="0" i="0" u="none" strike="noStrike" dirty="0" smtClean="0">
                          <a:solidFill>
                            <a:srgbClr val="002060"/>
                          </a:solidFill>
                          <a:effectLst/>
                          <a:latin typeface="+mn-lt"/>
                        </a:rPr>
                        <a:t>132.2</a:t>
                      </a:r>
                      <a:r>
                        <a:rPr lang="ru-RU" sz="1400" b="0" i="0" u="none" strike="noStrike" dirty="0" smtClean="0">
                          <a:solidFill>
                            <a:srgbClr val="002060"/>
                          </a:solidFill>
                          <a:effectLst/>
                          <a:latin typeface="+mn-lt"/>
                        </a:rPr>
                        <a:t>%</a:t>
                      </a:r>
                      <a:endParaRPr lang="ru-RU" sz="1400" b="0" i="0" u="none" strike="noStrike" dirty="0">
                        <a:solidFill>
                          <a:srgbClr val="002060"/>
                        </a:solidFill>
                        <a:effectLst/>
                        <a:latin typeface="Arial Narrow"/>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r h="410443">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3366"/>
                          </a:solidFill>
                          <a:effectLst/>
                          <a:latin typeface="Arial Narrow" pitchFamily="34" charset="0"/>
                          <a:cs typeface="Arial" charset="0"/>
                        </a:rPr>
                        <a:t>Operating Profit</a:t>
                      </a:r>
                      <a:endParaRPr kumimoji="0" lang="ru-RU" sz="1400" b="0" i="0" u="none" strike="noStrike" cap="none" normalizeH="0" baseline="0" dirty="0" smtClean="0">
                        <a:ln>
                          <a:noFill/>
                        </a:ln>
                        <a:solidFill>
                          <a:srgbClr val="003366"/>
                        </a:solidFill>
                        <a:effectLst/>
                        <a:latin typeface="Arial Narrow" pitchFamily="34" charset="0"/>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smtClean="0">
                          <a:solidFill>
                            <a:srgbClr val="002060"/>
                          </a:solidFill>
                          <a:effectLst/>
                          <a:latin typeface="Arial Narrow"/>
                          <a:ea typeface="+mn-ea"/>
                          <a:cs typeface="+mn-cs"/>
                        </a:rPr>
                        <a:t>8,563</a:t>
                      </a:r>
                      <a:endParaRPr lang="ru-RU" sz="1400" b="0" i="0" u="none" strike="noStrike" kern="1200" dirty="0">
                        <a:solidFill>
                          <a:srgbClr val="002060"/>
                        </a:solidFill>
                        <a:effectLst/>
                        <a:latin typeface="Arial Narrow"/>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smtClean="0">
                          <a:solidFill>
                            <a:srgbClr val="002060"/>
                          </a:solidFill>
                          <a:effectLst/>
                          <a:latin typeface="Arial Narrow"/>
                          <a:ea typeface="+mn-ea"/>
                          <a:cs typeface="+mn-cs"/>
                        </a:rPr>
                        <a:t>10,588</a:t>
                      </a:r>
                      <a:endParaRPr lang="ru-RU" sz="1400" b="0" i="0" u="none" strike="noStrike" kern="1200" dirty="0">
                        <a:solidFill>
                          <a:srgbClr val="002060"/>
                        </a:solidFill>
                        <a:effectLst/>
                        <a:latin typeface="Arial Narrow"/>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rtl="0" fontAlgn="ctr"/>
                      <a:r>
                        <a:rPr lang="ru-RU" sz="1400" b="0" i="0" u="none" strike="noStrike" dirty="0" smtClean="0">
                          <a:solidFill>
                            <a:srgbClr val="002060"/>
                          </a:solidFill>
                          <a:effectLst/>
                          <a:latin typeface="Arial Narrow"/>
                        </a:rPr>
                        <a:t>+</a:t>
                      </a:r>
                      <a:r>
                        <a:rPr lang="ru-RU" sz="1400" b="0" i="0" u="none" strike="noStrike" dirty="0" smtClean="0">
                          <a:solidFill>
                            <a:srgbClr val="002060"/>
                          </a:solidFill>
                          <a:effectLst/>
                          <a:latin typeface="Arial Narrow"/>
                        </a:rPr>
                        <a:t>23.6</a:t>
                      </a:r>
                      <a:r>
                        <a:rPr lang="ru-RU" sz="1400" b="0" i="0" u="none" strike="noStrike" dirty="0">
                          <a:solidFill>
                            <a:srgbClr val="002060"/>
                          </a:solidFill>
                          <a:effectLst/>
                          <a:latin typeface="Arial Narrow"/>
                        </a:rPr>
                        <a:t>%</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r h="279952">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3366"/>
                          </a:solidFill>
                          <a:effectLst/>
                          <a:latin typeface="Arial Narrow" pitchFamily="34" charset="0"/>
                          <a:cs typeface="Arial" charset="0"/>
                        </a:rPr>
                        <a:t>EBITDA</a:t>
                      </a:r>
                      <a:r>
                        <a:rPr kumimoji="0" lang="en-US" sz="1400" b="1" i="0" u="none" strike="noStrike" cap="none" normalizeH="0" baseline="30000" dirty="0" smtClean="0">
                          <a:ln>
                            <a:noFill/>
                          </a:ln>
                          <a:solidFill>
                            <a:srgbClr val="003366"/>
                          </a:solidFill>
                          <a:effectLst/>
                          <a:latin typeface="Arial Narrow" pitchFamily="34" charset="0"/>
                          <a:cs typeface="Arial" charset="0"/>
                        </a:rPr>
                        <a:t>3</a:t>
                      </a:r>
                      <a:endParaRPr kumimoji="0" lang="en-US" sz="1400" b="1" i="0" u="none" strike="noStrike" cap="none" normalizeH="0" baseline="0" dirty="0" smtClean="0">
                        <a:ln>
                          <a:noFill/>
                        </a:ln>
                        <a:solidFill>
                          <a:srgbClr val="003366"/>
                        </a:solidFill>
                        <a:effectLst/>
                        <a:latin typeface="Arial Narrow" pitchFamily="34" charset="0"/>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1" i="0" u="none" strike="noStrike" kern="1200" dirty="0" smtClean="0">
                          <a:solidFill>
                            <a:srgbClr val="002060"/>
                          </a:solidFill>
                          <a:effectLst/>
                          <a:latin typeface="Arial Narrow"/>
                          <a:ea typeface="+mn-ea"/>
                          <a:cs typeface="+mn-cs"/>
                        </a:rPr>
                        <a:t>11,886</a:t>
                      </a:r>
                      <a:endParaRPr lang="ru-RU" sz="1400" b="1" i="0" u="none" strike="noStrike" kern="1200" dirty="0">
                        <a:solidFill>
                          <a:srgbClr val="002060"/>
                        </a:solidFill>
                        <a:effectLst/>
                        <a:latin typeface="Arial Narrow"/>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1" i="0" u="none" strike="noStrike" kern="1200" dirty="0" smtClean="0">
                          <a:solidFill>
                            <a:srgbClr val="002060"/>
                          </a:solidFill>
                          <a:effectLst/>
                          <a:latin typeface="Arial Narrow"/>
                          <a:ea typeface="+mn-ea"/>
                          <a:cs typeface="+mn-cs"/>
                        </a:rPr>
                        <a:t>13,976</a:t>
                      </a:r>
                      <a:endParaRPr lang="ru-RU" sz="1400" b="1" i="0" u="none" strike="noStrike" kern="1200" dirty="0">
                        <a:solidFill>
                          <a:srgbClr val="002060"/>
                        </a:solidFill>
                        <a:effectLst/>
                        <a:latin typeface="Arial Narrow"/>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rtl="0" fontAlgn="ctr"/>
                      <a:r>
                        <a:rPr lang="ru-RU" sz="1400" b="1" i="0" u="none" strike="noStrike" dirty="0" smtClean="0">
                          <a:solidFill>
                            <a:srgbClr val="002060"/>
                          </a:solidFill>
                          <a:effectLst/>
                          <a:latin typeface="Arial Narrow"/>
                        </a:rPr>
                        <a:t>+</a:t>
                      </a:r>
                      <a:r>
                        <a:rPr lang="ru-RU" sz="1400" b="1" i="0" u="none" strike="noStrike" dirty="0" smtClean="0">
                          <a:solidFill>
                            <a:srgbClr val="002060"/>
                          </a:solidFill>
                          <a:effectLst/>
                          <a:latin typeface="Arial Narrow"/>
                        </a:rPr>
                        <a:t>17.6</a:t>
                      </a:r>
                      <a:r>
                        <a:rPr lang="ru-RU" sz="1400" b="1" i="0" u="none" strike="noStrike" dirty="0">
                          <a:solidFill>
                            <a:srgbClr val="002060"/>
                          </a:solidFill>
                          <a:effectLst/>
                          <a:latin typeface="Arial Narrow"/>
                        </a:rPr>
                        <a:t>%</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r h="482767">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3366"/>
                          </a:solidFill>
                          <a:effectLst/>
                          <a:latin typeface="Arial Narrow" pitchFamily="34" charset="0"/>
                          <a:cs typeface="Arial" charset="0"/>
                        </a:rPr>
                        <a:t>Profit </a:t>
                      </a:r>
                      <a:r>
                        <a:rPr kumimoji="0" lang="ru-RU" sz="1400" b="0" i="0" u="none" strike="noStrike" cap="none" normalizeH="0" baseline="0" dirty="0" smtClean="0">
                          <a:ln>
                            <a:noFill/>
                          </a:ln>
                          <a:solidFill>
                            <a:srgbClr val="003366"/>
                          </a:solidFill>
                          <a:effectLst/>
                          <a:latin typeface="+mn-lt"/>
                          <a:cs typeface="Arial" charset="0"/>
                        </a:rPr>
                        <a:t>/ </a:t>
                      </a:r>
                      <a:r>
                        <a:rPr kumimoji="0" lang="en-US" sz="1400" b="0" i="0" u="none" strike="noStrike" cap="none" normalizeH="0" baseline="0" dirty="0" smtClean="0">
                          <a:ln>
                            <a:noFill/>
                          </a:ln>
                          <a:solidFill>
                            <a:srgbClr val="003366"/>
                          </a:solidFill>
                          <a:effectLst/>
                          <a:latin typeface="+mn-lt"/>
                          <a:cs typeface="Arial" charset="0"/>
                        </a:rPr>
                        <a:t>Comprehensive Income </a:t>
                      </a:r>
                      <a:r>
                        <a:rPr kumimoji="0" lang="en-US" sz="1400" b="0" i="0" u="none" strike="noStrike" cap="none" normalizeH="0" baseline="0" dirty="0" smtClean="0">
                          <a:ln>
                            <a:noFill/>
                          </a:ln>
                          <a:solidFill>
                            <a:srgbClr val="003366"/>
                          </a:solidFill>
                          <a:effectLst/>
                          <a:latin typeface="Arial Narrow" pitchFamily="34" charset="0"/>
                          <a:cs typeface="Arial" charset="0"/>
                        </a:rPr>
                        <a:t> </a:t>
                      </a:r>
                      <a:r>
                        <a:rPr kumimoji="0" lang="en-US" sz="1400" b="0" i="0" u="none" strike="noStrike" cap="none" normalizeH="0" baseline="0" dirty="0" smtClean="0">
                          <a:ln>
                            <a:noFill/>
                          </a:ln>
                          <a:solidFill>
                            <a:srgbClr val="003366"/>
                          </a:solidFill>
                          <a:effectLst/>
                          <a:latin typeface="+mn-lt"/>
                          <a:cs typeface="Arial" charset="0"/>
                        </a:rPr>
                        <a:t>for the</a:t>
                      </a:r>
                      <a:r>
                        <a:rPr kumimoji="0" lang="ru-RU" sz="1400" b="0" i="0" u="none" strike="noStrike" cap="none" normalizeH="0" baseline="0" dirty="0" smtClean="0">
                          <a:ln>
                            <a:noFill/>
                          </a:ln>
                          <a:solidFill>
                            <a:srgbClr val="003366"/>
                          </a:solidFill>
                          <a:effectLst/>
                          <a:latin typeface="+mn-lt"/>
                          <a:cs typeface="Arial" charset="0"/>
                        </a:rPr>
                        <a:t> </a:t>
                      </a:r>
                      <a:r>
                        <a:rPr kumimoji="0" lang="ru-RU" sz="1400" b="0" i="0" u="none" strike="noStrike" cap="none" normalizeH="0" baseline="0" dirty="0" err="1" smtClean="0">
                          <a:ln>
                            <a:noFill/>
                          </a:ln>
                          <a:solidFill>
                            <a:srgbClr val="003366"/>
                          </a:solidFill>
                          <a:effectLst/>
                          <a:latin typeface="+mn-lt"/>
                          <a:cs typeface="Arial" charset="0"/>
                        </a:rPr>
                        <a:t>Period</a:t>
                      </a:r>
                      <a:endParaRPr kumimoji="0" lang="en-US" sz="1400" b="0" i="0" u="none" strike="noStrike" cap="none" normalizeH="0" baseline="0" dirty="0" smtClean="0">
                        <a:ln>
                          <a:noFill/>
                        </a:ln>
                        <a:solidFill>
                          <a:srgbClr val="003366"/>
                        </a:solidFill>
                        <a:effectLst/>
                        <a:latin typeface="+mn-lt"/>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smtClean="0">
                          <a:solidFill>
                            <a:srgbClr val="002060"/>
                          </a:solidFill>
                          <a:effectLst/>
                          <a:latin typeface="Arial Narrow"/>
                          <a:ea typeface="+mn-ea"/>
                          <a:cs typeface="+mn-cs"/>
                        </a:rPr>
                        <a:t>6,262</a:t>
                      </a:r>
                      <a:endParaRPr lang="ru-RU" sz="1400" b="0" i="0" u="none" strike="noStrike" kern="1200" dirty="0">
                        <a:solidFill>
                          <a:srgbClr val="002060"/>
                        </a:solidFill>
                        <a:effectLst/>
                        <a:latin typeface="Arial Narrow"/>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smtClean="0">
                          <a:solidFill>
                            <a:srgbClr val="002060"/>
                          </a:solidFill>
                          <a:effectLst/>
                          <a:latin typeface="Arial Narrow"/>
                          <a:ea typeface="+mn-ea"/>
                          <a:cs typeface="+mn-cs"/>
                        </a:rPr>
                        <a:t>7,937</a:t>
                      </a:r>
                      <a:endParaRPr lang="ru-RU" sz="1400" b="0" i="0" u="none" strike="noStrike" kern="1200" dirty="0">
                        <a:solidFill>
                          <a:srgbClr val="002060"/>
                        </a:solidFill>
                        <a:effectLst/>
                        <a:latin typeface="Arial Narrow"/>
                        <a:ea typeface="+mn-ea"/>
                        <a:cs typeface="+mn-cs"/>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rtl="0" fontAlgn="ctr"/>
                      <a:r>
                        <a:rPr lang="ru-RU" sz="1400" b="0" i="0" u="none" strike="noStrike" dirty="0" smtClean="0">
                          <a:solidFill>
                            <a:srgbClr val="002060"/>
                          </a:solidFill>
                          <a:effectLst/>
                          <a:latin typeface="Arial Narrow"/>
                        </a:rPr>
                        <a:t>+</a:t>
                      </a:r>
                      <a:r>
                        <a:rPr lang="ru-RU" sz="1400" b="0" i="0" u="none" strike="noStrike" dirty="0" smtClean="0">
                          <a:solidFill>
                            <a:srgbClr val="002060"/>
                          </a:solidFill>
                          <a:effectLst/>
                          <a:latin typeface="Arial Narrow"/>
                        </a:rPr>
                        <a:t>26.7</a:t>
                      </a:r>
                      <a:r>
                        <a:rPr lang="ru-RU" sz="1400" b="0" i="0" u="none" strike="noStrike" dirty="0">
                          <a:solidFill>
                            <a:srgbClr val="002060"/>
                          </a:solidFill>
                          <a:effectLst/>
                          <a:latin typeface="Arial Narrow"/>
                        </a:rPr>
                        <a:t>%</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031334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Revenue</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a:t>
            </a:r>
            <a:r>
              <a:rPr lang="ru-RU" altLang="ru-RU" dirty="0"/>
              <a:t>3M 2020 </a:t>
            </a:r>
            <a:r>
              <a:rPr lang="en-US" altLang="ru-RU" dirty="0"/>
              <a:t>IFRS Results</a:t>
            </a:r>
            <a:endParaRPr lang="ru-RU" altLang="ru-RU" dirty="0"/>
          </a:p>
        </p:txBody>
      </p:sp>
      <p:sp>
        <p:nvSpPr>
          <p:cNvPr id="5" name="Text Box 103"/>
          <p:cNvSpPr txBox="1">
            <a:spLocks noChangeArrowheads="1"/>
          </p:cNvSpPr>
          <p:nvPr/>
        </p:nvSpPr>
        <p:spPr bwMode="auto">
          <a:xfrm>
            <a:off x="146050" y="1143000"/>
            <a:ext cx="22494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Revenue Structure, mn RUR</a:t>
            </a:r>
          </a:p>
        </p:txBody>
      </p:sp>
      <p:sp>
        <p:nvSpPr>
          <p:cNvPr id="7" name="Text Box 103"/>
          <p:cNvSpPr txBox="1">
            <a:spLocks noChangeArrowheads="1"/>
          </p:cNvSpPr>
          <p:nvPr/>
        </p:nvSpPr>
        <p:spPr bwMode="auto">
          <a:xfrm>
            <a:off x="4738688" y="1143000"/>
            <a:ext cx="14573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Prices and Tariffs</a:t>
            </a:r>
            <a:r>
              <a:rPr lang="ru-RU" altLang="ru-RU" sz="1600" b="1" baseline="30000">
                <a:solidFill>
                  <a:srgbClr val="0079C2"/>
                </a:solidFill>
              </a:rPr>
              <a:t>1</a:t>
            </a:r>
          </a:p>
        </p:txBody>
      </p:sp>
      <p:sp>
        <p:nvSpPr>
          <p:cNvPr id="8" name="Rectangle 8"/>
          <p:cNvSpPr/>
          <p:nvPr/>
        </p:nvSpPr>
        <p:spPr>
          <a:xfrm>
            <a:off x="0" y="6040438"/>
            <a:ext cx="9144000" cy="230187"/>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Management report data</a:t>
            </a:r>
          </a:p>
        </p:txBody>
      </p:sp>
      <p:graphicFrame>
        <p:nvGraphicFramePr>
          <p:cNvPr id="9" name="Таблица 20"/>
          <p:cNvGraphicFramePr>
            <a:graphicFrameLocks noGrp="1"/>
          </p:cNvGraphicFramePr>
          <p:nvPr>
            <p:extLst>
              <p:ext uri="{D42A27DB-BD31-4B8C-83A1-F6EECF244321}">
                <p14:modId xmlns:p14="http://schemas.microsoft.com/office/powerpoint/2010/main" val="1917659253"/>
              </p:ext>
            </p:extLst>
          </p:nvPr>
        </p:nvGraphicFramePr>
        <p:xfrm>
          <a:off x="4876800" y="1541463"/>
          <a:ext cx="4114800" cy="1782762"/>
        </p:xfrm>
        <a:graphic>
          <a:graphicData uri="http://schemas.openxmlformats.org/drawingml/2006/table">
            <a:tbl>
              <a:tblPr/>
              <a:tblGrid>
                <a:gridCol w="3169920"/>
                <a:gridCol w="944880"/>
              </a:tblGrid>
              <a:tr h="222486">
                <a:tc>
                  <a:txBody>
                    <a:bodyPr/>
                    <a:lstStyle/>
                    <a:p>
                      <a:pPr algn="l" rtl="0" fontAlgn="ctr"/>
                      <a:endParaRPr lang="ru-RU" sz="1100" b="1" i="0" u="none" strike="noStrike" dirty="0">
                        <a:solidFill>
                          <a:schemeClr val="accent1"/>
                        </a:solidFill>
                        <a:latin typeface="+mn-lt"/>
                      </a:endParaRPr>
                    </a:p>
                  </a:txBody>
                  <a:tcPr marL="45720" marR="45720" marT="27423" marB="27423"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79C2"/>
                          </a:solidFill>
                          <a:effectLst/>
                          <a:latin typeface="Arial Narrow" pitchFamily="34" charset="0"/>
                          <a:cs typeface="Arial" charset="0"/>
                        </a:rPr>
                        <a:t>3M 2020</a:t>
                      </a:r>
                      <a:endParaRPr kumimoji="0" lang="ru-RU" sz="1100" b="1" i="0" u="none" strike="noStrike" cap="none" normalizeH="0" baseline="0" dirty="0" smtClean="0">
                        <a:ln>
                          <a:noFill/>
                        </a:ln>
                        <a:solidFill>
                          <a:srgbClr val="0079C2"/>
                        </a:solidFill>
                        <a:effectLst/>
                        <a:latin typeface="Arial Narrow" pitchFamily="34" charset="0"/>
                        <a:cs typeface="Arial" charset="0"/>
                      </a:endParaRPr>
                    </a:p>
                  </a:txBody>
                  <a:tcPr marL="45720" marR="45720" marT="27423" marB="27423"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electricity price at the free market, </a:t>
                      </a:r>
                      <a:r>
                        <a:rPr lang="en-US" sz="1100" kern="1200" dirty="0">
                          <a:solidFill>
                            <a:schemeClr val="tx1"/>
                          </a:solidFill>
                          <a:effectLst/>
                          <a:latin typeface="+mn-lt"/>
                          <a:ea typeface="Calibri" panose="020F0502020204030204" pitchFamily="34" charset="0"/>
                          <a:cs typeface="Times New Roman" panose="02020603050405020304" pitchFamily="18" charset="0"/>
                        </a:rPr>
                        <a:t>RUR/</a:t>
                      </a:r>
                      <a:r>
                        <a:rPr lang="en-US" sz="1100" kern="1200" dirty="0" err="1">
                          <a:solidFill>
                            <a:schemeClr val="tx1"/>
                          </a:solidFill>
                          <a:effectLst/>
                          <a:latin typeface="+mn-lt"/>
                          <a:ea typeface="Calibri" panose="020F0502020204030204" pitchFamily="34" charset="0"/>
                          <a:cs typeface="Times New Roman" panose="02020603050405020304" pitchFamily="18" charset="0"/>
                        </a:rPr>
                        <a:t>MWh</a:t>
                      </a:r>
                      <a:r>
                        <a:rPr lang="en-US" sz="1100" kern="1200" dirty="0">
                          <a:solidFill>
                            <a:schemeClr val="tx1"/>
                          </a:solidFill>
                          <a:effectLst/>
                          <a:latin typeface="+mn-lt"/>
                          <a:ea typeface="Calibri" panose="020F0502020204030204" pitchFamily="34" charset="0"/>
                          <a:cs typeface="Times New Roman" panose="02020603050405020304" pitchFamily="18" charset="0"/>
                        </a:rPr>
                        <a:t> </a:t>
                      </a:r>
                    </a:p>
                  </a:txBody>
                  <a:tcPr marL="0" marR="0" marT="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l" defTabSz="914400" rtl="0" eaLnBrk="1" fontAlgn="ctr" latinLnBrk="0" hangingPunct="1">
                        <a:spcAft>
                          <a:spcPts val="0"/>
                        </a:spcAft>
                      </a:pPr>
                      <a:r>
                        <a:rPr lang="ru-RU" sz="1100" kern="1200" dirty="0" smtClean="0">
                          <a:solidFill>
                            <a:schemeClr val="tx1"/>
                          </a:solidFill>
                          <a:effectLst/>
                          <a:latin typeface="+mn-lt"/>
                          <a:ea typeface="Calibri" panose="020F0502020204030204" pitchFamily="34" charset="0"/>
                          <a:cs typeface="Times New Roman" panose="02020603050405020304" pitchFamily="18" charset="0"/>
                        </a:rPr>
                        <a:t>1,199.93</a:t>
                      </a:r>
                      <a:r>
                        <a:rPr lang="ru-RU" sz="1100" kern="1200" dirty="0">
                          <a:solidFill>
                            <a:schemeClr val="tx1"/>
                          </a:solidFill>
                          <a:effectLst/>
                          <a:latin typeface="+mn-lt"/>
                          <a:ea typeface="Calibri" panose="020F0502020204030204" pitchFamily="34" charset="0"/>
                          <a:cs typeface="Times New Roman" panose="02020603050405020304" pitchFamily="18" charset="0"/>
                        </a:rPr>
                        <a:t>   </a:t>
                      </a:r>
                    </a:p>
                  </a:txBody>
                  <a:tcPr marL="68580" marR="68580" marT="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heat tariff</a:t>
                      </a:r>
                      <a:r>
                        <a:rPr lang="en-US" sz="1100" kern="1200" dirty="0">
                          <a:solidFill>
                            <a:schemeClr val="tx1"/>
                          </a:solidFill>
                          <a:effectLst/>
                          <a:latin typeface="+mn-lt"/>
                          <a:ea typeface="Calibri" panose="020F0502020204030204" pitchFamily="34" charset="0"/>
                          <a:cs typeface="Times New Roman" panose="02020603050405020304" pitchFamily="18" charset="0"/>
                        </a:rPr>
                        <a:t>, RUR/</a:t>
                      </a:r>
                      <a:r>
                        <a:rPr lang="en-US" sz="1100" kern="1200" dirty="0" err="1">
                          <a:solidFill>
                            <a:schemeClr val="tx1"/>
                          </a:solidFill>
                          <a:effectLst/>
                          <a:latin typeface="+mn-lt"/>
                          <a:ea typeface="Calibri" panose="020F0502020204030204" pitchFamily="34" charset="0"/>
                          <a:cs typeface="Times New Roman" panose="02020603050405020304" pitchFamily="18" charset="0"/>
                        </a:rPr>
                        <a:t>Gcal</a:t>
                      </a:r>
                      <a:r>
                        <a:rPr lang="en-US" sz="1100" kern="1200" dirty="0">
                          <a:solidFill>
                            <a:schemeClr val="tx1"/>
                          </a:solidFill>
                          <a:effectLst/>
                          <a:latin typeface="+mn-lt"/>
                          <a:ea typeface="Calibri" panose="020F0502020204030204" pitchFamily="34" charset="0"/>
                          <a:cs typeface="Times New Roman" panose="02020603050405020304" pitchFamily="18" charset="0"/>
                        </a:rPr>
                        <a:t> </a:t>
                      </a:r>
                    </a:p>
                  </a:txBody>
                  <a:tcPr marL="0" marR="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l" defTabSz="914400" rtl="0" eaLnBrk="1" fontAlgn="ctr" latinLnBrk="0" hangingPunct="1">
                        <a:spcAft>
                          <a:spcPts val="0"/>
                        </a:spcAft>
                      </a:pPr>
                      <a:r>
                        <a:rPr lang="ru-RU" sz="1100" kern="1200" dirty="0" smtClean="0">
                          <a:solidFill>
                            <a:schemeClr val="tx1"/>
                          </a:solidFill>
                          <a:effectLst/>
                          <a:latin typeface="+mn-lt"/>
                          <a:ea typeface="Calibri" panose="020F0502020204030204" pitchFamily="34" charset="0"/>
                          <a:cs typeface="Times New Roman" panose="02020603050405020304" pitchFamily="18" charset="0"/>
                        </a:rPr>
                        <a:t>841.33 </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price for new </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capacity,</a:t>
                      </a:r>
                    </a:p>
                    <a:p>
                      <a:pPr marL="0" algn="l" defTabSz="914400" rtl="0" eaLnBrk="1" fontAlgn="ctr" latinLnBrk="0" hangingPunct="1">
                        <a:spcAft>
                          <a:spcPts val="0"/>
                        </a:spcAft>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RUR/MW </a:t>
                      </a:r>
                      <a:r>
                        <a:rPr lang="en-US" sz="1100" kern="1200" dirty="0">
                          <a:solidFill>
                            <a:schemeClr val="tx1"/>
                          </a:solidFill>
                          <a:effectLst/>
                          <a:latin typeface="+mn-lt"/>
                          <a:ea typeface="Calibri" panose="020F0502020204030204" pitchFamily="34" charset="0"/>
                          <a:cs typeface="Times New Roman" panose="02020603050405020304" pitchFamily="18" charset="0"/>
                        </a:rPr>
                        <a:t>per month</a:t>
                      </a:r>
                    </a:p>
                  </a:txBody>
                  <a:tcPr marL="0" marR="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l" defTabSz="914400" rtl="0" eaLnBrk="1" fontAlgn="ctr" latinLnBrk="0" hangingPunct="1">
                        <a:spcAft>
                          <a:spcPts val="0"/>
                        </a:spcAft>
                      </a:pPr>
                      <a:r>
                        <a:rPr lang="ru-RU" sz="1100" kern="1200" dirty="0" smtClean="0">
                          <a:solidFill>
                            <a:schemeClr val="tx1"/>
                          </a:solidFill>
                          <a:effectLst/>
                          <a:latin typeface="+mn-lt"/>
                          <a:ea typeface="Calibri" panose="020F0502020204030204" pitchFamily="34" charset="0"/>
                          <a:cs typeface="Times New Roman" panose="02020603050405020304" pitchFamily="18" charset="0"/>
                        </a:rPr>
                        <a:t>864,675.14</a:t>
                      </a:r>
                      <a:r>
                        <a:rPr lang="ru-RU" sz="1100" kern="1200" dirty="0">
                          <a:solidFill>
                            <a:schemeClr val="tx1"/>
                          </a:solidFill>
                          <a:effectLst/>
                          <a:latin typeface="+mn-lt"/>
                          <a:ea typeface="Calibri" panose="020F0502020204030204" pitchFamily="34" charset="0"/>
                          <a:cs typeface="Times New Roman" panose="02020603050405020304" pitchFamily="18" charset="0"/>
                        </a:rPr>
                        <a:t>   </a:t>
                      </a:r>
                    </a:p>
                  </a:txBody>
                  <a:tcPr marL="68580" marR="6858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price for old </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capacity,</a:t>
                      </a:r>
                    </a:p>
                    <a:p>
                      <a:pPr marL="0" algn="l" defTabSz="914400" rtl="0" eaLnBrk="1" fontAlgn="ctr" latinLnBrk="0" hangingPunct="1">
                        <a:spcAft>
                          <a:spcPts val="0"/>
                        </a:spcAft>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RUR/MW </a:t>
                      </a:r>
                      <a:r>
                        <a:rPr lang="en-US" sz="1100" kern="1200" dirty="0">
                          <a:solidFill>
                            <a:schemeClr val="tx1"/>
                          </a:solidFill>
                          <a:effectLst/>
                          <a:latin typeface="+mn-lt"/>
                          <a:ea typeface="Calibri" panose="020F0502020204030204" pitchFamily="34" charset="0"/>
                          <a:cs typeface="Times New Roman" panose="02020603050405020304" pitchFamily="18" charset="0"/>
                        </a:rPr>
                        <a:t>per month </a:t>
                      </a:r>
                    </a:p>
                  </a:txBody>
                  <a:tcPr marL="0" marR="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l" defTabSz="914400" rtl="0" eaLnBrk="1" fontAlgn="ctr" latinLnBrk="0" hangingPunct="1">
                        <a:spcAft>
                          <a:spcPts val="0"/>
                        </a:spcAft>
                      </a:pPr>
                      <a:r>
                        <a:rPr lang="ru-RU" sz="1100" kern="1200" dirty="0" smtClean="0">
                          <a:solidFill>
                            <a:schemeClr val="tx1"/>
                          </a:solidFill>
                          <a:effectLst/>
                          <a:latin typeface="+mn-lt"/>
                          <a:ea typeface="Calibri" panose="020F0502020204030204" pitchFamily="34" charset="0"/>
                          <a:cs typeface="Times New Roman" panose="02020603050405020304" pitchFamily="18" charset="0"/>
                        </a:rPr>
                        <a:t>141,516.36</a:t>
                      </a:r>
                      <a:r>
                        <a:rPr lang="ru-RU" sz="1100" kern="1200" dirty="0">
                          <a:solidFill>
                            <a:schemeClr val="tx1"/>
                          </a:solidFill>
                          <a:effectLst/>
                          <a:latin typeface="+mn-lt"/>
                          <a:ea typeface="Calibri" panose="020F0502020204030204" pitchFamily="34" charset="0"/>
                          <a:cs typeface="Times New Roman" panose="02020603050405020304" pitchFamily="18" charset="0"/>
                        </a:rPr>
                        <a:t>   </a:t>
                      </a:r>
                    </a:p>
                  </a:txBody>
                  <a:tcPr marL="68580" marR="6858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0" name="Text Box 103"/>
          <p:cNvSpPr txBox="1">
            <a:spLocks noChangeArrowheads="1"/>
          </p:cNvSpPr>
          <p:nvPr/>
        </p:nvSpPr>
        <p:spPr bwMode="auto">
          <a:xfrm>
            <a:off x="146050" y="3668713"/>
            <a:ext cx="32829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 typeface="Symbol" panose="05050102010706020507" pitchFamily="18" charset="2"/>
              <a:buNone/>
            </a:pPr>
            <a:r>
              <a:rPr lang="en-US" altLang="ru-RU" sz="1600" b="1" dirty="0">
                <a:solidFill>
                  <a:srgbClr val="0079C2"/>
                </a:solidFill>
              </a:rPr>
              <a:t>Electricity and Capacity Revenue Structure for </a:t>
            </a:r>
            <a:r>
              <a:rPr lang="ru-RU" altLang="ru-RU" sz="1600" b="1" dirty="0" smtClean="0">
                <a:solidFill>
                  <a:srgbClr val="0079C2"/>
                </a:solidFill>
              </a:rPr>
              <a:t>3M 2020</a:t>
            </a:r>
            <a:r>
              <a:rPr lang="ru-RU" altLang="ru-RU" sz="1600" b="1" baseline="30000" dirty="0" smtClean="0">
                <a:solidFill>
                  <a:srgbClr val="0079C2"/>
                </a:solidFill>
              </a:rPr>
              <a:t>1</a:t>
            </a:r>
            <a:endParaRPr lang="ru-RU" altLang="ru-RU" sz="1600" b="1" baseline="30000" dirty="0">
              <a:solidFill>
                <a:srgbClr val="0079C2"/>
              </a:solidFill>
            </a:endParaRPr>
          </a:p>
        </p:txBody>
      </p:sp>
      <p:sp>
        <p:nvSpPr>
          <p:cNvPr id="11" name="Text Box 103"/>
          <p:cNvSpPr txBox="1">
            <a:spLocks noChangeArrowheads="1"/>
          </p:cNvSpPr>
          <p:nvPr/>
        </p:nvSpPr>
        <p:spPr bwMode="auto">
          <a:xfrm>
            <a:off x="5543550" y="3675063"/>
            <a:ext cx="36576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 typeface="Symbol" panose="05050102010706020507" pitchFamily="18" charset="2"/>
              <a:buNone/>
            </a:pPr>
            <a:r>
              <a:rPr lang="en-US" altLang="ru-RU" sz="1600" b="1" dirty="0">
                <a:solidFill>
                  <a:srgbClr val="0079C2"/>
                </a:solidFill>
              </a:rPr>
              <a:t>Structure of Electricity Sales Volume at the Wholesale Market for </a:t>
            </a:r>
            <a:r>
              <a:rPr lang="ru-RU" altLang="ru-RU" sz="1600" b="1" dirty="0" smtClean="0">
                <a:solidFill>
                  <a:srgbClr val="0079C2"/>
                </a:solidFill>
              </a:rPr>
              <a:t>3M 2020</a:t>
            </a:r>
            <a:r>
              <a:rPr lang="ru-RU" altLang="ru-RU" sz="1600" b="1" baseline="30000" dirty="0" smtClean="0">
                <a:solidFill>
                  <a:srgbClr val="0079C2"/>
                </a:solidFill>
              </a:rPr>
              <a:t>1</a:t>
            </a:r>
            <a:endParaRPr lang="ru-RU" altLang="ru-RU" sz="1600" b="1" baseline="30000" dirty="0">
              <a:solidFill>
                <a:srgbClr val="0079C2"/>
              </a:solidFill>
            </a:endParaRPr>
          </a:p>
        </p:txBody>
      </p:sp>
      <p:pic>
        <p:nvPicPr>
          <p:cNvPr id="2" name="Рисунок 1"/>
          <p:cNvPicPr>
            <a:picLocks noChangeAspect="1"/>
          </p:cNvPicPr>
          <p:nvPr/>
        </p:nvPicPr>
        <p:blipFill>
          <a:blip r:embed="rId2"/>
          <a:stretch>
            <a:fillRect/>
          </a:stretch>
        </p:blipFill>
        <p:spPr>
          <a:xfrm>
            <a:off x="-650194" y="4354894"/>
            <a:ext cx="4459224" cy="1685544"/>
          </a:xfrm>
          <a:prstGeom prst="rect">
            <a:avLst/>
          </a:prstGeom>
        </p:spPr>
      </p:pic>
      <p:pic>
        <p:nvPicPr>
          <p:cNvPr id="12" name="Рисунок 11"/>
          <p:cNvPicPr>
            <a:picLocks noChangeAspect="1"/>
          </p:cNvPicPr>
          <p:nvPr/>
        </p:nvPicPr>
        <p:blipFill>
          <a:blip r:embed="rId3"/>
          <a:stretch>
            <a:fillRect/>
          </a:stretch>
        </p:blipFill>
        <p:spPr>
          <a:xfrm>
            <a:off x="4876800" y="4185285"/>
            <a:ext cx="4701540" cy="1648968"/>
          </a:xfrm>
          <a:prstGeom prst="rect">
            <a:avLst/>
          </a:prstGeom>
        </p:spPr>
      </p:pic>
      <p:pic>
        <p:nvPicPr>
          <p:cNvPr id="13" name="Рисунок 12"/>
          <p:cNvPicPr>
            <a:picLocks noChangeAspect="1"/>
          </p:cNvPicPr>
          <p:nvPr/>
        </p:nvPicPr>
        <p:blipFill>
          <a:blip r:embed="rId4"/>
          <a:stretch>
            <a:fillRect/>
          </a:stretch>
        </p:blipFill>
        <p:spPr>
          <a:xfrm>
            <a:off x="184214" y="1462565"/>
            <a:ext cx="4422648" cy="1629156"/>
          </a:xfrm>
          <a:prstGeom prst="rect">
            <a:avLst/>
          </a:prstGeom>
        </p:spPr>
      </p:pic>
    </p:spTree>
    <p:extLst>
      <p:ext uri="{BB962C8B-B14F-4D97-AF65-F5344CB8AC3E}">
        <p14:creationId xmlns:p14="http://schemas.microsoft.com/office/powerpoint/2010/main" val="8672391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Variable Costs</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a:t>
            </a:r>
            <a:r>
              <a:rPr lang="ru-RU" altLang="ru-RU" dirty="0"/>
              <a:t>3M 2020 </a:t>
            </a:r>
            <a:r>
              <a:rPr lang="en-US" altLang="ru-RU" dirty="0"/>
              <a:t>IFRS Results</a:t>
            </a:r>
            <a:endParaRPr lang="ru-RU" alt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1596853750"/>
              </p:ext>
            </p:extLst>
          </p:nvPr>
        </p:nvGraphicFramePr>
        <p:xfrm>
          <a:off x="4876800" y="1508125"/>
          <a:ext cx="4114801" cy="1631200"/>
        </p:xfrm>
        <a:graphic>
          <a:graphicData uri="http://schemas.openxmlformats.org/drawingml/2006/table">
            <a:tbl>
              <a:tblPr/>
              <a:tblGrid>
                <a:gridCol w="2053503"/>
                <a:gridCol w="765897"/>
                <a:gridCol w="762001"/>
                <a:gridCol w="533400"/>
              </a:tblGrid>
              <a:tr h="222591">
                <a:tc>
                  <a:txBody>
                    <a:bodyPr/>
                    <a:lstStyle/>
                    <a:p>
                      <a:pPr algn="l" rtl="0" fontAlgn="ctr"/>
                      <a:endParaRPr lang="ru-RU" sz="1100" b="1" i="0" u="none" strike="noStrike" dirty="0">
                        <a:solidFill>
                          <a:schemeClr val="accent1"/>
                        </a:solidFill>
                        <a:latin typeface="+mn-lt"/>
                      </a:endParaRPr>
                    </a:p>
                  </a:txBody>
                  <a:tcPr marL="45720" marR="45720" marT="27443" marB="27443"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79C2"/>
                          </a:solidFill>
                          <a:effectLst/>
                          <a:latin typeface="+mn-lt"/>
                          <a:cs typeface="Arial" charset="0"/>
                        </a:rPr>
                        <a:t>3M 2019</a:t>
                      </a:r>
                    </a:p>
                  </a:txBody>
                  <a:tcPr marL="45720" marR="45720" marT="27419" marB="27419"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ru-RU" sz="1200" b="1" i="0" u="none" strike="noStrike" cap="none" normalizeH="0" baseline="0" dirty="0" smtClean="0">
                          <a:ln>
                            <a:noFill/>
                          </a:ln>
                          <a:solidFill>
                            <a:srgbClr val="0079C2"/>
                          </a:solidFill>
                          <a:effectLst/>
                          <a:latin typeface="+mn-lt"/>
                          <a:cs typeface="Arial" charset="0"/>
                        </a:rPr>
                        <a:t>3M 2020</a:t>
                      </a:r>
                    </a:p>
                  </a:txBody>
                  <a:tcPr marL="45720" marR="45720" marT="27419" marB="27419"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n-US" sz="1100" b="1" i="0" u="none" strike="noStrike" kern="1200" dirty="0" smtClean="0">
                          <a:solidFill>
                            <a:srgbClr val="0079C2"/>
                          </a:solidFill>
                          <a:latin typeface="+mn-lt"/>
                          <a:ea typeface="+mn-ea"/>
                          <a:cs typeface="+mn-cs"/>
                        </a:rPr>
                        <a:t>Change</a:t>
                      </a:r>
                      <a:endParaRPr lang="ru-RU" sz="1100" b="1" i="0" u="none" strike="noStrike" kern="1200" dirty="0" smtClean="0">
                        <a:solidFill>
                          <a:srgbClr val="0079C2"/>
                        </a:solidFill>
                        <a:latin typeface="+mn-lt"/>
                        <a:ea typeface="+mn-ea"/>
                        <a:cs typeface="+mn-cs"/>
                      </a:endParaRPr>
                    </a:p>
                  </a:txBody>
                  <a:tcPr marL="45720" marR="45720" marT="27428" marB="27428"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tr>
              <a:tr h="390297">
                <a:tc>
                  <a:txBody>
                    <a:bodyPr/>
                    <a:lstStyle/>
                    <a:p>
                      <a:pPr marL="114300" indent="0" algn="l" defTabSz="914400" rtl="0" eaLnBrk="1" fontAlgn="ctr" latinLnBrk="0" hangingPunct="1">
                        <a:spcAft>
                          <a:spcPts val="0"/>
                        </a:spcAft>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Fuel Expenses</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4" marR="9524" marT="9527"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b="0" kern="1200" dirty="0" smtClean="0">
                          <a:solidFill>
                            <a:schemeClr val="tx2"/>
                          </a:solidFill>
                          <a:effectLst/>
                          <a:latin typeface="+mn-lt"/>
                          <a:ea typeface="Calibri" panose="020F0502020204030204" pitchFamily="34" charset="0"/>
                          <a:cs typeface="Times New Roman" panose="02020603050405020304" pitchFamily="18" charset="0"/>
                        </a:rPr>
                        <a:t>16,001</a:t>
                      </a:r>
                      <a:endParaRPr lang="ru-RU" sz="1100" b="0" kern="1200" dirty="0">
                        <a:solidFill>
                          <a:schemeClr val="tx2"/>
                        </a:solidFill>
                        <a:effectLst/>
                        <a:latin typeface="+mn-lt"/>
                        <a:ea typeface="Calibri" panose="020F0502020204030204" pitchFamily="34" charset="0"/>
                        <a:cs typeface="Times New Roman" panose="02020603050405020304" pitchFamily="18" charset="0"/>
                      </a:endParaRPr>
                    </a:p>
                  </a:txBody>
                  <a:tcPr marL="7620" marR="7620" marT="762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b="0" kern="1200" dirty="0" smtClean="0">
                          <a:solidFill>
                            <a:schemeClr val="tx2"/>
                          </a:solidFill>
                          <a:effectLst/>
                          <a:latin typeface="+mn-lt"/>
                          <a:ea typeface="Calibri" panose="020F0502020204030204" pitchFamily="34" charset="0"/>
                          <a:cs typeface="Times New Roman" panose="02020603050405020304" pitchFamily="18" charset="0"/>
                        </a:rPr>
                        <a:t>14,720</a:t>
                      </a:r>
                      <a:endParaRPr lang="ru-RU" sz="1100" b="0" kern="1200" dirty="0">
                        <a:solidFill>
                          <a:schemeClr val="tx2"/>
                        </a:solidFill>
                        <a:effectLst/>
                        <a:latin typeface="+mn-lt"/>
                        <a:ea typeface="Calibri" panose="020F0502020204030204" pitchFamily="34" charset="0"/>
                        <a:cs typeface="Times New Roman" panose="02020603050405020304" pitchFamily="18" charset="0"/>
                      </a:endParaRPr>
                    </a:p>
                  </a:txBody>
                  <a:tcPr marL="7620" marR="7620" marT="762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b="0" kern="1200" dirty="0">
                          <a:solidFill>
                            <a:schemeClr val="tx2"/>
                          </a:solidFill>
                          <a:effectLst/>
                          <a:latin typeface="+mn-lt"/>
                          <a:ea typeface="Calibri" panose="020F0502020204030204" pitchFamily="34" charset="0"/>
                          <a:cs typeface="Times New Roman" panose="02020603050405020304" pitchFamily="18" charset="0"/>
                        </a:rPr>
                        <a:t>-</a:t>
                      </a:r>
                      <a:r>
                        <a:rPr lang="ru-RU" sz="1100" b="0" kern="1200" dirty="0" smtClean="0">
                          <a:solidFill>
                            <a:schemeClr val="tx2"/>
                          </a:solidFill>
                          <a:effectLst/>
                          <a:latin typeface="+mn-lt"/>
                          <a:ea typeface="Calibri" panose="020F0502020204030204" pitchFamily="34" charset="0"/>
                          <a:cs typeface="Times New Roman" panose="02020603050405020304" pitchFamily="18" charset="0"/>
                        </a:rPr>
                        <a:t>8.0</a:t>
                      </a:r>
                      <a:r>
                        <a:rPr lang="ru-RU" sz="1100" b="0" kern="1200" dirty="0">
                          <a:solidFill>
                            <a:schemeClr val="tx2"/>
                          </a:solidFill>
                          <a:effectLst/>
                          <a:latin typeface="+mn-lt"/>
                          <a:ea typeface="Calibri" panose="020F0502020204030204" pitchFamily="34" charset="0"/>
                          <a:cs typeface="Times New Roman" panose="02020603050405020304" pitchFamily="18" charset="0"/>
                        </a:rPr>
                        <a:t>%</a:t>
                      </a:r>
                    </a:p>
                  </a:txBody>
                  <a:tcPr marL="7620" marR="7620" marT="762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90297">
                <a:tc>
                  <a:txBody>
                    <a:bodyPr/>
                    <a:lstStyle/>
                    <a:p>
                      <a:pPr marL="114300" indent="0" algn="l" defTabSz="914400" rtl="0" eaLnBrk="1" fontAlgn="ctr" latinLnBrk="0" hangingPunct="1">
                        <a:spcAft>
                          <a:spcPts val="0"/>
                        </a:spcAft>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Purchased </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Electricity</a:t>
                      </a:r>
                      <a:r>
                        <a:rPr lang="ru-RU" sz="1100" kern="1200" dirty="0" smtClean="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smtClean="0">
                          <a:solidFill>
                            <a:schemeClr val="tx1"/>
                          </a:solidFill>
                          <a:effectLst/>
                          <a:latin typeface="+mn-lt"/>
                          <a:ea typeface="Calibri" panose="020F0502020204030204" pitchFamily="34" charset="0"/>
                          <a:cs typeface="Times New Roman" panose="02020603050405020304" pitchFamily="18" charset="0"/>
                        </a:rPr>
                        <a:t>and</a:t>
                      </a:r>
                      <a:r>
                        <a:rPr lang="ru-RU" sz="1100" kern="1200" dirty="0" smtClean="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smtClean="0">
                          <a:solidFill>
                            <a:schemeClr val="tx1"/>
                          </a:solidFill>
                          <a:effectLst/>
                          <a:latin typeface="+mn-lt"/>
                          <a:ea typeface="Calibri" panose="020F0502020204030204" pitchFamily="34" charset="0"/>
                          <a:cs typeface="Times New Roman" panose="02020603050405020304" pitchFamily="18" charset="0"/>
                        </a:rPr>
                        <a:t>Capacity</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4" marR="9524" marT="9527"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b="0" kern="1200" dirty="0" smtClean="0">
                          <a:solidFill>
                            <a:schemeClr val="tx2"/>
                          </a:solidFill>
                          <a:effectLst/>
                          <a:latin typeface="+mn-lt"/>
                          <a:ea typeface="Calibri" panose="020F0502020204030204" pitchFamily="34" charset="0"/>
                          <a:cs typeface="Times New Roman" panose="02020603050405020304" pitchFamily="18" charset="0"/>
                        </a:rPr>
                        <a:t>2,941</a:t>
                      </a:r>
                      <a:endParaRPr lang="ru-RU" sz="1100" b="0" kern="1200" dirty="0">
                        <a:solidFill>
                          <a:schemeClr val="tx2"/>
                        </a:solidFill>
                        <a:effectLst/>
                        <a:latin typeface="+mn-lt"/>
                        <a:ea typeface="Calibri" panose="020F0502020204030204" pitchFamily="34" charset="0"/>
                        <a:cs typeface="Times New Roman" panose="02020603050405020304" pitchFamily="18" charset="0"/>
                      </a:endParaRP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b="0" kern="1200" dirty="0" smtClean="0">
                          <a:solidFill>
                            <a:schemeClr val="tx2"/>
                          </a:solidFill>
                          <a:effectLst/>
                          <a:latin typeface="+mn-lt"/>
                          <a:ea typeface="Calibri" panose="020F0502020204030204" pitchFamily="34" charset="0"/>
                          <a:cs typeface="Times New Roman" panose="02020603050405020304" pitchFamily="18" charset="0"/>
                        </a:rPr>
                        <a:t>1,980</a:t>
                      </a:r>
                      <a:endParaRPr lang="ru-RU" sz="1100" b="0" kern="1200" dirty="0">
                        <a:solidFill>
                          <a:schemeClr val="tx2"/>
                        </a:solidFill>
                        <a:effectLst/>
                        <a:latin typeface="+mn-lt"/>
                        <a:ea typeface="Calibri" panose="020F0502020204030204" pitchFamily="34" charset="0"/>
                        <a:cs typeface="Times New Roman" panose="02020603050405020304" pitchFamily="18" charset="0"/>
                      </a:endParaRP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b="0" kern="1200" dirty="0">
                          <a:solidFill>
                            <a:schemeClr val="tx2"/>
                          </a:solidFill>
                          <a:effectLst/>
                          <a:latin typeface="+mn-lt"/>
                          <a:ea typeface="Calibri" panose="020F0502020204030204" pitchFamily="34" charset="0"/>
                          <a:cs typeface="Times New Roman" panose="02020603050405020304" pitchFamily="18" charset="0"/>
                        </a:rPr>
                        <a:t>-</a:t>
                      </a:r>
                      <a:r>
                        <a:rPr lang="ru-RU" sz="1100" b="0" kern="1200" dirty="0" smtClean="0">
                          <a:solidFill>
                            <a:schemeClr val="tx2"/>
                          </a:solidFill>
                          <a:effectLst/>
                          <a:latin typeface="+mn-lt"/>
                          <a:ea typeface="Calibri" panose="020F0502020204030204" pitchFamily="34" charset="0"/>
                          <a:cs typeface="Times New Roman" panose="02020603050405020304" pitchFamily="18" charset="0"/>
                        </a:rPr>
                        <a:t>32.7</a:t>
                      </a:r>
                      <a:r>
                        <a:rPr lang="ru-RU" sz="1100" b="0" kern="1200" dirty="0">
                          <a:solidFill>
                            <a:schemeClr val="tx2"/>
                          </a:solidFill>
                          <a:effectLst/>
                          <a:latin typeface="+mn-lt"/>
                          <a:ea typeface="Calibri" panose="020F0502020204030204" pitchFamily="34" charset="0"/>
                          <a:cs typeface="Times New Roman" panose="02020603050405020304" pitchFamily="18" charset="0"/>
                        </a:rPr>
                        <a:t>%</a:t>
                      </a: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90297">
                <a:tc>
                  <a:txBody>
                    <a:bodyPr/>
                    <a:lstStyle/>
                    <a:p>
                      <a:pPr marL="114300" indent="0" algn="l" defTabSz="914400" rtl="0" eaLnBrk="1" fontAlgn="ctr" latinLnBrk="0" hangingPunct="1">
                        <a:spcAft>
                          <a:spcPts val="0"/>
                        </a:spcAft>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Ecology Payments </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4" marR="9524" marT="9527"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b="0" kern="1200">
                          <a:solidFill>
                            <a:schemeClr val="tx2"/>
                          </a:solidFill>
                          <a:effectLst/>
                          <a:latin typeface="+mn-lt"/>
                          <a:ea typeface="Calibri" panose="020F0502020204030204" pitchFamily="34" charset="0"/>
                          <a:cs typeface="Times New Roman" panose="02020603050405020304" pitchFamily="18" charset="0"/>
                        </a:rPr>
                        <a:t>43</a:t>
                      </a: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b="0" kern="1200" dirty="0">
                          <a:solidFill>
                            <a:schemeClr val="tx2"/>
                          </a:solidFill>
                          <a:effectLst/>
                          <a:latin typeface="+mn-lt"/>
                          <a:ea typeface="Calibri" panose="020F0502020204030204" pitchFamily="34" charset="0"/>
                          <a:cs typeface="Times New Roman" panose="02020603050405020304" pitchFamily="18" charset="0"/>
                        </a:rPr>
                        <a:t>12</a:t>
                      </a: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b="0" kern="1200" dirty="0">
                          <a:solidFill>
                            <a:schemeClr val="tx2"/>
                          </a:solidFill>
                          <a:effectLst/>
                          <a:latin typeface="+mn-lt"/>
                          <a:ea typeface="Calibri" panose="020F0502020204030204" pitchFamily="34" charset="0"/>
                          <a:cs typeface="Times New Roman" panose="02020603050405020304" pitchFamily="18" charset="0"/>
                        </a:rPr>
                        <a:t>-</a:t>
                      </a:r>
                      <a:r>
                        <a:rPr lang="ru-RU" sz="1100" b="0" kern="1200" dirty="0" smtClean="0">
                          <a:solidFill>
                            <a:schemeClr val="tx2"/>
                          </a:solidFill>
                          <a:effectLst/>
                          <a:latin typeface="+mn-lt"/>
                          <a:ea typeface="Calibri" panose="020F0502020204030204" pitchFamily="34" charset="0"/>
                          <a:cs typeface="Times New Roman" panose="02020603050405020304" pitchFamily="18" charset="0"/>
                        </a:rPr>
                        <a:t>72.1</a:t>
                      </a:r>
                      <a:r>
                        <a:rPr lang="ru-RU" sz="1100" b="0" kern="1200" dirty="0">
                          <a:solidFill>
                            <a:schemeClr val="tx2"/>
                          </a:solidFill>
                          <a:effectLst/>
                          <a:latin typeface="+mn-lt"/>
                          <a:ea typeface="Calibri" panose="020F0502020204030204" pitchFamily="34" charset="0"/>
                          <a:cs typeface="Times New Roman" panose="02020603050405020304" pitchFamily="18" charset="0"/>
                        </a:rPr>
                        <a:t>%</a:t>
                      </a: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r h="222591">
                <a:tc>
                  <a:txBody>
                    <a:bodyPr/>
                    <a:lstStyle/>
                    <a:p>
                      <a:pPr algn="l" rtl="0" fontAlgn="ctr"/>
                      <a:r>
                        <a:rPr lang="en-US" sz="1100" b="1" i="0" u="none" strike="noStrike" dirty="0" smtClean="0">
                          <a:solidFill>
                            <a:srgbClr val="003366"/>
                          </a:solidFill>
                          <a:effectLst/>
                          <a:latin typeface="Arial Narrow" panose="020B0606020202030204" pitchFamily="34" charset="0"/>
                        </a:rPr>
                        <a:t>Total</a:t>
                      </a:r>
                      <a:r>
                        <a:rPr lang="en-US" sz="1100" b="1" i="0" u="none" strike="noStrike" baseline="0" dirty="0" smtClean="0">
                          <a:solidFill>
                            <a:srgbClr val="003366"/>
                          </a:solidFill>
                          <a:effectLst/>
                          <a:latin typeface="Arial Narrow" panose="020B0606020202030204" pitchFamily="34" charset="0"/>
                        </a:rPr>
                        <a:t> Variable Costs</a:t>
                      </a:r>
                      <a:endParaRPr lang="ru-RU" sz="1100" b="1" i="0" u="none" strike="noStrike" dirty="0">
                        <a:solidFill>
                          <a:srgbClr val="003366"/>
                        </a:solidFill>
                        <a:effectLst/>
                        <a:latin typeface="Arial Narrow" panose="020B0606020202030204" pitchFamily="34" charset="0"/>
                      </a:endParaRPr>
                    </a:p>
                  </a:txBody>
                  <a:tcPr marL="9524" marR="9524" marT="9527"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b="1" kern="1200" dirty="0" smtClean="0">
                          <a:solidFill>
                            <a:schemeClr val="tx2"/>
                          </a:solidFill>
                          <a:effectLst/>
                          <a:latin typeface="+mn-lt"/>
                          <a:ea typeface="Calibri" panose="020F0502020204030204" pitchFamily="34" charset="0"/>
                          <a:cs typeface="Times New Roman" panose="02020603050405020304" pitchFamily="18" charset="0"/>
                        </a:rPr>
                        <a:t>18,985</a:t>
                      </a:r>
                      <a:endParaRPr lang="ru-RU" sz="1100" b="1" kern="1200" dirty="0">
                        <a:solidFill>
                          <a:schemeClr val="tx2"/>
                        </a:solidFill>
                        <a:effectLst/>
                        <a:latin typeface="+mn-lt"/>
                        <a:ea typeface="Calibri" panose="020F0502020204030204" pitchFamily="34" charset="0"/>
                        <a:cs typeface="Times New Roman" panose="02020603050405020304" pitchFamily="18" charset="0"/>
                      </a:endParaRPr>
                    </a:p>
                  </a:txBody>
                  <a:tcPr marL="7620" marR="7620" marT="7620" marB="0" anchor="b">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b="1" kern="1200" dirty="0" smtClean="0">
                          <a:solidFill>
                            <a:schemeClr val="tx2"/>
                          </a:solidFill>
                          <a:effectLst/>
                          <a:latin typeface="+mn-lt"/>
                          <a:ea typeface="Calibri" panose="020F0502020204030204" pitchFamily="34" charset="0"/>
                          <a:cs typeface="Times New Roman" panose="02020603050405020304" pitchFamily="18" charset="0"/>
                        </a:rPr>
                        <a:t>16,712</a:t>
                      </a:r>
                      <a:endParaRPr lang="ru-RU" sz="1100" b="1" kern="1200" dirty="0">
                        <a:solidFill>
                          <a:schemeClr val="tx2"/>
                        </a:solidFill>
                        <a:effectLst/>
                        <a:latin typeface="+mn-lt"/>
                        <a:ea typeface="Calibri" panose="020F0502020204030204" pitchFamily="34" charset="0"/>
                        <a:cs typeface="Times New Roman" panose="02020603050405020304" pitchFamily="18" charset="0"/>
                      </a:endParaRPr>
                    </a:p>
                  </a:txBody>
                  <a:tcPr marL="7620" marR="7620" marT="7620" marB="0" anchor="b">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b="1" kern="1200" dirty="0">
                          <a:solidFill>
                            <a:schemeClr val="tx2"/>
                          </a:solidFill>
                          <a:effectLst/>
                          <a:latin typeface="+mn-lt"/>
                          <a:ea typeface="Calibri" panose="020F0502020204030204" pitchFamily="34" charset="0"/>
                          <a:cs typeface="Times New Roman" panose="02020603050405020304" pitchFamily="18" charset="0"/>
                        </a:rPr>
                        <a:t>-</a:t>
                      </a:r>
                      <a:r>
                        <a:rPr lang="ru-RU" sz="1100" b="1" kern="1200" dirty="0" smtClean="0">
                          <a:solidFill>
                            <a:schemeClr val="tx2"/>
                          </a:solidFill>
                          <a:effectLst/>
                          <a:latin typeface="+mn-lt"/>
                          <a:ea typeface="Calibri" panose="020F0502020204030204" pitchFamily="34" charset="0"/>
                          <a:cs typeface="Times New Roman" panose="02020603050405020304" pitchFamily="18" charset="0"/>
                        </a:rPr>
                        <a:t>12.0</a:t>
                      </a:r>
                      <a:r>
                        <a:rPr lang="ru-RU" sz="1100" b="1" kern="1200" dirty="0">
                          <a:solidFill>
                            <a:schemeClr val="tx2"/>
                          </a:solidFill>
                          <a:effectLst/>
                          <a:latin typeface="+mn-lt"/>
                          <a:ea typeface="Calibri" panose="020F0502020204030204" pitchFamily="34" charset="0"/>
                          <a:cs typeface="Times New Roman" panose="02020603050405020304" pitchFamily="18" charset="0"/>
                        </a:rPr>
                        <a:t>%</a:t>
                      </a:r>
                    </a:p>
                  </a:txBody>
                  <a:tcPr marL="7620" marR="7620" marT="7620"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Text Box 103"/>
          <p:cNvSpPr txBox="1">
            <a:spLocks noChangeArrowheads="1"/>
          </p:cNvSpPr>
          <p:nvPr/>
        </p:nvSpPr>
        <p:spPr bwMode="auto">
          <a:xfrm>
            <a:off x="4738688" y="1143000"/>
            <a:ext cx="27066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Variable Costs Structure, mn RUR</a:t>
            </a:r>
          </a:p>
        </p:txBody>
      </p:sp>
      <p:sp>
        <p:nvSpPr>
          <p:cNvPr id="8" name="Text Box 103"/>
          <p:cNvSpPr txBox="1">
            <a:spLocks noChangeArrowheads="1"/>
          </p:cNvSpPr>
          <p:nvPr/>
        </p:nvSpPr>
        <p:spPr bwMode="auto">
          <a:xfrm>
            <a:off x="133350" y="3657600"/>
            <a:ext cx="1930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Fuel Expenses, </a:t>
            </a:r>
            <a:r>
              <a:rPr lang="en-US" altLang="ru-RU" sz="1600" b="1" dirty="0" err="1">
                <a:solidFill>
                  <a:srgbClr val="0079C2"/>
                </a:solidFill>
              </a:rPr>
              <a:t>mn</a:t>
            </a:r>
            <a:r>
              <a:rPr lang="en-US" altLang="ru-RU" sz="1600" b="1" dirty="0">
                <a:solidFill>
                  <a:srgbClr val="0079C2"/>
                </a:solidFill>
              </a:rPr>
              <a:t> RUR</a:t>
            </a:r>
          </a:p>
        </p:txBody>
      </p:sp>
      <p:sp>
        <p:nvSpPr>
          <p:cNvPr id="9" name="Text Box 103"/>
          <p:cNvSpPr txBox="1">
            <a:spLocks noChangeArrowheads="1"/>
          </p:cNvSpPr>
          <p:nvPr/>
        </p:nvSpPr>
        <p:spPr bwMode="auto">
          <a:xfrm>
            <a:off x="146050" y="1143000"/>
            <a:ext cx="24701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Variable Costs Change Factors</a:t>
            </a:r>
          </a:p>
        </p:txBody>
      </p:sp>
      <p:sp>
        <p:nvSpPr>
          <p:cNvPr id="10" name="Text Box 103"/>
          <p:cNvSpPr txBox="1">
            <a:spLocks noChangeArrowheads="1"/>
          </p:cNvSpPr>
          <p:nvPr/>
        </p:nvSpPr>
        <p:spPr bwMode="auto">
          <a:xfrm>
            <a:off x="4738688" y="3657600"/>
            <a:ext cx="22653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Fuel Consumption, thous. t</a:t>
            </a:r>
            <a:r>
              <a:rPr lang="ru-RU" altLang="ru-RU" sz="1600" b="1" baseline="30000">
                <a:solidFill>
                  <a:srgbClr val="0079C2"/>
                </a:solidFill>
              </a:rPr>
              <a:t>1</a:t>
            </a:r>
            <a:endParaRPr lang="en-US" altLang="ru-RU" sz="1600" b="1" baseline="30000">
              <a:solidFill>
                <a:srgbClr val="0079C2"/>
              </a:solidFill>
            </a:endParaRPr>
          </a:p>
        </p:txBody>
      </p:sp>
      <p:sp>
        <p:nvSpPr>
          <p:cNvPr id="11" name="Rectangle 8"/>
          <p:cNvSpPr>
            <a:spLocks noChangeArrowheads="1"/>
          </p:cNvSpPr>
          <p:nvPr/>
        </p:nvSpPr>
        <p:spPr bwMode="auto">
          <a:xfrm>
            <a:off x="171450" y="1470025"/>
            <a:ext cx="364060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7800" indent="-177800">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ts val="300"/>
              </a:spcBef>
              <a:spcAft>
                <a:spcPts val="300"/>
              </a:spcAft>
              <a:buClr>
                <a:schemeClr val="tx2"/>
              </a:buClr>
              <a:buFont typeface="Arial Narrow" panose="020B0606020202030204" pitchFamily="34" charset="0"/>
              <a:buChar char="–"/>
            </a:pPr>
            <a:r>
              <a:rPr lang="en-US" altLang="ru-RU" sz="1200" dirty="0">
                <a:solidFill>
                  <a:schemeClr val="tx1"/>
                </a:solidFill>
              </a:rPr>
              <a:t>Decrease of fuel expenses, </a:t>
            </a:r>
            <a:r>
              <a:rPr lang="ru-RU" altLang="ru-RU" sz="1200" dirty="0" smtClean="0">
                <a:solidFill>
                  <a:schemeClr val="tx1"/>
                </a:solidFill>
                <a:ea typeface="Calibri" panose="020F0502020204030204" pitchFamily="34" charset="0"/>
                <a:cs typeface="Times New Roman" panose="02020603050405020304" pitchFamily="18" charset="0"/>
              </a:rPr>
              <a:t>p</a:t>
            </a:r>
            <a:r>
              <a:rPr lang="en-US" altLang="ru-RU" sz="1200" dirty="0" err="1" smtClean="0">
                <a:solidFill>
                  <a:schemeClr val="tx1"/>
                </a:solidFill>
                <a:ea typeface="Calibri" panose="020F0502020204030204" pitchFamily="34" charset="0"/>
                <a:cs typeface="Times New Roman" panose="02020603050405020304" pitchFamily="18" charset="0"/>
              </a:rPr>
              <a:t>urchased</a:t>
            </a:r>
            <a:r>
              <a:rPr lang="en-US" altLang="ru-RU" sz="1200" dirty="0" smtClean="0">
                <a:solidFill>
                  <a:schemeClr val="tx1"/>
                </a:solidFill>
                <a:ea typeface="Calibri" panose="020F0502020204030204" pitchFamily="34" charset="0"/>
                <a:cs typeface="Times New Roman" panose="02020603050405020304" pitchFamily="18" charset="0"/>
              </a:rPr>
              <a:t> capacity </a:t>
            </a:r>
            <a:r>
              <a:rPr lang="en-US" altLang="ru-RU" sz="1200" dirty="0">
                <a:solidFill>
                  <a:schemeClr val="tx1"/>
                </a:solidFill>
                <a:ea typeface="Calibri" panose="020F0502020204030204" pitchFamily="34" charset="0"/>
                <a:cs typeface="Times New Roman" panose="02020603050405020304" pitchFamily="18" charset="0"/>
              </a:rPr>
              <a:t>and </a:t>
            </a:r>
            <a:r>
              <a:rPr lang="ru-RU" altLang="ru-RU" sz="1200" dirty="0" smtClean="0">
                <a:solidFill>
                  <a:schemeClr val="tx1"/>
                </a:solidFill>
                <a:ea typeface="Calibri" panose="020F0502020204030204" pitchFamily="34" charset="0"/>
                <a:cs typeface="Times New Roman" panose="02020603050405020304" pitchFamily="18" charset="0"/>
              </a:rPr>
              <a:t>e</a:t>
            </a:r>
            <a:r>
              <a:rPr lang="en-US" altLang="ru-RU" sz="1200" dirty="0" err="1" smtClean="0">
                <a:solidFill>
                  <a:schemeClr val="tx1"/>
                </a:solidFill>
                <a:ea typeface="Calibri" panose="020F0502020204030204" pitchFamily="34" charset="0"/>
                <a:cs typeface="Times New Roman" panose="02020603050405020304" pitchFamily="18" charset="0"/>
              </a:rPr>
              <a:t>lectricity</a:t>
            </a:r>
            <a:r>
              <a:rPr lang="en-US" altLang="ru-RU" sz="1200" dirty="0" smtClean="0">
                <a:solidFill>
                  <a:schemeClr val="tx1"/>
                </a:solidFill>
                <a:ea typeface="Calibri" panose="020F0502020204030204" pitchFamily="34" charset="0"/>
                <a:cs typeface="Times New Roman" panose="02020603050405020304" pitchFamily="18" charset="0"/>
              </a:rPr>
              <a:t> </a:t>
            </a:r>
            <a:r>
              <a:rPr lang="en-US" altLang="ru-RU" sz="1200" dirty="0">
                <a:solidFill>
                  <a:schemeClr val="tx1"/>
                </a:solidFill>
              </a:rPr>
              <a:t>expenses, as well as </a:t>
            </a:r>
            <a:r>
              <a:rPr lang="ru-RU" altLang="ru-RU" sz="1200" dirty="0" smtClean="0">
                <a:solidFill>
                  <a:schemeClr val="tx1"/>
                </a:solidFill>
                <a:cs typeface="Calibri" panose="020F0502020204030204" pitchFamily="34" charset="0"/>
              </a:rPr>
              <a:t>e</a:t>
            </a:r>
            <a:r>
              <a:rPr lang="en-US" altLang="ru-RU" sz="1200" dirty="0" err="1" smtClean="0">
                <a:solidFill>
                  <a:schemeClr val="tx1"/>
                </a:solidFill>
                <a:cs typeface="Calibri" panose="020F0502020204030204" pitchFamily="34" charset="0"/>
              </a:rPr>
              <a:t>cology</a:t>
            </a:r>
            <a:r>
              <a:rPr lang="en-US" altLang="ru-RU" sz="1200" dirty="0" smtClean="0">
                <a:solidFill>
                  <a:schemeClr val="tx1"/>
                </a:solidFill>
                <a:cs typeface="Calibri" panose="020F0502020204030204" pitchFamily="34" charset="0"/>
              </a:rPr>
              <a:t> </a:t>
            </a:r>
            <a:r>
              <a:rPr lang="en-US" altLang="ru-RU" sz="1200" dirty="0">
                <a:solidFill>
                  <a:schemeClr val="tx1"/>
                </a:solidFill>
                <a:cs typeface="Calibri" panose="020F0502020204030204" pitchFamily="34" charset="0"/>
              </a:rPr>
              <a:t>payments, was due to lower electricity output in </a:t>
            </a:r>
            <a:r>
              <a:rPr lang="ru-RU" altLang="ru-RU" sz="1200" dirty="0" smtClean="0">
                <a:solidFill>
                  <a:schemeClr val="tx1"/>
                </a:solidFill>
                <a:cs typeface="Calibri" panose="020F0502020204030204" pitchFamily="34" charset="0"/>
              </a:rPr>
              <a:t>3M 2020</a:t>
            </a:r>
            <a:r>
              <a:rPr lang="en-US" altLang="ru-RU" sz="1200" dirty="0" smtClean="0">
                <a:solidFill>
                  <a:schemeClr val="tx1"/>
                </a:solidFill>
                <a:cs typeface="Calibri" panose="020F0502020204030204" pitchFamily="34" charset="0"/>
              </a:rPr>
              <a:t>.</a:t>
            </a:r>
            <a:endParaRPr lang="ru-RU" altLang="ru-RU" sz="1200" dirty="0">
              <a:solidFill>
                <a:schemeClr val="tx1"/>
              </a:solidFill>
              <a:cs typeface="Calibri" panose="020F0502020204030204" pitchFamily="34" charset="0"/>
            </a:endParaRPr>
          </a:p>
        </p:txBody>
      </p:sp>
      <p:cxnSp>
        <p:nvCxnSpPr>
          <p:cNvPr id="12" name="Straight Arrow Connector 13"/>
          <p:cNvCxnSpPr/>
          <p:nvPr/>
        </p:nvCxnSpPr>
        <p:spPr>
          <a:xfrm>
            <a:off x="2286000" y="4305300"/>
            <a:ext cx="838200" cy="93663"/>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3" name="Oval 15"/>
          <p:cNvSpPr/>
          <p:nvPr/>
        </p:nvSpPr>
        <p:spPr>
          <a:xfrm>
            <a:off x="2463800" y="4168775"/>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en-US" sz="1050" spc="-10" dirty="0" smtClean="0">
                <a:solidFill>
                  <a:srgbClr val="0079C2"/>
                </a:solidFill>
              </a:rPr>
              <a:t>-</a:t>
            </a:r>
            <a:r>
              <a:rPr lang="ru-RU" sz="1050" spc="-10" dirty="0" smtClean="0">
                <a:solidFill>
                  <a:srgbClr val="0079C2"/>
                </a:solidFill>
              </a:rPr>
              <a:t>12</a:t>
            </a:r>
            <a:r>
              <a:rPr lang="en-US" sz="1050" spc="-10" dirty="0" smtClean="0">
                <a:solidFill>
                  <a:srgbClr val="0079C2"/>
                </a:solidFill>
              </a:rPr>
              <a:t>.0</a:t>
            </a:r>
            <a:r>
              <a:rPr lang="ru-RU" sz="1050" spc="-10" dirty="0" smtClean="0">
                <a:solidFill>
                  <a:srgbClr val="0079C2"/>
                </a:solidFill>
              </a:rPr>
              <a:t>%</a:t>
            </a:r>
            <a:endParaRPr lang="ru-RU" sz="1050" spc="-10" dirty="0">
              <a:solidFill>
                <a:srgbClr val="0079C2"/>
              </a:solidFill>
            </a:endParaRPr>
          </a:p>
        </p:txBody>
      </p:sp>
      <p:sp>
        <p:nvSpPr>
          <p:cNvPr id="14" name="Rectangle 8"/>
          <p:cNvSpPr/>
          <p:nvPr/>
        </p:nvSpPr>
        <p:spPr>
          <a:xfrm>
            <a:off x="0" y="6040438"/>
            <a:ext cx="9144000" cy="230187"/>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Management report data</a:t>
            </a:r>
          </a:p>
        </p:txBody>
      </p:sp>
      <p:pic>
        <p:nvPicPr>
          <p:cNvPr id="15" name="Рисунок 14"/>
          <p:cNvPicPr>
            <a:picLocks noChangeAspect="1"/>
          </p:cNvPicPr>
          <p:nvPr/>
        </p:nvPicPr>
        <p:blipFill>
          <a:blip r:embed="rId2"/>
          <a:stretch>
            <a:fillRect/>
          </a:stretch>
        </p:blipFill>
        <p:spPr>
          <a:xfrm>
            <a:off x="1032510" y="4105438"/>
            <a:ext cx="3345180" cy="1656588"/>
          </a:xfrm>
          <a:prstGeom prst="rect">
            <a:avLst/>
          </a:prstGeom>
        </p:spPr>
      </p:pic>
      <p:pic>
        <p:nvPicPr>
          <p:cNvPr id="16" name="Рисунок 15"/>
          <p:cNvPicPr>
            <a:picLocks noChangeAspect="1"/>
          </p:cNvPicPr>
          <p:nvPr/>
        </p:nvPicPr>
        <p:blipFill>
          <a:blip r:embed="rId3"/>
          <a:stretch>
            <a:fillRect/>
          </a:stretch>
        </p:blipFill>
        <p:spPr>
          <a:xfrm>
            <a:off x="5116830" y="3842005"/>
            <a:ext cx="3345180" cy="2260092"/>
          </a:xfrm>
          <a:prstGeom prst="rect">
            <a:avLst/>
          </a:prstGeom>
        </p:spPr>
      </p:pic>
    </p:spTree>
    <p:extLst>
      <p:ext uri="{BB962C8B-B14F-4D97-AF65-F5344CB8AC3E}">
        <p14:creationId xmlns:p14="http://schemas.microsoft.com/office/powerpoint/2010/main" val="3474925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Fixed </a:t>
            </a:r>
            <a:r>
              <a:rPr lang="en-US" altLang="ru-RU" dirty="0" smtClean="0"/>
              <a:t>Costs</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a:t>
            </a:r>
            <a:r>
              <a:rPr lang="ru-RU" altLang="ru-RU" dirty="0"/>
              <a:t>3M 2020 </a:t>
            </a:r>
            <a:r>
              <a:rPr lang="en-US" altLang="ru-RU" dirty="0"/>
              <a:t>IFRS Results</a:t>
            </a:r>
            <a:endParaRPr lang="ru-RU" altLang="ru-RU" dirty="0"/>
          </a:p>
        </p:txBody>
      </p:sp>
      <p:sp>
        <p:nvSpPr>
          <p:cNvPr id="5" name="Text Box 103"/>
          <p:cNvSpPr txBox="1">
            <a:spLocks noChangeArrowheads="1"/>
          </p:cNvSpPr>
          <p:nvPr/>
        </p:nvSpPr>
        <p:spPr bwMode="auto">
          <a:xfrm>
            <a:off x="4738688" y="1143000"/>
            <a:ext cx="25003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Fixed Costs Structure, mn RUR</a:t>
            </a:r>
          </a:p>
        </p:txBody>
      </p:sp>
      <p:sp>
        <p:nvSpPr>
          <p:cNvPr id="7" name="Text Box 103"/>
          <p:cNvSpPr txBox="1">
            <a:spLocks noChangeArrowheads="1"/>
          </p:cNvSpPr>
          <p:nvPr/>
        </p:nvSpPr>
        <p:spPr bwMode="auto">
          <a:xfrm>
            <a:off x="133350" y="3810000"/>
            <a:ext cx="21415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Total Fixed Costs, mn RUR</a:t>
            </a:r>
          </a:p>
        </p:txBody>
      </p:sp>
      <p:sp>
        <p:nvSpPr>
          <p:cNvPr id="8" name="Text Box 103"/>
          <p:cNvSpPr txBox="1">
            <a:spLocks noChangeArrowheads="1"/>
          </p:cNvSpPr>
          <p:nvPr/>
        </p:nvSpPr>
        <p:spPr bwMode="auto">
          <a:xfrm>
            <a:off x="146050" y="1143000"/>
            <a:ext cx="36718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Fixed Costs and Depreciation Change Factors</a:t>
            </a:r>
          </a:p>
        </p:txBody>
      </p:sp>
      <p:sp>
        <p:nvSpPr>
          <p:cNvPr id="9" name="Text Box 103"/>
          <p:cNvSpPr txBox="1">
            <a:spLocks noChangeArrowheads="1"/>
          </p:cNvSpPr>
          <p:nvPr/>
        </p:nvSpPr>
        <p:spPr bwMode="auto">
          <a:xfrm>
            <a:off x="4953000" y="3810000"/>
            <a:ext cx="432911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Depreciation and </a:t>
            </a:r>
            <a:r>
              <a:rPr lang="en-US" altLang="ru-RU" sz="1600" b="1" dirty="0" smtClean="0">
                <a:solidFill>
                  <a:srgbClr val="0079C2"/>
                </a:solidFill>
              </a:rPr>
              <a:t>Amortization, </a:t>
            </a:r>
            <a:r>
              <a:rPr lang="en-US" altLang="ru-RU" sz="1600" b="1" dirty="0" err="1" smtClean="0">
                <a:solidFill>
                  <a:srgbClr val="0079C2"/>
                </a:solidFill>
              </a:rPr>
              <a:t>mn</a:t>
            </a:r>
            <a:r>
              <a:rPr lang="en-US" altLang="ru-RU" sz="1600" b="1" dirty="0" smtClean="0">
                <a:solidFill>
                  <a:srgbClr val="0079C2"/>
                </a:solidFill>
              </a:rPr>
              <a:t> RUR</a:t>
            </a:r>
            <a:endParaRPr lang="en-US" altLang="ru-RU" sz="1600" b="1" dirty="0">
              <a:solidFill>
                <a:srgbClr val="0079C2"/>
              </a:solidFill>
            </a:endParaRPr>
          </a:p>
        </p:txBody>
      </p:sp>
      <p:sp>
        <p:nvSpPr>
          <p:cNvPr id="10" name="Rectangle 7"/>
          <p:cNvSpPr>
            <a:spLocks noChangeArrowheads="1"/>
          </p:cNvSpPr>
          <p:nvPr/>
        </p:nvSpPr>
        <p:spPr bwMode="auto">
          <a:xfrm>
            <a:off x="257175" y="1612900"/>
            <a:ext cx="3752850" cy="1087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lnSpc>
                <a:spcPct val="90000"/>
              </a:lnSpc>
              <a:spcBef>
                <a:spcPts val="100"/>
              </a:spcBef>
              <a:spcAft>
                <a:spcPts val="100"/>
              </a:spcAft>
              <a:buClr>
                <a:schemeClr val="tx2"/>
              </a:buClr>
              <a:buFont typeface="Arial Narrow" panose="020B0606020202030204" pitchFamily="34" charset="0"/>
              <a:buChar char="–"/>
            </a:pPr>
            <a:r>
              <a:rPr lang="ru-RU" altLang="ru-RU" sz="1400" dirty="0" smtClean="0">
                <a:solidFill>
                  <a:schemeClr val="tx1"/>
                </a:solidFill>
              </a:rPr>
              <a:t>F</a:t>
            </a:r>
            <a:r>
              <a:rPr lang="en-US" altLang="ru-RU" sz="1400" dirty="0" err="1" smtClean="0">
                <a:solidFill>
                  <a:schemeClr val="tx1"/>
                </a:solidFill>
              </a:rPr>
              <a:t>ixed</a:t>
            </a:r>
            <a:r>
              <a:rPr lang="en-US" altLang="ru-RU" sz="1400" dirty="0" smtClean="0">
                <a:solidFill>
                  <a:schemeClr val="tx1"/>
                </a:solidFill>
              </a:rPr>
              <a:t> </a:t>
            </a:r>
            <a:r>
              <a:rPr lang="en-US" altLang="ru-RU" sz="1400" dirty="0">
                <a:solidFill>
                  <a:schemeClr val="tx1"/>
                </a:solidFill>
              </a:rPr>
              <a:t>costs reduction was dew, mostly, to </a:t>
            </a:r>
            <a:r>
              <a:rPr lang="ru-RU" altLang="ru-RU" sz="1400" dirty="0" err="1" smtClean="0">
                <a:solidFill>
                  <a:schemeClr val="tx1"/>
                </a:solidFill>
              </a:rPr>
              <a:t>income</a:t>
            </a:r>
            <a:r>
              <a:rPr lang="ru-RU" altLang="ru-RU" sz="1400" dirty="0" smtClean="0">
                <a:solidFill>
                  <a:schemeClr val="tx1"/>
                </a:solidFill>
              </a:rPr>
              <a:t> </a:t>
            </a:r>
            <a:r>
              <a:rPr lang="ru-RU" altLang="ru-RU" sz="1400" dirty="0" err="1" smtClean="0">
                <a:solidFill>
                  <a:schemeClr val="tx1"/>
                </a:solidFill>
              </a:rPr>
              <a:t>from</a:t>
            </a:r>
            <a:r>
              <a:rPr lang="ru-RU" altLang="ru-RU" sz="1400" dirty="0" smtClean="0">
                <a:solidFill>
                  <a:schemeClr val="tx1"/>
                </a:solidFill>
              </a:rPr>
              <a:t> PP&amp;E </a:t>
            </a:r>
            <a:r>
              <a:rPr lang="ru-RU" altLang="ru-RU" sz="1400" dirty="0" err="1" smtClean="0">
                <a:solidFill>
                  <a:schemeClr val="tx1"/>
                </a:solidFill>
              </a:rPr>
              <a:t>and</a:t>
            </a:r>
            <a:r>
              <a:rPr lang="ru-RU" altLang="ru-RU" sz="1400" dirty="0" smtClean="0">
                <a:solidFill>
                  <a:schemeClr val="tx1"/>
                </a:solidFill>
              </a:rPr>
              <a:t> </a:t>
            </a:r>
            <a:r>
              <a:rPr lang="ru-RU" altLang="ru-RU" sz="1400" dirty="0" err="1" smtClean="0">
                <a:solidFill>
                  <a:schemeClr val="tx1"/>
                </a:solidFill>
              </a:rPr>
              <a:t>other</a:t>
            </a:r>
            <a:r>
              <a:rPr lang="ru-RU" altLang="ru-RU" sz="1400" dirty="0" smtClean="0">
                <a:solidFill>
                  <a:schemeClr val="tx1"/>
                </a:solidFill>
              </a:rPr>
              <a:t> </a:t>
            </a:r>
            <a:r>
              <a:rPr lang="ru-RU" altLang="ru-RU" sz="1400" dirty="0" err="1" smtClean="0">
                <a:solidFill>
                  <a:schemeClr val="tx1"/>
                </a:solidFill>
              </a:rPr>
              <a:t>property</a:t>
            </a:r>
            <a:r>
              <a:rPr lang="ru-RU" altLang="ru-RU" sz="1400" dirty="0" smtClean="0">
                <a:solidFill>
                  <a:schemeClr val="tx1"/>
                </a:solidFill>
              </a:rPr>
              <a:t> </a:t>
            </a:r>
            <a:r>
              <a:rPr lang="ru-RU" altLang="ru-RU" sz="1400" dirty="0" err="1" smtClean="0">
                <a:solidFill>
                  <a:schemeClr val="tx1"/>
                </a:solidFill>
              </a:rPr>
              <a:t>sale</a:t>
            </a:r>
            <a:r>
              <a:rPr lang="ru-RU" altLang="ru-RU" sz="1400" dirty="0" smtClean="0">
                <a:solidFill>
                  <a:schemeClr val="tx1"/>
                </a:solidFill>
              </a:rPr>
              <a:t>, </a:t>
            </a:r>
            <a:r>
              <a:rPr lang="ru-RU" altLang="ru-RU" sz="1400" dirty="0" err="1" smtClean="0">
                <a:solidFill>
                  <a:schemeClr val="tx1"/>
                </a:solidFill>
              </a:rPr>
              <a:t>including</a:t>
            </a:r>
            <a:r>
              <a:rPr lang="ru-RU" altLang="ru-RU" sz="1400" dirty="0" smtClean="0">
                <a:solidFill>
                  <a:schemeClr val="tx1"/>
                </a:solidFill>
              </a:rPr>
              <a:t> </a:t>
            </a:r>
            <a:r>
              <a:rPr lang="ru-RU" altLang="ru-RU" sz="1400" dirty="0" err="1" smtClean="0">
                <a:solidFill>
                  <a:schemeClr val="tx1"/>
                </a:solidFill>
              </a:rPr>
              <a:t>property</a:t>
            </a:r>
            <a:r>
              <a:rPr lang="ru-RU" altLang="ru-RU" sz="1400" dirty="0" smtClean="0">
                <a:solidFill>
                  <a:schemeClr val="tx1"/>
                </a:solidFill>
              </a:rPr>
              <a:t> </a:t>
            </a:r>
            <a:r>
              <a:rPr lang="ru-RU" altLang="ru-RU" sz="1400" dirty="0" err="1" smtClean="0">
                <a:solidFill>
                  <a:schemeClr val="tx1"/>
                </a:solidFill>
              </a:rPr>
              <a:t>at</a:t>
            </a:r>
            <a:r>
              <a:rPr lang="ru-RU" altLang="ru-RU" sz="1400" dirty="0" smtClean="0">
                <a:solidFill>
                  <a:schemeClr val="tx1"/>
                </a:solidFill>
              </a:rPr>
              <a:t> </a:t>
            </a:r>
            <a:r>
              <a:rPr lang="ru-RU" altLang="ru-RU" sz="1400" dirty="0" err="1" smtClean="0">
                <a:solidFill>
                  <a:schemeClr val="tx1"/>
                </a:solidFill>
              </a:rPr>
              <a:t>Krasnoyarskaya</a:t>
            </a:r>
            <a:r>
              <a:rPr lang="ru-RU" altLang="ru-RU" sz="1400" dirty="0" smtClean="0">
                <a:solidFill>
                  <a:schemeClr val="tx1"/>
                </a:solidFill>
              </a:rPr>
              <a:t> station</a:t>
            </a:r>
            <a:r>
              <a:rPr lang="ru-RU" altLang="ru-RU" sz="1400" dirty="0" smtClean="0">
                <a:solidFill>
                  <a:schemeClr val="tx1"/>
                </a:solidFill>
              </a:rPr>
              <a:t>-2</a:t>
            </a:r>
            <a:r>
              <a:rPr lang="en-US" altLang="ru-RU" sz="1400" dirty="0" smtClean="0">
                <a:solidFill>
                  <a:schemeClr val="tx1"/>
                </a:solidFill>
              </a:rPr>
              <a:t>.</a:t>
            </a:r>
            <a:endParaRPr lang="en-US" altLang="ru-RU" sz="1400" dirty="0">
              <a:solidFill>
                <a:schemeClr val="tx1"/>
              </a:solidFill>
            </a:endParaRPr>
          </a:p>
          <a:p>
            <a:pPr eaLnBrk="1" hangingPunct="1">
              <a:lnSpc>
                <a:spcPct val="90000"/>
              </a:lnSpc>
              <a:spcBef>
                <a:spcPts val="100"/>
              </a:spcBef>
              <a:spcAft>
                <a:spcPts val="100"/>
              </a:spcAft>
              <a:buClr>
                <a:schemeClr val="tx2"/>
              </a:buClr>
              <a:buFont typeface="Arial Narrow" panose="020B0606020202030204" pitchFamily="34" charset="0"/>
              <a:buChar char="–"/>
            </a:pPr>
            <a:r>
              <a:rPr lang="en-US" altLang="ru-RU" sz="1400" dirty="0">
                <a:solidFill>
                  <a:schemeClr val="tx1"/>
                </a:solidFill>
              </a:rPr>
              <a:t>Other fixed </a:t>
            </a:r>
            <a:r>
              <a:rPr lang="en-US" altLang="ru-RU" sz="1400" dirty="0" smtClean="0">
                <a:solidFill>
                  <a:schemeClr val="tx1"/>
                </a:solidFill>
              </a:rPr>
              <a:t>costs</a:t>
            </a:r>
            <a:r>
              <a:rPr lang="ru-RU" altLang="ru-RU" sz="1400" dirty="0" smtClean="0">
                <a:solidFill>
                  <a:schemeClr val="tx1"/>
                </a:solidFill>
              </a:rPr>
              <a:t> </a:t>
            </a:r>
            <a:r>
              <a:rPr lang="ru-RU" altLang="ru-RU" sz="1400" dirty="0" err="1" smtClean="0">
                <a:solidFill>
                  <a:schemeClr val="tx1"/>
                </a:solidFill>
              </a:rPr>
              <a:t>grew</a:t>
            </a:r>
            <a:r>
              <a:rPr lang="ru-RU" altLang="ru-RU" sz="1400" dirty="0" smtClean="0">
                <a:solidFill>
                  <a:schemeClr val="tx1"/>
                </a:solidFill>
              </a:rPr>
              <a:t> </a:t>
            </a:r>
            <a:r>
              <a:rPr lang="ru-RU" altLang="ru-RU" sz="1400" dirty="0" err="1" smtClean="0">
                <a:solidFill>
                  <a:schemeClr val="tx1"/>
                </a:solidFill>
              </a:rPr>
              <a:t>on</a:t>
            </a:r>
            <a:r>
              <a:rPr lang="ru-RU" altLang="ru-RU" sz="1400" dirty="0" smtClean="0">
                <a:solidFill>
                  <a:schemeClr val="tx1"/>
                </a:solidFill>
              </a:rPr>
              <a:t> </a:t>
            </a:r>
            <a:r>
              <a:rPr lang="ru-RU" altLang="ru-RU" sz="1400" dirty="0" err="1" smtClean="0">
                <a:solidFill>
                  <a:schemeClr val="tx1"/>
                </a:solidFill>
              </a:rPr>
              <a:t>the</a:t>
            </a:r>
            <a:r>
              <a:rPr lang="ru-RU" altLang="ru-RU" sz="1400" dirty="0" smtClean="0">
                <a:solidFill>
                  <a:schemeClr val="tx1"/>
                </a:solidFill>
              </a:rPr>
              <a:t> </a:t>
            </a:r>
            <a:r>
              <a:rPr lang="ru-RU" altLang="ru-RU" sz="1400" dirty="0" err="1" smtClean="0">
                <a:solidFill>
                  <a:schemeClr val="tx1"/>
                </a:solidFill>
              </a:rPr>
              <a:t>account</a:t>
            </a:r>
            <a:r>
              <a:rPr lang="ru-RU" altLang="ru-RU" sz="1400" dirty="0" smtClean="0">
                <a:solidFill>
                  <a:schemeClr val="tx1"/>
                </a:solidFill>
              </a:rPr>
              <a:t> </a:t>
            </a:r>
            <a:r>
              <a:rPr lang="ru-RU" altLang="ru-RU" sz="1400" dirty="0" err="1" smtClean="0">
                <a:solidFill>
                  <a:schemeClr val="tx1"/>
                </a:solidFill>
              </a:rPr>
              <a:t>of</a:t>
            </a:r>
            <a:r>
              <a:rPr lang="ru-RU" altLang="ru-RU" sz="1400" dirty="0" smtClean="0">
                <a:solidFill>
                  <a:schemeClr val="tx1"/>
                </a:solidFill>
              </a:rPr>
              <a:t> </a:t>
            </a:r>
            <a:r>
              <a:rPr lang="en-GB" altLang="ru-RU" sz="1400" dirty="0">
                <a:solidFill>
                  <a:schemeClr val="tx1"/>
                </a:solidFill>
              </a:rPr>
              <a:t>exchange rate </a:t>
            </a:r>
            <a:r>
              <a:rPr lang="en-GB" altLang="ru-RU" sz="1400" dirty="0" smtClean="0">
                <a:solidFill>
                  <a:schemeClr val="tx1"/>
                </a:solidFill>
              </a:rPr>
              <a:t>adjustment</a:t>
            </a:r>
            <a:r>
              <a:rPr lang="ru-RU" altLang="ru-RU" sz="1400" dirty="0" smtClean="0">
                <a:solidFill>
                  <a:schemeClr val="tx1"/>
                </a:solidFill>
              </a:rPr>
              <a:t>s </a:t>
            </a:r>
            <a:r>
              <a:rPr lang="ru-RU" altLang="ru-RU" sz="1400" dirty="0" err="1" smtClean="0">
                <a:solidFill>
                  <a:schemeClr val="tx1"/>
                </a:solidFill>
              </a:rPr>
              <a:t>on</a:t>
            </a:r>
            <a:r>
              <a:rPr lang="ru-RU" altLang="ru-RU" sz="1400" dirty="0" smtClean="0">
                <a:solidFill>
                  <a:schemeClr val="tx1"/>
                </a:solidFill>
              </a:rPr>
              <a:t> </a:t>
            </a:r>
            <a:r>
              <a:rPr lang="ru-RU" altLang="ru-RU" sz="1400" dirty="0" err="1" smtClean="0">
                <a:solidFill>
                  <a:schemeClr val="tx1"/>
                </a:solidFill>
              </a:rPr>
              <a:t>service</a:t>
            </a:r>
            <a:r>
              <a:rPr lang="ru-RU" altLang="ru-RU" sz="1400" dirty="0" smtClean="0">
                <a:solidFill>
                  <a:schemeClr val="tx1"/>
                </a:solidFill>
              </a:rPr>
              <a:t> </a:t>
            </a:r>
            <a:r>
              <a:rPr lang="ru-RU" altLang="ru-RU" sz="1400" dirty="0" err="1" smtClean="0">
                <a:solidFill>
                  <a:schemeClr val="tx1"/>
                </a:solidFill>
              </a:rPr>
              <a:t>contracts</a:t>
            </a:r>
            <a:r>
              <a:rPr lang="ru-RU" altLang="ru-RU" sz="1400" dirty="0" smtClean="0">
                <a:solidFill>
                  <a:schemeClr val="tx1"/>
                </a:solidFill>
              </a:rPr>
              <a:t>.</a:t>
            </a:r>
            <a:endParaRPr lang="en-US" altLang="ru-RU" sz="1400" dirty="0">
              <a:solidFill>
                <a:schemeClr val="tx1"/>
              </a:solidFill>
            </a:endParaRPr>
          </a:p>
        </p:txBody>
      </p:sp>
      <p:graphicFrame>
        <p:nvGraphicFramePr>
          <p:cNvPr id="11" name="Таблица 20"/>
          <p:cNvGraphicFramePr>
            <a:graphicFrameLocks noGrp="1"/>
          </p:cNvGraphicFramePr>
          <p:nvPr>
            <p:extLst>
              <p:ext uri="{D42A27DB-BD31-4B8C-83A1-F6EECF244321}">
                <p14:modId xmlns:p14="http://schemas.microsoft.com/office/powerpoint/2010/main" val="3860505877"/>
              </p:ext>
            </p:extLst>
          </p:nvPr>
        </p:nvGraphicFramePr>
        <p:xfrm>
          <a:off x="4876800" y="1557338"/>
          <a:ext cx="4191000" cy="1785302"/>
        </p:xfrm>
        <a:graphic>
          <a:graphicData uri="http://schemas.openxmlformats.org/drawingml/2006/table">
            <a:tbl>
              <a:tblPr/>
              <a:tblGrid>
                <a:gridCol w="2053503"/>
                <a:gridCol w="763949"/>
                <a:gridCol w="763949"/>
                <a:gridCol w="609599"/>
              </a:tblGrid>
              <a:tr h="222477">
                <a:tc>
                  <a:txBody>
                    <a:bodyPr/>
                    <a:lstStyle/>
                    <a:p>
                      <a:pPr algn="l" rtl="0" fontAlgn="ctr"/>
                      <a:endParaRPr lang="ru-RU" sz="1100" b="1" i="0" u="none" strike="noStrike" dirty="0">
                        <a:solidFill>
                          <a:schemeClr val="accent1"/>
                        </a:solidFill>
                        <a:latin typeface="+mn-lt"/>
                      </a:endParaRPr>
                    </a:p>
                  </a:txBody>
                  <a:tcPr marL="45720" marR="45720" marT="27411" marB="27411"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79C2"/>
                          </a:solidFill>
                          <a:effectLst/>
                          <a:latin typeface="+mn-lt"/>
                          <a:cs typeface="Arial" charset="0"/>
                        </a:rPr>
                        <a:t>3M 2019</a:t>
                      </a:r>
                    </a:p>
                  </a:txBody>
                  <a:tcPr marL="45720" marR="45720" marT="27419" marB="27419"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ru-RU" sz="1200" b="1" i="0" u="none" strike="noStrike" cap="none" normalizeH="0" baseline="0" dirty="0" smtClean="0">
                          <a:ln>
                            <a:noFill/>
                          </a:ln>
                          <a:solidFill>
                            <a:srgbClr val="0079C2"/>
                          </a:solidFill>
                          <a:effectLst/>
                          <a:latin typeface="+mn-lt"/>
                          <a:cs typeface="Arial" charset="0"/>
                        </a:rPr>
                        <a:t>3M 2020</a:t>
                      </a:r>
                    </a:p>
                  </a:txBody>
                  <a:tcPr marL="45720" marR="45720" marT="27419" marB="27419"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n-US" sz="1100" b="1" i="0" u="none" strike="noStrike" kern="1200" dirty="0" smtClean="0">
                          <a:solidFill>
                            <a:srgbClr val="0079C2"/>
                          </a:solidFill>
                          <a:latin typeface="+mn-lt"/>
                          <a:ea typeface="+mn-ea"/>
                          <a:cs typeface="+mn-cs"/>
                        </a:rPr>
                        <a:t>Change</a:t>
                      </a:r>
                      <a:endParaRPr lang="ru-RU" sz="1100" b="1" i="0" u="none" strike="noStrike" kern="1200" dirty="0" smtClean="0">
                        <a:solidFill>
                          <a:srgbClr val="0079C2"/>
                        </a:solidFill>
                        <a:latin typeface="+mn-lt"/>
                        <a:ea typeface="+mn-ea"/>
                        <a:cs typeface="+mn-cs"/>
                      </a:endParaRPr>
                    </a:p>
                  </a:txBody>
                  <a:tcPr marL="45720" marR="45720" marT="27404" marB="27404"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tr>
              <a:tr h="222330">
                <a:tc>
                  <a:txBody>
                    <a:bodyPr/>
                    <a:lstStyle/>
                    <a:p>
                      <a:pPr marL="114300" indent="0" algn="l" defTabSz="914400" rtl="0" eaLnBrk="1" fontAlgn="ctr" latinLnBrk="0" hangingPunct="1">
                        <a:spcAft>
                          <a:spcPts val="0"/>
                        </a:spcAft>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Employee Benefit</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b="0" kern="1200" dirty="0" smtClean="0">
                          <a:solidFill>
                            <a:schemeClr val="tx2"/>
                          </a:solidFill>
                          <a:effectLst/>
                          <a:latin typeface="+mn-lt"/>
                          <a:ea typeface="Calibri" panose="020F0502020204030204" pitchFamily="34" charset="0"/>
                          <a:cs typeface="Times New Roman" panose="02020603050405020304" pitchFamily="18" charset="0"/>
                        </a:rPr>
                        <a:t>2,291</a:t>
                      </a:r>
                      <a:endParaRPr lang="ru-RU" sz="1100" b="0" kern="1200" dirty="0">
                        <a:solidFill>
                          <a:schemeClr val="tx2"/>
                        </a:solidFill>
                        <a:effectLst/>
                        <a:latin typeface="+mn-lt"/>
                        <a:ea typeface="Calibri" panose="020F0502020204030204" pitchFamily="34" charset="0"/>
                        <a:cs typeface="Times New Roman" panose="02020603050405020304" pitchFamily="18" charset="0"/>
                      </a:endParaRPr>
                    </a:p>
                  </a:txBody>
                  <a:tcPr marL="7620" marR="7620" marT="762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b="0" kern="1200" dirty="0" smtClean="0">
                          <a:solidFill>
                            <a:schemeClr val="tx2"/>
                          </a:solidFill>
                          <a:effectLst/>
                          <a:latin typeface="+mn-lt"/>
                          <a:ea typeface="Calibri" panose="020F0502020204030204" pitchFamily="34" charset="0"/>
                          <a:cs typeface="Times New Roman" panose="02020603050405020304" pitchFamily="18" charset="0"/>
                        </a:rPr>
                        <a:t>2,411</a:t>
                      </a:r>
                      <a:endParaRPr lang="ru-RU" sz="1100" b="0" kern="1200" dirty="0">
                        <a:solidFill>
                          <a:schemeClr val="tx2"/>
                        </a:solidFill>
                        <a:effectLst/>
                        <a:latin typeface="+mn-lt"/>
                        <a:ea typeface="Calibri" panose="020F0502020204030204" pitchFamily="34" charset="0"/>
                        <a:cs typeface="Times New Roman" panose="02020603050405020304" pitchFamily="18" charset="0"/>
                      </a:endParaRPr>
                    </a:p>
                  </a:txBody>
                  <a:tcPr marL="7620" marR="7620" marT="762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b="0" kern="1200" dirty="0" smtClean="0">
                          <a:solidFill>
                            <a:schemeClr val="tx2"/>
                          </a:solidFill>
                          <a:effectLst/>
                          <a:latin typeface="+mn-lt"/>
                          <a:ea typeface="Calibri" panose="020F0502020204030204" pitchFamily="34" charset="0"/>
                          <a:cs typeface="Times New Roman" panose="02020603050405020304" pitchFamily="18" charset="0"/>
                        </a:rPr>
                        <a:t>+</a:t>
                      </a:r>
                      <a:r>
                        <a:rPr lang="ru-RU" sz="1100" b="0" kern="1200" dirty="0" smtClean="0">
                          <a:solidFill>
                            <a:schemeClr val="tx2"/>
                          </a:solidFill>
                          <a:effectLst/>
                          <a:latin typeface="+mn-lt"/>
                          <a:ea typeface="Calibri" panose="020F0502020204030204" pitchFamily="34" charset="0"/>
                          <a:cs typeface="Times New Roman" panose="02020603050405020304" pitchFamily="18" charset="0"/>
                        </a:rPr>
                        <a:t>5.2</a:t>
                      </a:r>
                      <a:r>
                        <a:rPr lang="ru-RU" sz="1100" b="0" kern="1200" dirty="0">
                          <a:solidFill>
                            <a:schemeClr val="tx2"/>
                          </a:solidFill>
                          <a:effectLst/>
                          <a:latin typeface="+mn-lt"/>
                          <a:ea typeface="Calibri" panose="020F0502020204030204" pitchFamily="34" charset="0"/>
                          <a:cs typeface="Times New Roman" panose="02020603050405020304" pitchFamily="18" charset="0"/>
                        </a:rPr>
                        <a:t>%</a:t>
                      </a:r>
                    </a:p>
                  </a:txBody>
                  <a:tcPr marL="7620" marR="7620" marT="762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207227">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Rent Expenses</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b="0" kern="1200" dirty="0" smtClean="0">
                          <a:solidFill>
                            <a:schemeClr val="tx2"/>
                          </a:solidFill>
                          <a:effectLst/>
                          <a:latin typeface="+mn-lt"/>
                          <a:ea typeface="Calibri" panose="020F0502020204030204" pitchFamily="34" charset="0"/>
                          <a:cs typeface="Times New Roman" panose="02020603050405020304" pitchFamily="18" charset="0"/>
                        </a:rPr>
                        <a:t>1,190</a:t>
                      </a:r>
                      <a:endParaRPr lang="ru-RU" sz="1100" b="0" kern="1200" dirty="0">
                        <a:solidFill>
                          <a:schemeClr val="tx2"/>
                        </a:solidFill>
                        <a:effectLst/>
                        <a:latin typeface="+mn-lt"/>
                        <a:ea typeface="Calibri" panose="020F0502020204030204" pitchFamily="34" charset="0"/>
                        <a:cs typeface="Times New Roman" panose="02020603050405020304" pitchFamily="18" charset="0"/>
                      </a:endParaRP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b="0" kern="1200" dirty="0" smtClean="0">
                          <a:solidFill>
                            <a:schemeClr val="tx2"/>
                          </a:solidFill>
                          <a:effectLst/>
                          <a:latin typeface="+mn-lt"/>
                          <a:ea typeface="Calibri" panose="020F0502020204030204" pitchFamily="34" charset="0"/>
                          <a:cs typeface="Times New Roman" panose="02020603050405020304" pitchFamily="18" charset="0"/>
                        </a:rPr>
                        <a:t>1,254</a:t>
                      </a:r>
                      <a:endParaRPr lang="ru-RU" sz="1100" b="0" kern="1200" dirty="0">
                        <a:solidFill>
                          <a:schemeClr val="tx2"/>
                        </a:solidFill>
                        <a:effectLst/>
                        <a:latin typeface="+mn-lt"/>
                        <a:ea typeface="Calibri" panose="020F0502020204030204" pitchFamily="34" charset="0"/>
                        <a:cs typeface="Times New Roman" panose="02020603050405020304" pitchFamily="18" charset="0"/>
                      </a:endParaRP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b="0" kern="1200" dirty="0" smtClean="0">
                          <a:solidFill>
                            <a:schemeClr val="tx2"/>
                          </a:solidFill>
                          <a:effectLst/>
                          <a:latin typeface="+mn-lt"/>
                          <a:ea typeface="Calibri" panose="020F0502020204030204" pitchFamily="34" charset="0"/>
                          <a:cs typeface="Times New Roman" panose="02020603050405020304" pitchFamily="18" charset="0"/>
                        </a:rPr>
                        <a:t>+</a:t>
                      </a:r>
                      <a:r>
                        <a:rPr lang="ru-RU" sz="1100" b="0" kern="1200" dirty="0" smtClean="0">
                          <a:solidFill>
                            <a:schemeClr val="tx2"/>
                          </a:solidFill>
                          <a:effectLst/>
                          <a:latin typeface="+mn-lt"/>
                          <a:ea typeface="Calibri" panose="020F0502020204030204" pitchFamily="34" charset="0"/>
                          <a:cs typeface="Times New Roman" panose="02020603050405020304" pitchFamily="18" charset="0"/>
                        </a:rPr>
                        <a:t>5.4</a:t>
                      </a:r>
                      <a:r>
                        <a:rPr lang="ru-RU" sz="1100" b="0" kern="1200" dirty="0">
                          <a:solidFill>
                            <a:schemeClr val="tx2"/>
                          </a:solidFill>
                          <a:effectLst/>
                          <a:latin typeface="+mn-lt"/>
                          <a:ea typeface="Calibri" panose="020F0502020204030204" pitchFamily="34" charset="0"/>
                          <a:cs typeface="Times New Roman" panose="02020603050405020304" pitchFamily="18" charset="0"/>
                        </a:rPr>
                        <a:t>%</a:t>
                      </a: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228707">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ru-RU" sz="1100" kern="1200" dirty="0" err="1" smtClean="0">
                          <a:solidFill>
                            <a:schemeClr val="tx1"/>
                          </a:solidFill>
                          <a:effectLst/>
                          <a:latin typeface="+mn-lt"/>
                          <a:ea typeface="Calibri" panose="020F0502020204030204" pitchFamily="34" charset="0"/>
                          <a:cs typeface="Times New Roman" panose="02020603050405020304" pitchFamily="18" charset="0"/>
                        </a:rPr>
                        <a:t>Taxes</a:t>
                      </a:r>
                      <a:r>
                        <a:rPr lang="ru-RU" sz="1100" kern="1200" dirty="0" smtClean="0">
                          <a:solidFill>
                            <a:schemeClr val="tx1"/>
                          </a:solidFill>
                          <a:effectLst/>
                          <a:latin typeface="+mn-lt"/>
                          <a:ea typeface="Calibri" panose="020F0502020204030204" pitchFamily="34" charset="0"/>
                          <a:cs typeface="Times New Roman" panose="02020603050405020304" pitchFamily="18" charset="0"/>
                        </a:rPr>
                        <a:t>,</a:t>
                      </a:r>
                      <a:r>
                        <a:rPr lang="ru-RU" sz="1100" kern="1200" baseline="0" dirty="0" smtClean="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smtClean="0">
                          <a:solidFill>
                            <a:schemeClr val="tx1"/>
                          </a:solidFill>
                          <a:effectLst/>
                          <a:latin typeface="+mn-lt"/>
                          <a:ea typeface="Calibri" panose="020F0502020204030204" pitchFamily="34" charset="0"/>
                          <a:cs typeface="Times New Roman" panose="02020603050405020304" pitchFamily="18" charset="0"/>
                        </a:rPr>
                        <a:t>Other</a:t>
                      </a:r>
                      <a:r>
                        <a:rPr lang="ru-RU" sz="1100" kern="1200" baseline="0" dirty="0" smtClean="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smtClean="0">
                          <a:solidFill>
                            <a:schemeClr val="tx1"/>
                          </a:solidFill>
                          <a:effectLst/>
                          <a:latin typeface="+mn-lt"/>
                          <a:ea typeface="Calibri" panose="020F0502020204030204" pitchFamily="34" charset="0"/>
                          <a:cs typeface="Times New Roman" panose="02020603050405020304" pitchFamily="18" charset="0"/>
                        </a:rPr>
                        <a:t>than</a:t>
                      </a:r>
                      <a:r>
                        <a:rPr lang="ru-RU" sz="1100" kern="1200" baseline="0" dirty="0" smtClean="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smtClean="0">
                          <a:solidFill>
                            <a:schemeClr val="tx1"/>
                          </a:solidFill>
                          <a:effectLst/>
                          <a:latin typeface="+mn-lt"/>
                          <a:ea typeface="Calibri" panose="020F0502020204030204" pitchFamily="34" charset="0"/>
                          <a:cs typeface="Times New Roman" panose="02020603050405020304" pitchFamily="18" charset="0"/>
                        </a:rPr>
                        <a:t>Income</a:t>
                      </a:r>
                      <a:r>
                        <a:rPr lang="ru-RU" sz="1100" kern="1200" baseline="0" dirty="0" smtClean="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smtClean="0">
                          <a:solidFill>
                            <a:schemeClr val="tx1"/>
                          </a:solidFill>
                          <a:effectLst/>
                          <a:latin typeface="+mn-lt"/>
                          <a:ea typeface="Calibri" panose="020F0502020204030204" pitchFamily="34" charset="0"/>
                          <a:cs typeface="Times New Roman" panose="02020603050405020304" pitchFamily="18" charset="0"/>
                        </a:rPr>
                        <a:t>Tax</a:t>
                      </a:r>
                      <a:endParaRPr lang="ru-RU" sz="1100" kern="1200" dirty="0" smtClean="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b="0" kern="1200" dirty="0">
                          <a:solidFill>
                            <a:schemeClr val="tx2"/>
                          </a:solidFill>
                          <a:effectLst/>
                          <a:latin typeface="+mn-lt"/>
                          <a:ea typeface="Calibri" panose="020F0502020204030204" pitchFamily="34" charset="0"/>
                          <a:cs typeface="Times New Roman" panose="02020603050405020304" pitchFamily="18" charset="0"/>
                        </a:rPr>
                        <a:t>727</a:t>
                      </a: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b="0" kern="1200" dirty="0">
                          <a:solidFill>
                            <a:schemeClr val="tx2"/>
                          </a:solidFill>
                          <a:effectLst/>
                          <a:latin typeface="+mn-lt"/>
                          <a:ea typeface="Calibri" panose="020F0502020204030204" pitchFamily="34" charset="0"/>
                          <a:cs typeface="Times New Roman" panose="02020603050405020304" pitchFamily="18" charset="0"/>
                        </a:rPr>
                        <a:t>718</a:t>
                      </a: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b="0" kern="1200" dirty="0">
                          <a:solidFill>
                            <a:schemeClr val="tx2"/>
                          </a:solidFill>
                          <a:effectLst/>
                          <a:latin typeface="+mn-lt"/>
                          <a:ea typeface="Calibri" panose="020F0502020204030204" pitchFamily="34" charset="0"/>
                          <a:cs typeface="Times New Roman" panose="02020603050405020304" pitchFamily="18" charset="0"/>
                        </a:rPr>
                        <a:t>-</a:t>
                      </a:r>
                      <a:r>
                        <a:rPr lang="ru-RU" sz="1100" b="0" kern="1200" dirty="0" smtClean="0">
                          <a:solidFill>
                            <a:schemeClr val="tx2"/>
                          </a:solidFill>
                          <a:effectLst/>
                          <a:latin typeface="+mn-lt"/>
                          <a:ea typeface="Calibri" panose="020F0502020204030204" pitchFamily="34" charset="0"/>
                          <a:cs typeface="Times New Roman" panose="02020603050405020304" pitchFamily="18" charset="0"/>
                        </a:rPr>
                        <a:t>1.2</a:t>
                      </a:r>
                      <a:r>
                        <a:rPr lang="ru-RU" sz="1100" b="0" kern="1200" dirty="0">
                          <a:solidFill>
                            <a:schemeClr val="tx2"/>
                          </a:solidFill>
                          <a:effectLst/>
                          <a:latin typeface="+mn-lt"/>
                          <a:ea typeface="Calibri" panose="020F0502020204030204" pitchFamily="34" charset="0"/>
                          <a:cs typeface="Times New Roman" panose="02020603050405020304" pitchFamily="18" charset="0"/>
                        </a:rPr>
                        <a:t>%</a:t>
                      </a: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222330">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ru-RU" sz="1100" kern="1200" dirty="0" err="1" smtClean="0">
                          <a:solidFill>
                            <a:schemeClr val="tx1"/>
                          </a:solidFill>
                          <a:effectLst/>
                          <a:latin typeface="+mn-lt"/>
                          <a:ea typeface="Calibri" panose="020F0502020204030204" pitchFamily="34" charset="0"/>
                          <a:cs typeface="Times New Roman" panose="02020603050405020304" pitchFamily="18" charset="0"/>
                        </a:rPr>
                        <a:t>Repairs</a:t>
                      </a:r>
                      <a:r>
                        <a:rPr lang="ru-RU" sz="1100" kern="1200" dirty="0" smtClean="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smtClean="0">
                          <a:solidFill>
                            <a:schemeClr val="tx1"/>
                          </a:solidFill>
                          <a:effectLst/>
                          <a:latin typeface="+mn-lt"/>
                          <a:ea typeface="Calibri" panose="020F0502020204030204" pitchFamily="34" charset="0"/>
                          <a:cs typeface="Times New Roman" panose="02020603050405020304" pitchFamily="18" charset="0"/>
                        </a:rPr>
                        <a:t>and</a:t>
                      </a:r>
                      <a:r>
                        <a:rPr lang="ru-RU" sz="1100" kern="1200" baseline="0" dirty="0" smtClean="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smtClean="0">
                          <a:solidFill>
                            <a:schemeClr val="tx1"/>
                          </a:solidFill>
                          <a:effectLst/>
                          <a:latin typeface="+mn-lt"/>
                          <a:ea typeface="Calibri" panose="020F0502020204030204" pitchFamily="34" charset="0"/>
                          <a:cs typeface="Times New Roman" panose="02020603050405020304" pitchFamily="18" charset="0"/>
                        </a:rPr>
                        <a:t>Maintainance</a:t>
                      </a:r>
                      <a:endParaRPr lang="ru-RU" sz="1100" kern="1200" dirty="0" smtClean="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b="0" kern="1200" dirty="0">
                          <a:solidFill>
                            <a:schemeClr val="tx2"/>
                          </a:solidFill>
                          <a:effectLst/>
                          <a:latin typeface="+mn-lt"/>
                          <a:ea typeface="Calibri" panose="020F0502020204030204" pitchFamily="34" charset="0"/>
                          <a:cs typeface="Times New Roman" panose="02020603050405020304" pitchFamily="18" charset="0"/>
                        </a:rPr>
                        <a:t>649</a:t>
                      </a: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b="0" kern="1200" dirty="0">
                          <a:solidFill>
                            <a:schemeClr val="tx2"/>
                          </a:solidFill>
                          <a:effectLst/>
                          <a:latin typeface="+mn-lt"/>
                          <a:ea typeface="Calibri" panose="020F0502020204030204" pitchFamily="34" charset="0"/>
                          <a:cs typeface="Times New Roman" panose="02020603050405020304" pitchFamily="18" charset="0"/>
                        </a:rPr>
                        <a:t>695</a:t>
                      </a: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b="0" kern="1200" dirty="0" smtClean="0">
                          <a:solidFill>
                            <a:schemeClr val="tx2"/>
                          </a:solidFill>
                          <a:effectLst/>
                          <a:latin typeface="+mn-lt"/>
                          <a:ea typeface="Calibri" panose="020F0502020204030204" pitchFamily="34" charset="0"/>
                          <a:cs typeface="Times New Roman" panose="02020603050405020304" pitchFamily="18" charset="0"/>
                        </a:rPr>
                        <a:t>+</a:t>
                      </a:r>
                      <a:r>
                        <a:rPr lang="ru-RU" sz="1100" b="0" kern="1200" dirty="0" smtClean="0">
                          <a:solidFill>
                            <a:schemeClr val="tx2"/>
                          </a:solidFill>
                          <a:effectLst/>
                          <a:latin typeface="+mn-lt"/>
                          <a:ea typeface="Calibri" panose="020F0502020204030204" pitchFamily="34" charset="0"/>
                          <a:cs typeface="Times New Roman" panose="02020603050405020304" pitchFamily="18" charset="0"/>
                        </a:rPr>
                        <a:t>7.1</a:t>
                      </a:r>
                      <a:r>
                        <a:rPr lang="ru-RU" sz="1100" b="0" kern="1200" dirty="0">
                          <a:solidFill>
                            <a:schemeClr val="tx2"/>
                          </a:solidFill>
                          <a:effectLst/>
                          <a:latin typeface="+mn-lt"/>
                          <a:ea typeface="Calibri" panose="020F0502020204030204" pitchFamily="34" charset="0"/>
                          <a:cs typeface="Times New Roman" panose="02020603050405020304" pitchFamily="18" charset="0"/>
                        </a:rPr>
                        <a:t>%</a:t>
                      </a:r>
                    </a:p>
                  </a:txBody>
                  <a:tcPr marL="7620" marR="7620" marT="762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222330">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ru-RU" sz="1100" kern="1200" dirty="0" err="1" smtClean="0">
                          <a:solidFill>
                            <a:schemeClr val="tx1"/>
                          </a:solidFill>
                          <a:effectLst/>
                          <a:latin typeface="+mn-lt"/>
                          <a:ea typeface="Calibri" panose="020F0502020204030204" pitchFamily="34" charset="0"/>
                          <a:cs typeface="Times New Roman" panose="02020603050405020304" pitchFamily="18" charset="0"/>
                        </a:rPr>
                        <a:t>Income</a:t>
                      </a:r>
                      <a:r>
                        <a:rPr lang="ru-RU" sz="1100" kern="1200" dirty="0" smtClean="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smtClean="0">
                          <a:solidFill>
                            <a:schemeClr val="tx1"/>
                          </a:solidFill>
                          <a:effectLst/>
                          <a:latin typeface="+mn-lt"/>
                          <a:ea typeface="Calibri" panose="020F0502020204030204" pitchFamily="34" charset="0"/>
                          <a:cs typeface="Times New Roman" panose="02020603050405020304" pitchFamily="18" charset="0"/>
                        </a:rPr>
                        <a:t>from</a:t>
                      </a:r>
                      <a:r>
                        <a:rPr lang="ru-RU" sz="1100" kern="1200" baseline="0" dirty="0" smtClean="0">
                          <a:solidFill>
                            <a:schemeClr val="tx1"/>
                          </a:solidFill>
                          <a:effectLst/>
                          <a:latin typeface="+mn-lt"/>
                          <a:ea typeface="Calibri" panose="020F0502020204030204" pitchFamily="34" charset="0"/>
                          <a:cs typeface="Times New Roman" panose="02020603050405020304" pitchFamily="18" charset="0"/>
                        </a:rPr>
                        <a:t> PP&amp;E </a:t>
                      </a:r>
                      <a:r>
                        <a:rPr lang="ru-RU" sz="1100" kern="1200" baseline="0" dirty="0" err="1" smtClean="0">
                          <a:solidFill>
                            <a:schemeClr val="tx1"/>
                          </a:solidFill>
                          <a:effectLst/>
                          <a:latin typeface="+mn-lt"/>
                          <a:ea typeface="Calibri" panose="020F0502020204030204" pitchFamily="34" charset="0"/>
                          <a:cs typeface="Times New Roman" panose="02020603050405020304" pitchFamily="18" charset="0"/>
                        </a:rPr>
                        <a:t>Disposal</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ru-RU" sz="1100">
                          <a:solidFill>
                            <a:srgbClr val="000000"/>
                          </a:solidFill>
                          <a:effectLst/>
                          <a:latin typeface="Arial Narrow"/>
                          <a:ea typeface="Calibri"/>
                        </a:rPr>
                        <a:t>(4)</a:t>
                      </a:r>
                      <a:endParaRPr lang="ru-RU" sz="1100">
                        <a:effectLst/>
                        <a:latin typeface="Calibri"/>
                        <a:ea typeface="Calibri"/>
                      </a:endParaRPr>
                    </a:p>
                  </a:txBody>
                  <a:tcPr marL="68580" marR="68580" marT="0" marB="0">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ru-RU" sz="1100" dirty="0">
                          <a:solidFill>
                            <a:srgbClr val="000000"/>
                          </a:solidFill>
                          <a:effectLst/>
                          <a:latin typeface="Arial Narrow"/>
                          <a:ea typeface="Calibri"/>
                        </a:rPr>
                        <a:t>(</a:t>
                      </a:r>
                      <a:r>
                        <a:rPr lang="ru-RU" sz="1100" dirty="0" smtClean="0">
                          <a:solidFill>
                            <a:srgbClr val="000000"/>
                          </a:solidFill>
                          <a:effectLst/>
                          <a:latin typeface="Arial Narrow"/>
                          <a:ea typeface="Calibri"/>
                        </a:rPr>
                        <a:t>3,771</a:t>
                      </a:r>
                      <a:r>
                        <a:rPr lang="ru-RU" sz="1100" dirty="0">
                          <a:solidFill>
                            <a:srgbClr val="000000"/>
                          </a:solidFill>
                          <a:effectLst/>
                          <a:latin typeface="Arial Narrow"/>
                          <a:ea typeface="Calibri"/>
                        </a:rPr>
                        <a:t>)</a:t>
                      </a:r>
                      <a:endParaRPr lang="ru-RU" sz="1100" dirty="0">
                        <a:effectLst/>
                        <a:latin typeface="Calibri"/>
                        <a:ea typeface="Calibri"/>
                      </a:endParaRPr>
                    </a:p>
                  </a:txBody>
                  <a:tcPr marL="68580" marR="68580" marT="0" marB="0">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ru-RU" sz="1100" dirty="0">
                          <a:solidFill>
                            <a:srgbClr val="000000"/>
                          </a:solidFill>
                          <a:effectLst/>
                          <a:latin typeface="Arial Narrow"/>
                          <a:ea typeface="Calibri"/>
                        </a:rPr>
                        <a:t>-</a:t>
                      </a:r>
                      <a:endParaRPr lang="ru-RU" sz="1100" dirty="0">
                        <a:effectLst/>
                        <a:latin typeface="Calibri"/>
                        <a:ea typeface="Calibri"/>
                      </a:endParaRPr>
                    </a:p>
                  </a:txBody>
                  <a:tcPr marL="68580" marR="68580" marT="0" marB="0">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222330">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Other Fixed Costs</a:t>
                      </a:r>
                      <a:endParaRPr lang="ru-RU" sz="1100" kern="1200" dirty="0" smtClean="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ru-RU" sz="1100" dirty="0" smtClean="0">
                          <a:solidFill>
                            <a:srgbClr val="000000"/>
                          </a:solidFill>
                          <a:effectLst/>
                          <a:latin typeface="Arial Narrow"/>
                          <a:ea typeface="Calibri"/>
                        </a:rPr>
                        <a:t>1,584</a:t>
                      </a:r>
                      <a:endParaRPr lang="ru-RU" sz="1100" dirty="0">
                        <a:effectLst/>
                        <a:latin typeface="Calibri"/>
                        <a:ea typeface="Calibri"/>
                      </a:endParaRPr>
                    </a:p>
                  </a:txBody>
                  <a:tcPr marL="68580" marR="68580" marT="0" marB="0">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ru-RU" sz="1100" dirty="0" smtClean="0">
                          <a:solidFill>
                            <a:srgbClr val="000000"/>
                          </a:solidFill>
                          <a:effectLst/>
                          <a:latin typeface="Arial Narrow"/>
                          <a:ea typeface="Calibri"/>
                        </a:rPr>
                        <a:t>2,429</a:t>
                      </a:r>
                      <a:endParaRPr lang="ru-RU" sz="1100" dirty="0">
                        <a:effectLst/>
                        <a:latin typeface="Calibri"/>
                        <a:ea typeface="Calibri"/>
                      </a:endParaRPr>
                    </a:p>
                  </a:txBody>
                  <a:tcPr marL="68580" marR="68580" marT="0" marB="0">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ru-RU" sz="1100" dirty="0" smtClean="0">
                          <a:solidFill>
                            <a:srgbClr val="000000"/>
                          </a:solidFill>
                          <a:effectLst/>
                          <a:latin typeface="Arial Narrow"/>
                          <a:ea typeface="Calibri"/>
                        </a:rPr>
                        <a:t>53.4</a:t>
                      </a:r>
                      <a:r>
                        <a:rPr lang="ru-RU" sz="1100" dirty="0" smtClean="0">
                          <a:solidFill>
                            <a:srgbClr val="000000"/>
                          </a:solidFill>
                          <a:effectLst/>
                          <a:latin typeface="Arial Narrow"/>
                          <a:ea typeface="Calibri"/>
                        </a:rPr>
                        <a:t>%</a:t>
                      </a:r>
                      <a:endParaRPr lang="ru-RU" sz="1100" dirty="0">
                        <a:effectLst/>
                        <a:latin typeface="Calibri"/>
                        <a:ea typeface="Calibri"/>
                      </a:endParaRPr>
                    </a:p>
                  </a:txBody>
                  <a:tcPr marL="68580" marR="68580" marT="0" marB="0">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r h="222330">
                <a:tc>
                  <a:txBody>
                    <a:bodyPr/>
                    <a:lstStyle/>
                    <a:p>
                      <a:pPr algn="l" rtl="0" fontAlgn="ctr"/>
                      <a:r>
                        <a:rPr lang="en-US" sz="1100" b="1" kern="1200" dirty="0" smtClean="0">
                          <a:solidFill>
                            <a:schemeClr val="tx2"/>
                          </a:solidFill>
                          <a:effectLst/>
                          <a:latin typeface="+mn-lt"/>
                          <a:ea typeface="Calibri" panose="020F0502020204030204" pitchFamily="34" charset="0"/>
                          <a:cs typeface="Times New Roman" panose="02020603050405020304" pitchFamily="18" charset="0"/>
                        </a:rPr>
                        <a:t>Total Fixed Costs</a:t>
                      </a:r>
                      <a:endParaRPr lang="ru-RU" sz="1100" b="1" kern="1200" dirty="0">
                        <a:solidFill>
                          <a:schemeClr val="tx2"/>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b="1" kern="1200" dirty="0" smtClean="0">
                          <a:solidFill>
                            <a:schemeClr val="tx2"/>
                          </a:solidFill>
                          <a:effectLst/>
                          <a:latin typeface="+mn-lt"/>
                          <a:ea typeface="Calibri" panose="020F0502020204030204" pitchFamily="34" charset="0"/>
                          <a:cs typeface="Times New Roman" panose="02020603050405020304" pitchFamily="18" charset="0"/>
                        </a:rPr>
                        <a:t>6,437</a:t>
                      </a:r>
                      <a:endParaRPr lang="ru-RU" sz="1100" b="1" kern="1200" dirty="0">
                        <a:solidFill>
                          <a:schemeClr val="tx2"/>
                        </a:solidFill>
                        <a:effectLst/>
                        <a:latin typeface="+mn-lt"/>
                        <a:ea typeface="Calibri" panose="020F0502020204030204" pitchFamily="34" charset="0"/>
                        <a:cs typeface="Times New Roman" panose="02020603050405020304" pitchFamily="18" charset="0"/>
                      </a:endParaRPr>
                    </a:p>
                  </a:txBody>
                  <a:tcPr marL="7620" marR="7620" marT="7620"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b="1" kern="1200" dirty="0" smtClean="0">
                          <a:solidFill>
                            <a:schemeClr val="tx2"/>
                          </a:solidFill>
                          <a:effectLst/>
                          <a:latin typeface="+mn-lt"/>
                          <a:ea typeface="Calibri" panose="020F0502020204030204" pitchFamily="34" charset="0"/>
                          <a:cs typeface="Times New Roman" panose="02020603050405020304" pitchFamily="18" charset="0"/>
                        </a:rPr>
                        <a:t>3,736</a:t>
                      </a:r>
                      <a:endParaRPr lang="ru-RU" sz="1100" b="1" kern="1200" dirty="0">
                        <a:solidFill>
                          <a:schemeClr val="tx2"/>
                        </a:solidFill>
                        <a:effectLst/>
                        <a:latin typeface="+mn-lt"/>
                        <a:ea typeface="Calibri" panose="020F0502020204030204" pitchFamily="34" charset="0"/>
                        <a:cs typeface="Times New Roman" panose="02020603050405020304" pitchFamily="18" charset="0"/>
                      </a:endParaRPr>
                    </a:p>
                  </a:txBody>
                  <a:tcPr marL="7620" marR="7620" marT="7620"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b="1" kern="1200" dirty="0">
                          <a:solidFill>
                            <a:schemeClr val="tx2"/>
                          </a:solidFill>
                          <a:effectLst/>
                          <a:latin typeface="+mn-lt"/>
                          <a:ea typeface="Calibri" panose="020F0502020204030204" pitchFamily="34" charset="0"/>
                          <a:cs typeface="Times New Roman" panose="02020603050405020304" pitchFamily="18" charset="0"/>
                        </a:rPr>
                        <a:t>-</a:t>
                      </a:r>
                      <a:r>
                        <a:rPr lang="ru-RU" sz="1100" b="1" kern="1200" dirty="0" smtClean="0">
                          <a:solidFill>
                            <a:schemeClr val="tx2"/>
                          </a:solidFill>
                          <a:effectLst/>
                          <a:latin typeface="+mn-lt"/>
                          <a:ea typeface="Calibri" panose="020F0502020204030204" pitchFamily="34" charset="0"/>
                          <a:cs typeface="Times New Roman" panose="02020603050405020304" pitchFamily="18" charset="0"/>
                        </a:rPr>
                        <a:t>42.0</a:t>
                      </a:r>
                      <a:r>
                        <a:rPr lang="ru-RU" sz="1100" b="1" kern="1200" dirty="0">
                          <a:solidFill>
                            <a:schemeClr val="tx2"/>
                          </a:solidFill>
                          <a:effectLst/>
                          <a:latin typeface="+mn-lt"/>
                          <a:ea typeface="Calibri" panose="020F0502020204030204" pitchFamily="34" charset="0"/>
                          <a:cs typeface="Times New Roman" panose="02020603050405020304" pitchFamily="18" charset="0"/>
                        </a:rPr>
                        <a:t>%</a:t>
                      </a:r>
                    </a:p>
                  </a:txBody>
                  <a:tcPr marL="7620" marR="7620" marT="7620"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12" name="Straight Arrow Connector 13"/>
          <p:cNvCxnSpPr/>
          <p:nvPr/>
        </p:nvCxnSpPr>
        <p:spPr>
          <a:xfrm>
            <a:off x="2133600" y="4773613"/>
            <a:ext cx="1203960" cy="228600"/>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3" name="Oval 14"/>
          <p:cNvSpPr/>
          <p:nvPr/>
        </p:nvSpPr>
        <p:spPr>
          <a:xfrm>
            <a:off x="2557463" y="4637088"/>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en-US" sz="1050" spc="-30" dirty="0" smtClean="0">
                <a:solidFill>
                  <a:srgbClr val="0079C2"/>
                </a:solidFill>
              </a:rPr>
              <a:t>-</a:t>
            </a:r>
            <a:r>
              <a:rPr lang="ru-RU" sz="1050" spc="-30" dirty="0" smtClean="0">
                <a:solidFill>
                  <a:srgbClr val="0079C2"/>
                </a:solidFill>
              </a:rPr>
              <a:t>42,0</a:t>
            </a:r>
            <a:r>
              <a:rPr lang="ru-RU" sz="1050" spc="-30" dirty="0" smtClean="0">
                <a:solidFill>
                  <a:srgbClr val="0079C2"/>
                </a:solidFill>
              </a:rPr>
              <a:t>%</a:t>
            </a:r>
            <a:endParaRPr lang="ru-RU" sz="1050" spc="-30" dirty="0">
              <a:solidFill>
                <a:srgbClr val="0079C2"/>
              </a:solidFill>
            </a:endParaRPr>
          </a:p>
        </p:txBody>
      </p:sp>
      <p:cxnSp>
        <p:nvCxnSpPr>
          <p:cNvPr id="14" name="Straight Arrow Connector 16"/>
          <p:cNvCxnSpPr/>
          <p:nvPr/>
        </p:nvCxnSpPr>
        <p:spPr>
          <a:xfrm flipV="1">
            <a:off x="6655787" y="4504038"/>
            <a:ext cx="999224" cy="73485"/>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5" name="Oval 17"/>
          <p:cNvSpPr/>
          <p:nvPr/>
        </p:nvSpPr>
        <p:spPr>
          <a:xfrm>
            <a:off x="6930080" y="4380805"/>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30" dirty="0" smtClean="0">
                <a:solidFill>
                  <a:srgbClr val="0079C2"/>
                </a:solidFill>
              </a:rPr>
              <a:t>+2</a:t>
            </a:r>
            <a:r>
              <a:rPr lang="en-US" sz="1050" spc="-30" dirty="0" smtClean="0">
                <a:solidFill>
                  <a:srgbClr val="0079C2"/>
                </a:solidFill>
              </a:rPr>
              <a:t>.</a:t>
            </a:r>
            <a:r>
              <a:rPr lang="ru-RU" sz="1050" spc="-30" dirty="0" smtClean="0">
                <a:solidFill>
                  <a:srgbClr val="0079C2"/>
                </a:solidFill>
              </a:rPr>
              <a:t>0%</a:t>
            </a:r>
            <a:endParaRPr lang="ru-RU" sz="1050" spc="-30" dirty="0">
              <a:solidFill>
                <a:srgbClr val="0079C2"/>
              </a:solidFill>
            </a:endParaRPr>
          </a:p>
        </p:txBody>
      </p:sp>
      <p:pic>
        <p:nvPicPr>
          <p:cNvPr id="17" name="Рисунок 16"/>
          <p:cNvPicPr>
            <a:picLocks noChangeAspect="1"/>
          </p:cNvPicPr>
          <p:nvPr/>
        </p:nvPicPr>
        <p:blipFill>
          <a:blip r:embed="rId2"/>
          <a:stretch>
            <a:fillRect/>
          </a:stretch>
        </p:blipFill>
        <p:spPr>
          <a:xfrm>
            <a:off x="828787" y="4504038"/>
            <a:ext cx="3793236" cy="1798320"/>
          </a:xfrm>
          <a:prstGeom prst="rect">
            <a:avLst/>
          </a:prstGeom>
        </p:spPr>
      </p:pic>
      <p:pic>
        <p:nvPicPr>
          <p:cNvPr id="20" name="Рисунок 19"/>
          <p:cNvPicPr>
            <a:picLocks noChangeAspect="1"/>
          </p:cNvPicPr>
          <p:nvPr/>
        </p:nvPicPr>
        <p:blipFill>
          <a:blip r:embed="rId3"/>
          <a:stretch>
            <a:fillRect/>
          </a:stretch>
        </p:blipFill>
        <p:spPr>
          <a:xfrm>
            <a:off x="5397501" y="4380805"/>
            <a:ext cx="3307080" cy="1897380"/>
          </a:xfrm>
          <a:prstGeom prst="rect">
            <a:avLst/>
          </a:prstGeom>
        </p:spPr>
      </p:pic>
    </p:spTree>
    <p:extLst>
      <p:ext uri="{BB962C8B-B14F-4D97-AF65-F5344CB8AC3E}">
        <p14:creationId xmlns:p14="http://schemas.microsoft.com/office/powerpoint/2010/main" val="2077455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EBITDA and Profit</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a:t>
            </a:r>
            <a:r>
              <a:rPr lang="ru-RU" altLang="ru-RU" dirty="0"/>
              <a:t>3M 2020 </a:t>
            </a:r>
            <a:r>
              <a:rPr lang="en-US" altLang="ru-RU" dirty="0"/>
              <a:t>IFRS Results</a:t>
            </a:r>
            <a:endParaRPr lang="ru-RU" altLang="ru-RU" dirty="0"/>
          </a:p>
        </p:txBody>
      </p:sp>
      <p:sp>
        <p:nvSpPr>
          <p:cNvPr id="5" name="Text Box 103"/>
          <p:cNvSpPr txBox="1">
            <a:spLocks noChangeArrowheads="1"/>
          </p:cNvSpPr>
          <p:nvPr/>
        </p:nvSpPr>
        <p:spPr bwMode="auto">
          <a:xfrm>
            <a:off x="4191000" y="1354138"/>
            <a:ext cx="274273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Profit Bridge </a:t>
            </a:r>
            <a:r>
              <a:rPr lang="ru-RU" altLang="ru-RU" sz="1600" b="1" dirty="0" err="1" smtClean="0">
                <a:solidFill>
                  <a:srgbClr val="0079C2"/>
                </a:solidFill>
              </a:rPr>
              <a:t>for</a:t>
            </a:r>
            <a:r>
              <a:rPr lang="ru-RU" altLang="ru-RU" sz="1600" b="1" dirty="0" smtClean="0">
                <a:solidFill>
                  <a:srgbClr val="0079C2"/>
                </a:solidFill>
              </a:rPr>
              <a:t> 3M 2020</a:t>
            </a:r>
            <a:r>
              <a:rPr lang="en-US" altLang="ru-RU" sz="1600" b="1" dirty="0" smtClean="0">
                <a:solidFill>
                  <a:srgbClr val="0079C2"/>
                </a:solidFill>
              </a:rPr>
              <a:t>, </a:t>
            </a:r>
            <a:r>
              <a:rPr lang="en-US" altLang="ru-RU" sz="1600" b="1" dirty="0" err="1">
                <a:solidFill>
                  <a:srgbClr val="0079C2"/>
                </a:solidFill>
              </a:rPr>
              <a:t>mn</a:t>
            </a:r>
            <a:r>
              <a:rPr lang="en-US" altLang="ru-RU" sz="1600" b="1" dirty="0">
                <a:solidFill>
                  <a:srgbClr val="0079C2"/>
                </a:solidFill>
              </a:rPr>
              <a:t> RUR</a:t>
            </a:r>
          </a:p>
        </p:txBody>
      </p:sp>
      <p:sp>
        <p:nvSpPr>
          <p:cNvPr id="7" name="Text Box 103"/>
          <p:cNvSpPr txBox="1">
            <a:spLocks noChangeArrowheads="1"/>
          </p:cNvSpPr>
          <p:nvPr/>
        </p:nvSpPr>
        <p:spPr bwMode="auto">
          <a:xfrm>
            <a:off x="146050" y="1354138"/>
            <a:ext cx="13827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EBITDA, mn RUR</a:t>
            </a:r>
          </a:p>
        </p:txBody>
      </p:sp>
      <p:cxnSp>
        <p:nvCxnSpPr>
          <p:cNvPr id="8" name="Straight Arrow Connector 6"/>
          <p:cNvCxnSpPr/>
          <p:nvPr/>
        </p:nvCxnSpPr>
        <p:spPr>
          <a:xfrm flipV="1">
            <a:off x="1295400" y="2620963"/>
            <a:ext cx="990600" cy="350837"/>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9" name="Oval 7"/>
          <p:cNvSpPr/>
          <p:nvPr/>
        </p:nvSpPr>
        <p:spPr>
          <a:xfrm>
            <a:off x="1577975" y="2560638"/>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smtClean="0">
                <a:solidFill>
                  <a:srgbClr val="0079C2"/>
                </a:solidFill>
              </a:rPr>
              <a:t>+</a:t>
            </a:r>
            <a:r>
              <a:rPr lang="ru-RU" sz="1050" spc="-10" dirty="0" smtClean="0">
                <a:solidFill>
                  <a:srgbClr val="0079C2"/>
                </a:solidFill>
              </a:rPr>
              <a:t>17</a:t>
            </a:r>
            <a:r>
              <a:rPr lang="en-US" sz="1050" spc="-10" dirty="0" smtClean="0">
                <a:solidFill>
                  <a:srgbClr val="0079C2"/>
                </a:solidFill>
              </a:rPr>
              <a:t>.</a:t>
            </a:r>
            <a:r>
              <a:rPr lang="ru-RU" sz="1050" spc="-10" dirty="0" smtClean="0">
                <a:solidFill>
                  <a:srgbClr val="0079C2"/>
                </a:solidFill>
              </a:rPr>
              <a:t>6%</a:t>
            </a:r>
            <a:endParaRPr lang="ru-RU" sz="1050" spc="-10" dirty="0">
              <a:solidFill>
                <a:srgbClr val="0079C2"/>
              </a:solidFill>
            </a:endParaRPr>
          </a:p>
        </p:txBody>
      </p:sp>
      <p:pic>
        <p:nvPicPr>
          <p:cNvPr id="10" name="Рисунок 9"/>
          <p:cNvPicPr>
            <a:picLocks noChangeAspect="1"/>
          </p:cNvPicPr>
          <p:nvPr/>
        </p:nvPicPr>
        <p:blipFill>
          <a:blip r:embed="rId2"/>
          <a:stretch>
            <a:fillRect/>
          </a:stretch>
        </p:blipFill>
        <p:spPr>
          <a:xfrm>
            <a:off x="131381" y="2560638"/>
            <a:ext cx="3258312" cy="2927604"/>
          </a:xfrm>
          <a:prstGeom prst="rect">
            <a:avLst/>
          </a:prstGeom>
        </p:spPr>
      </p:pic>
      <p:pic>
        <p:nvPicPr>
          <p:cNvPr id="16" name="Рисунок 15"/>
          <p:cNvPicPr>
            <a:picLocks noChangeAspect="1"/>
          </p:cNvPicPr>
          <p:nvPr/>
        </p:nvPicPr>
        <p:blipFill>
          <a:blip r:embed="rId3"/>
          <a:stretch>
            <a:fillRect/>
          </a:stretch>
        </p:blipFill>
        <p:spPr>
          <a:xfrm>
            <a:off x="3883419" y="2590010"/>
            <a:ext cx="4806262" cy="2843576"/>
          </a:xfrm>
          <a:prstGeom prst="rect">
            <a:avLst/>
          </a:prstGeom>
        </p:spPr>
      </p:pic>
    </p:spTree>
    <p:extLst>
      <p:ext uri="{BB962C8B-B14F-4D97-AF65-F5344CB8AC3E}">
        <p14:creationId xmlns:p14="http://schemas.microsoft.com/office/powerpoint/2010/main" val="7521869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Debt</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a:t>
            </a:r>
            <a:r>
              <a:rPr lang="ru-RU" altLang="ru-RU" dirty="0"/>
              <a:t>3M 2020 </a:t>
            </a:r>
            <a:r>
              <a:rPr lang="en-US" altLang="ru-RU" dirty="0"/>
              <a:t>IFRS Results</a:t>
            </a:r>
            <a:endParaRPr lang="ru-RU" altLang="ru-RU" dirty="0"/>
          </a:p>
        </p:txBody>
      </p:sp>
      <p:sp>
        <p:nvSpPr>
          <p:cNvPr id="5" name="Text Box 103"/>
          <p:cNvSpPr txBox="1">
            <a:spLocks noChangeArrowheads="1"/>
          </p:cNvSpPr>
          <p:nvPr/>
        </p:nvSpPr>
        <p:spPr bwMode="auto">
          <a:xfrm>
            <a:off x="6400800" y="1219200"/>
            <a:ext cx="2667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Net Debt, mn RUR</a:t>
            </a:r>
            <a:r>
              <a:rPr lang="en-US" altLang="ru-RU" sz="1600" b="1" baseline="30000">
                <a:solidFill>
                  <a:srgbClr val="0079C2"/>
                </a:solidFill>
              </a:rPr>
              <a:t>1</a:t>
            </a:r>
            <a:r>
              <a:rPr lang="ru-RU" altLang="ru-RU" sz="1600" b="1" baseline="30000">
                <a:solidFill>
                  <a:srgbClr val="0079C2"/>
                </a:solidFill>
              </a:rPr>
              <a:t> </a:t>
            </a:r>
          </a:p>
        </p:txBody>
      </p:sp>
      <p:sp>
        <p:nvSpPr>
          <p:cNvPr id="7" name="Text Box 103"/>
          <p:cNvSpPr txBox="1">
            <a:spLocks noChangeArrowheads="1"/>
          </p:cNvSpPr>
          <p:nvPr/>
        </p:nvSpPr>
        <p:spPr bwMode="auto">
          <a:xfrm>
            <a:off x="146050" y="1219200"/>
            <a:ext cx="25971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Debt Structure, mn RUR</a:t>
            </a:r>
            <a:r>
              <a:rPr lang="ru-RU" altLang="ru-RU" sz="1600" b="1">
                <a:solidFill>
                  <a:srgbClr val="0079C2"/>
                </a:solidFill>
              </a:rPr>
              <a:t> </a:t>
            </a:r>
            <a:endParaRPr lang="en-US" altLang="ru-RU" sz="1600" b="1">
              <a:solidFill>
                <a:srgbClr val="0079C2"/>
              </a:solidFill>
            </a:endParaRPr>
          </a:p>
        </p:txBody>
      </p:sp>
      <p:sp>
        <p:nvSpPr>
          <p:cNvPr id="8" name="Text Box 103"/>
          <p:cNvSpPr txBox="1">
            <a:spLocks noChangeArrowheads="1"/>
          </p:cNvSpPr>
          <p:nvPr/>
        </p:nvSpPr>
        <p:spPr bwMode="auto">
          <a:xfrm>
            <a:off x="3270250" y="1219200"/>
            <a:ext cx="25209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Debt Maturity Profile, as of </a:t>
            </a:r>
            <a:r>
              <a:rPr lang="ru-RU" altLang="ru-RU" sz="1600" b="1" dirty="0" err="1" smtClean="0">
                <a:solidFill>
                  <a:srgbClr val="0079C2"/>
                </a:solidFill>
              </a:rPr>
              <a:t>March</a:t>
            </a:r>
            <a:r>
              <a:rPr lang="ru-RU" altLang="ru-RU" sz="1600" b="1" dirty="0" smtClean="0">
                <a:solidFill>
                  <a:srgbClr val="0079C2"/>
                </a:solidFill>
              </a:rPr>
              <a:t> </a:t>
            </a:r>
            <a:r>
              <a:rPr lang="en-US" altLang="ru-RU" sz="1600" b="1" dirty="0" smtClean="0">
                <a:solidFill>
                  <a:srgbClr val="0079C2"/>
                </a:solidFill>
              </a:rPr>
              <a:t>31</a:t>
            </a:r>
            <a:r>
              <a:rPr lang="en-US" altLang="ru-RU" sz="1600" b="1" dirty="0" smtClean="0">
                <a:solidFill>
                  <a:srgbClr val="0079C2"/>
                </a:solidFill>
              </a:rPr>
              <a:t>, </a:t>
            </a:r>
            <a:r>
              <a:rPr lang="en-US" altLang="ru-RU" sz="1600" b="1" dirty="0" smtClean="0">
                <a:solidFill>
                  <a:srgbClr val="0079C2"/>
                </a:solidFill>
              </a:rPr>
              <a:t>20</a:t>
            </a:r>
            <a:r>
              <a:rPr lang="ru-RU" altLang="ru-RU" sz="1600" b="1" dirty="0" smtClean="0">
                <a:solidFill>
                  <a:srgbClr val="0079C2"/>
                </a:solidFill>
              </a:rPr>
              <a:t>20</a:t>
            </a:r>
            <a:r>
              <a:rPr lang="en-US" altLang="ru-RU" sz="1600" b="1" dirty="0" smtClean="0">
                <a:solidFill>
                  <a:srgbClr val="0079C2"/>
                </a:solidFill>
              </a:rPr>
              <a:t>, </a:t>
            </a:r>
            <a:r>
              <a:rPr lang="en-US" altLang="ru-RU" sz="1600" b="1" dirty="0" err="1">
                <a:solidFill>
                  <a:srgbClr val="0079C2"/>
                </a:solidFill>
              </a:rPr>
              <a:t>mn</a:t>
            </a:r>
            <a:r>
              <a:rPr lang="en-US" altLang="ru-RU" sz="1600" b="1" dirty="0">
                <a:solidFill>
                  <a:srgbClr val="0079C2"/>
                </a:solidFill>
              </a:rPr>
              <a:t> RUR</a:t>
            </a:r>
            <a:r>
              <a:rPr lang="ru-RU" altLang="ru-RU" sz="1600" b="1" dirty="0">
                <a:solidFill>
                  <a:srgbClr val="0079C2"/>
                </a:solidFill>
              </a:rPr>
              <a:t> </a:t>
            </a:r>
            <a:endParaRPr lang="en-US" altLang="ru-RU" sz="1600" b="1" dirty="0">
              <a:solidFill>
                <a:srgbClr val="0079C2"/>
              </a:solidFill>
            </a:endParaRPr>
          </a:p>
        </p:txBody>
      </p:sp>
      <p:cxnSp>
        <p:nvCxnSpPr>
          <p:cNvPr id="9" name="Straight Arrow Connector 7"/>
          <p:cNvCxnSpPr/>
          <p:nvPr/>
        </p:nvCxnSpPr>
        <p:spPr>
          <a:xfrm>
            <a:off x="1158240" y="2478087"/>
            <a:ext cx="815340" cy="269876"/>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0" name="Oval 8"/>
          <p:cNvSpPr/>
          <p:nvPr/>
        </p:nvSpPr>
        <p:spPr>
          <a:xfrm>
            <a:off x="1316038" y="2382838"/>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smtClean="0">
                <a:solidFill>
                  <a:srgbClr val="0079C2"/>
                </a:solidFill>
              </a:rPr>
              <a:t>-33.2%</a:t>
            </a:r>
            <a:endParaRPr lang="ru-RU" sz="1050" spc="-10" dirty="0">
              <a:solidFill>
                <a:srgbClr val="0079C2"/>
              </a:solidFill>
            </a:endParaRPr>
          </a:p>
        </p:txBody>
      </p:sp>
      <p:sp>
        <p:nvSpPr>
          <p:cNvPr id="11" name="Text Box 61"/>
          <p:cNvSpPr txBox="1">
            <a:spLocks noChangeArrowheads="1"/>
          </p:cNvSpPr>
          <p:nvPr/>
        </p:nvSpPr>
        <p:spPr bwMode="auto">
          <a:xfrm>
            <a:off x="0" y="6026150"/>
            <a:ext cx="72723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900" baseline="30000">
                <a:solidFill>
                  <a:srgbClr val="595959"/>
                </a:solidFill>
              </a:rPr>
              <a:t>1 </a:t>
            </a:r>
            <a:r>
              <a:rPr lang="en-US" altLang="ru-RU" sz="900">
                <a:solidFill>
                  <a:srgbClr val="595959"/>
                </a:solidFill>
              </a:rPr>
              <a:t>Net debt = Total amount of borrowings less cash and cash equivalents</a:t>
            </a:r>
          </a:p>
        </p:txBody>
      </p:sp>
      <p:cxnSp>
        <p:nvCxnSpPr>
          <p:cNvPr id="12" name="Straight Arrow Connector 6"/>
          <p:cNvCxnSpPr>
            <a:endCxn id="14" idx="1"/>
          </p:cNvCxnSpPr>
          <p:nvPr/>
        </p:nvCxnSpPr>
        <p:spPr>
          <a:xfrm>
            <a:off x="7048500" y="2560511"/>
            <a:ext cx="931359" cy="2750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Oval 7"/>
          <p:cNvSpPr/>
          <p:nvPr/>
        </p:nvSpPr>
        <p:spPr>
          <a:xfrm>
            <a:off x="6683375" y="2478087"/>
            <a:ext cx="365125" cy="365125"/>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smtClean="0">
                <a:solidFill>
                  <a:srgbClr val="0079C2"/>
                </a:solidFill>
              </a:rPr>
              <a:t>1.68</a:t>
            </a:r>
            <a:endParaRPr lang="ru-RU" sz="1050" spc="-10" dirty="0">
              <a:solidFill>
                <a:srgbClr val="0079C2"/>
              </a:solidFill>
            </a:endParaRPr>
          </a:p>
        </p:txBody>
      </p:sp>
      <p:sp>
        <p:nvSpPr>
          <p:cNvPr id="14" name="Oval 7"/>
          <p:cNvSpPr/>
          <p:nvPr/>
        </p:nvSpPr>
        <p:spPr>
          <a:xfrm>
            <a:off x="7926388" y="2782065"/>
            <a:ext cx="365125" cy="365125"/>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smtClean="0">
                <a:solidFill>
                  <a:srgbClr val="0079C2"/>
                </a:solidFill>
              </a:rPr>
              <a:t>1.05</a:t>
            </a:r>
            <a:endParaRPr lang="ru-RU" sz="1050" spc="-10" dirty="0">
              <a:solidFill>
                <a:srgbClr val="0079C2"/>
              </a:solidFill>
            </a:endParaRPr>
          </a:p>
        </p:txBody>
      </p:sp>
      <p:sp>
        <p:nvSpPr>
          <p:cNvPr id="15" name="Text Box 103"/>
          <p:cNvSpPr txBox="1">
            <a:spLocks noChangeArrowheads="1"/>
          </p:cNvSpPr>
          <p:nvPr/>
        </p:nvSpPr>
        <p:spPr bwMode="auto">
          <a:xfrm>
            <a:off x="6919913" y="1974481"/>
            <a:ext cx="1006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algn="ctr" eaLnBrk="1" hangingPunct="1">
              <a:spcBef>
                <a:spcPct val="0"/>
              </a:spcBef>
              <a:buFontTx/>
              <a:buNone/>
            </a:pPr>
            <a:r>
              <a:rPr lang="en-US" altLang="ru-RU" sz="1200" dirty="0">
                <a:solidFill>
                  <a:schemeClr val="tx1"/>
                </a:solidFill>
              </a:rPr>
              <a:t>Net Debt</a:t>
            </a:r>
            <a:r>
              <a:rPr lang="ru-RU" altLang="ru-RU" sz="1200" dirty="0">
                <a:solidFill>
                  <a:schemeClr val="tx1"/>
                </a:solidFill>
              </a:rPr>
              <a:t>/</a:t>
            </a:r>
            <a:r>
              <a:rPr lang="en-US" altLang="ru-RU" sz="1200" dirty="0">
                <a:solidFill>
                  <a:schemeClr val="tx1"/>
                </a:solidFill>
              </a:rPr>
              <a:t> EBITDA</a:t>
            </a:r>
            <a:endParaRPr lang="ru-RU" altLang="ru-RU" sz="1200" baseline="30000" dirty="0">
              <a:solidFill>
                <a:schemeClr val="tx1"/>
              </a:solidFill>
            </a:endParaRPr>
          </a:p>
        </p:txBody>
      </p:sp>
      <p:pic>
        <p:nvPicPr>
          <p:cNvPr id="18" name="Рисунок 17"/>
          <p:cNvPicPr>
            <a:picLocks noChangeAspect="1"/>
          </p:cNvPicPr>
          <p:nvPr/>
        </p:nvPicPr>
        <p:blipFill>
          <a:blip r:embed="rId2"/>
          <a:stretch>
            <a:fillRect/>
          </a:stretch>
        </p:blipFill>
        <p:spPr>
          <a:xfrm>
            <a:off x="62897" y="2263966"/>
            <a:ext cx="2746248" cy="3209544"/>
          </a:xfrm>
          <a:prstGeom prst="rect">
            <a:avLst/>
          </a:prstGeom>
        </p:spPr>
      </p:pic>
      <p:pic>
        <p:nvPicPr>
          <p:cNvPr id="20" name="Рисунок 19"/>
          <p:cNvPicPr>
            <a:picLocks noChangeAspect="1"/>
          </p:cNvPicPr>
          <p:nvPr/>
        </p:nvPicPr>
        <p:blipFill>
          <a:blip r:embed="rId3"/>
          <a:stretch>
            <a:fillRect/>
          </a:stretch>
        </p:blipFill>
        <p:spPr>
          <a:xfrm>
            <a:off x="3157728" y="1765554"/>
            <a:ext cx="2828544" cy="3326892"/>
          </a:xfrm>
          <a:prstGeom prst="rect">
            <a:avLst/>
          </a:prstGeom>
        </p:spPr>
      </p:pic>
      <p:pic>
        <p:nvPicPr>
          <p:cNvPr id="22" name="Рисунок 21"/>
          <p:cNvPicPr>
            <a:picLocks noChangeAspect="1"/>
          </p:cNvPicPr>
          <p:nvPr/>
        </p:nvPicPr>
        <p:blipFill>
          <a:blip r:embed="rId4"/>
          <a:stretch>
            <a:fillRect/>
          </a:stretch>
        </p:blipFill>
        <p:spPr>
          <a:xfrm>
            <a:off x="6050026" y="2232474"/>
            <a:ext cx="2746248" cy="3241548"/>
          </a:xfrm>
          <a:prstGeom prst="rect">
            <a:avLst/>
          </a:prstGeom>
        </p:spPr>
      </p:pic>
    </p:spTree>
    <p:extLst>
      <p:ext uri="{BB962C8B-B14F-4D97-AF65-F5344CB8AC3E}">
        <p14:creationId xmlns:p14="http://schemas.microsoft.com/office/powerpoint/2010/main" val="37391043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0"/>
          </p:nvPr>
        </p:nvSpPr>
        <p:spPr>
          <a:xfrm>
            <a:off x="1873251" y="6477893"/>
            <a:ext cx="7048500" cy="307777"/>
          </a:xfrm>
        </p:spPr>
        <p:txBody>
          <a:bodyPr/>
          <a:lstStyle/>
          <a:p>
            <a:r>
              <a:rPr lang="en-US" altLang="ru-RU" dirty="0"/>
              <a:t>OGK-2 Group </a:t>
            </a:r>
            <a:r>
              <a:rPr lang="ru-RU" altLang="ru-RU" dirty="0"/>
              <a:t>3M 2020 </a:t>
            </a:r>
            <a:r>
              <a:rPr lang="en-US" altLang="ru-RU" dirty="0"/>
              <a:t>IFRS Results</a:t>
            </a:r>
            <a:endParaRPr lang="ru-RU" altLang="ru-RU" dirty="0"/>
          </a:p>
        </p:txBody>
      </p:sp>
      <p:sp>
        <p:nvSpPr>
          <p:cNvPr id="4" name="Номер слайда 3"/>
          <p:cNvSpPr>
            <a:spLocks noGrp="1"/>
          </p:cNvSpPr>
          <p:nvPr>
            <p:ph type="sldNum" sz="quarter" idx="4"/>
          </p:nvPr>
        </p:nvSpPr>
        <p:spPr/>
        <p:txBody>
          <a:bodyPr/>
          <a:lstStyle/>
          <a:p>
            <a:fld id="{8E730068-F805-43B7-8A8E-3E2DB17E4B45}" type="slidenum">
              <a:rPr lang="ru-RU" smtClean="0"/>
              <a:pPr/>
              <a:t>8</a:t>
            </a:fld>
            <a:endParaRPr lang="ru-RU" dirty="0"/>
          </a:p>
        </p:txBody>
      </p:sp>
      <p:sp>
        <p:nvSpPr>
          <p:cNvPr id="8" name="Rectangle 2"/>
          <p:cNvSpPr>
            <a:spLocks noChangeArrowheads="1"/>
          </p:cNvSpPr>
          <p:nvPr/>
        </p:nvSpPr>
        <p:spPr bwMode="auto">
          <a:xfrm>
            <a:off x="1352550" y="254952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2800" b="1"/>
              <a:t>Thank You For Your Attention!</a:t>
            </a:r>
            <a:endParaRPr lang="ru-RU" altLang="ru-RU" sz="2800" b="1"/>
          </a:p>
        </p:txBody>
      </p:sp>
      <p:sp>
        <p:nvSpPr>
          <p:cNvPr id="9" name="Rectangle 3"/>
          <p:cNvSpPr>
            <a:spLocks noChangeArrowheads="1"/>
          </p:cNvSpPr>
          <p:nvPr/>
        </p:nvSpPr>
        <p:spPr bwMode="auto">
          <a:xfrm>
            <a:off x="2179638" y="3581400"/>
            <a:ext cx="64008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lnSpc>
                <a:spcPct val="90000"/>
              </a:lnSpc>
              <a:buFontTx/>
              <a:buNone/>
            </a:pPr>
            <a:endParaRPr lang="en-US" altLang="ru-RU" sz="1600" b="1" dirty="0"/>
          </a:p>
          <a:p>
            <a:pPr eaLnBrk="1" hangingPunct="1">
              <a:lnSpc>
                <a:spcPct val="90000"/>
              </a:lnSpc>
              <a:buFontTx/>
              <a:buNone/>
            </a:pPr>
            <a:r>
              <a:rPr lang="en-US" altLang="ru-RU" sz="1600" b="1" dirty="0"/>
              <a:t>IR contacts:</a:t>
            </a:r>
            <a:endParaRPr lang="ru-RU" altLang="ru-RU" sz="1600" b="1" dirty="0"/>
          </a:p>
          <a:p>
            <a:pPr eaLnBrk="1" hangingPunct="1">
              <a:lnSpc>
                <a:spcPct val="90000"/>
              </a:lnSpc>
              <a:buFontTx/>
              <a:buNone/>
            </a:pPr>
            <a:r>
              <a:rPr lang="en-US" altLang="ru-RU" sz="1600" dirty="0"/>
              <a:t>Natalya Grizel</a:t>
            </a:r>
            <a:endParaRPr lang="ru-RU" altLang="ru-RU" sz="1600" dirty="0"/>
          </a:p>
          <a:p>
            <a:pPr eaLnBrk="1" hangingPunct="1">
              <a:lnSpc>
                <a:spcPct val="90000"/>
              </a:lnSpc>
              <a:buFontTx/>
              <a:buNone/>
            </a:pPr>
            <a:r>
              <a:rPr lang="en-US" altLang="ru-RU" sz="1600" dirty="0"/>
              <a:t>Tel</a:t>
            </a:r>
            <a:r>
              <a:rPr lang="ru-RU" altLang="ru-RU" sz="1600" dirty="0"/>
              <a:t>.: + 7 (812) 646-13-64, </a:t>
            </a:r>
            <a:r>
              <a:rPr lang="en-US" altLang="ru-RU" sz="1600" dirty="0" err="1"/>
              <a:t>ext</a:t>
            </a:r>
            <a:r>
              <a:rPr lang="ru-RU" altLang="ru-RU" sz="1600" dirty="0"/>
              <a:t>. 2416</a:t>
            </a:r>
          </a:p>
          <a:p>
            <a:pPr eaLnBrk="1" hangingPunct="1">
              <a:lnSpc>
                <a:spcPct val="90000"/>
              </a:lnSpc>
              <a:buFontTx/>
              <a:buNone/>
            </a:pPr>
            <a:r>
              <a:rPr lang="en-US" altLang="ru-RU" sz="1600" dirty="0"/>
              <a:t>Email: Grizel.Natalya@ogk2.ru</a:t>
            </a:r>
            <a:endParaRPr lang="ru-RU" altLang="ru-RU" sz="1600" dirty="0"/>
          </a:p>
          <a:p>
            <a:pPr eaLnBrk="1" hangingPunct="1">
              <a:lnSpc>
                <a:spcPct val="90000"/>
              </a:lnSpc>
              <a:buFontTx/>
              <a:buNone/>
            </a:pPr>
            <a:endParaRPr lang="ru-RU" altLang="ru-RU" sz="1600" b="1" dirty="0"/>
          </a:p>
          <a:p>
            <a:pPr eaLnBrk="1" hangingPunct="1">
              <a:lnSpc>
                <a:spcPct val="90000"/>
              </a:lnSpc>
              <a:buFontTx/>
              <a:buNone/>
            </a:pPr>
            <a:endParaRPr lang="ru-RU" altLang="ru-RU" sz="1600" b="1" dirty="0"/>
          </a:p>
          <a:p>
            <a:pPr eaLnBrk="1" hangingPunct="1">
              <a:lnSpc>
                <a:spcPct val="90000"/>
              </a:lnSpc>
              <a:buFontTx/>
              <a:buNone/>
            </a:pPr>
            <a:endParaRPr lang="en-US" altLang="ru-RU" sz="1600" b="1" dirty="0"/>
          </a:p>
          <a:p>
            <a:pPr eaLnBrk="1" hangingPunct="1">
              <a:lnSpc>
                <a:spcPct val="90000"/>
              </a:lnSpc>
              <a:buFontTx/>
              <a:buNone/>
            </a:pPr>
            <a:endParaRPr lang="en-US" altLang="ru-RU" sz="1600" b="1" u="sng" dirty="0"/>
          </a:p>
          <a:p>
            <a:pPr eaLnBrk="1" hangingPunct="1">
              <a:lnSpc>
                <a:spcPct val="90000"/>
              </a:lnSpc>
              <a:buFontTx/>
              <a:buNone/>
            </a:pPr>
            <a:endParaRPr lang="ru-RU" altLang="ru-RU" sz="16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3_Специальное оформление">
  <a:themeElements>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Специальное оформление">
  <a:themeElements>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1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Специальное оформление">
  <a:themeElements>
    <a:clrScheme name="7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7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7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8_Специальное оформление">
  <a:themeElements>
    <a:clrScheme name="8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8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8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0_Специальное оформление">
  <a:themeElements>
    <a:clrScheme name="9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9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9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9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9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9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9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9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9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9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9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9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9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9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3103</TotalTime>
  <Words>909</Words>
  <Application>Microsoft Office PowerPoint</Application>
  <PresentationFormat>Экран (4:3)</PresentationFormat>
  <Paragraphs>195</Paragraphs>
  <Slides>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8</vt:i4>
      </vt:variant>
      <vt:variant>
        <vt:lpstr>Заголовки слайдов</vt:lpstr>
      </vt:variant>
      <vt:variant>
        <vt:i4>9</vt:i4>
      </vt:variant>
    </vt:vector>
  </HeadingPairs>
  <TitlesOfParts>
    <vt:vector size="22" baseType="lpstr">
      <vt:lpstr>Arial</vt:lpstr>
      <vt:lpstr>Arial Narrow</vt:lpstr>
      <vt:lpstr>Calibri</vt:lpstr>
      <vt:lpstr>Symbol</vt:lpstr>
      <vt:lpstr>Times New Roman</vt:lpstr>
      <vt:lpstr>3_Специальное оформление</vt:lpstr>
      <vt:lpstr>6_Специальное оформление</vt:lpstr>
      <vt:lpstr>4_Специальное оформление</vt:lpstr>
      <vt:lpstr>5_Специальное оформление</vt:lpstr>
      <vt:lpstr>11_Специальное оформление</vt:lpstr>
      <vt:lpstr>7_Специальное оформление</vt:lpstr>
      <vt:lpstr>8_Специальное оформление</vt:lpstr>
      <vt:lpstr>10_Специальное оформление</vt:lpstr>
      <vt:lpstr>Презентация PowerPoint</vt:lpstr>
      <vt:lpstr>Disclaimer</vt:lpstr>
      <vt:lpstr>Operational and Financial Highlights</vt:lpstr>
      <vt:lpstr>Revenue</vt:lpstr>
      <vt:lpstr>Variable Costs</vt:lpstr>
      <vt:lpstr>Fixed Costs</vt:lpstr>
      <vt:lpstr>EBITDA and Profit</vt:lpstr>
      <vt:lpstr>Debt</vt:lpstr>
      <vt:lpstr>Презентация PowerPoint</vt:lpstr>
    </vt:vector>
  </TitlesOfParts>
  <Company>Typo Graphic Design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Pirit</dc:creator>
  <cp:lastModifiedBy>Мельников А.А.</cp:lastModifiedBy>
  <cp:revision>170</cp:revision>
  <cp:lastPrinted>2020-03-06T12:27:47Z</cp:lastPrinted>
  <dcterms:created xsi:type="dcterms:W3CDTF">2009-07-15T11:37:47Z</dcterms:created>
  <dcterms:modified xsi:type="dcterms:W3CDTF">2020-05-14T13:57:16Z</dcterms:modified>
</cp:coreProperties>
</file>