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varScale="1">
        <p:scale>
          <a:sx n="116" d="100"/>
          <a:sy n="116" d="100"/>
        </p:scale>
        <p:origin x="1884" y="8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p>
            <a:pPr lvl="0"/>
            <a:r>
              <a:rPr lang="ru-RU" dirty="0" smtClean="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p>
            <a:pPr lvl="0"/>
            <a:r>
              <a:rPr lang="ru-RU" dirty="0" smtClean="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smtClean="0"/>
              <a:t>Образец </a:t>
            </a:r>
            <a:br>
              <a:rPr lang="ru-RU" dirty="0" smtClean="0"/>
            </a:br>
            <a:r>
              <a:rPr lang="ru-RU" dirty="0" smtClean="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lvl1pPr>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p>
            <a:pPr lvl="0"/>
            <a:r>
              <a:rPr lang="ru-RU" dirty="0" smtClean="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a:t>
            </a:r>
          </a:p>
          <a:p>
            <a:pPr lvl="0"/>
            <a:r>
              <a:rPr lang="ru-RU" dirty="0" smtClean="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smtClean="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smtClean="0"/>
              <a:t>OGK-2 Group</a:t>
            </a:r>
            <a:r>
              <a:rPr lang="ru-RU" altLang="ru-RU" sz="2500" b="1" kern="0" dirty="0" smtClean="0"/>
              <a:t/>
            </a:r>
            <a:br>
              <a:rPr lang="ru-RU" altLang="ru-RU" sz="2500" b="1" kern="0" dirty="0" smtClean="0"/>
            </a:br>
            <a:r>
              <a:rPr lang="ru-RU" altLang="ru-RU" sz="2500" b="1" kern="0" dirty="0" smtClean="0"/>
              <a:t/>
            </a:r>
            <a:br>
              <a:rPr lang="ru-RU" altLang="ru-RU" sz="2500" b="1" kern="0" dirty="0" smtClean="0"/>
            </a:br>
            <a:r>
              <a:rPr lang="ru-RU" altLang="ru-RU" b="1" kern="0" dirty="0" smtClean="0"/>
              <a:t>6M 2020 </a:t>
            </a:r>
            <a:r>
              <a:rPr lang="en-US" altLang="ru-RU" b="1" kern="0" dirty="0" smtClean="0"/>
              <a:t>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smtClean="0">
                <a:cs typeface="Arial" panose="020B0604020202020204" pitchFamily="34" charset="0"/>
              </a:rPr>
              <a:t>August</a:t>
            </a:r>
            <a:r>
              <a:rPr lang="ru-RU" altLang="ru-RU" sz="1800" kern="0" dirty="0" smtClean="0">
                <a:cs typeface="Arial" panose="020B0604020202020204" pitchFamily="34" charset="0"/>
              </a:rPr>
              <a:t> 9</a:t>
            </a:r>
            <a:r>
              <a:rPr lang="en-US" altLang="ru-RU" sz="1800" kern="0" dirty="0" smtClean="0">
                <a:cs typeface="Arial" panose="020B0604020202020204" pitchFamily="34" charset="0"/>
              </a:rPr>
              <a:t>, 2020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2020 </a:t>
            </a:r>
            <a:r>
              <a:rPr lang="en-US" altLang="ru-RU" dirty="0" smtClean="0"/>
              <a:t>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760498220"/>
              </p:ext>
            </p:extLst>
          </p:nvPr>
        </p:nvGraphicFramePr>
        <p:xfrm>
          <a:off x="152400" y="1833563"/>
          <a:ext cx="4114800" cy="3881439"/>
        </p:xfrm>
        <a:graphic>
          <a:graphicData uri="http://schemas.openxmlformats.org/drawingml/2006/table">
            <a:tbl>
              <a:tblPr/>
              <a:tblGrid>
                <a:gridCol w="1828800"/>
                <a:gridCol w="685800"/>
                <a:gridCol w="762000"/>
                <a:gridCol w="838200"/>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Arial Narrow" pitchFamily="34" charset="0"/>
                          <a:cs typeface="Arial" charset="0"/>
                        </a:rPr>
                        <a:t>  </a:t>
                      </a:r>
                      <a:r>
                        <a:rPr kumimoji="0" lang="ru-RU" sz="1400" b="0" i="0" u="none" strike="noStrike" cap="none" normalizeH="0" baseline="0" dirty="0" smtClean="0">
                          <a:ln>
                            <a:noFill/>
                          </a:ln>
                          <a:solidFill>
                            <a:schemeClr val="accent1"/>
                          </a:solidFill>
                          <a:effectLst/>
                          <a:latin typeface="Arial Narrow" pitchFamily="34" charset="0"/>
                          <a:cs typeface="Arial" charset="0"/>
                        </a:rPr>
                        <a:t> </a:t>
                      </a:r>
                      <a:endParaRPr kumimoji="0" lang="ru-RU" sz="1400" b="1" i="0" u="none" strike="noStrike" cap="none" normalizeH="0" baseline="0" dirty="0" smtClean="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mn-lt"/>
                          <a:cs typeface="Arial" charset="0"/>
                        </a:rPr>
                        <a:t>6</a:t>
                      </a:r>
                      <a:r>
                        <a:rPr kumimoji="0" lang="ru-RU" sz="1400" b="1" i="0" u="none" strike="noStrike" cap="none" normalizeH="0" baseline="0" dirty="0" smtClean="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rgbClr val="0079C2"/>
                          </a:solidFill>
                          <a:effectLst/>
                          <a:latin typeface="+mn-lt"/>
                          <a:cs typeface="Arial" charset="0"/>
                        </a:rPr>
                        <a:t>6</a:t>
                      </a:r>
                      <a:r>
                        <a:rPr kumimoji="0" lang="ru-RU" sz="1400" b="1" i="0" u="none" strike="noStrike" cap="none" normalizeH="0" baseline="0" dirty="0" smtClean="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Arial Narrow" pitchFamily="34" charset="0"/>
                          <a:cs typeface="Arial" charset="0"/>
                        </a:rPr>
                        <a:t>Change</a:t>
                      </a:r>
                      <a:endParaRPr kumimoji="0" lang="ru-RU" sz="1400" b="1" i="0" u="none" strike="noStrike" cap="none" normalizeH="0" baseline="0" dirty="0" smtClean="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28</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654</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22</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440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r>
              <a:tr h="65759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26</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733</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888</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9</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Useful Heat Output, thousand </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443</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264</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324</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323</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6</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Heat, kg/</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en-US" sz="1400" b="0" i="0" u="none" strike="noStrike" kern="1200" dirty="0" smtClean="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163</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5</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165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4</a:t>
                      </a: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72353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35</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27</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0</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8</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1 </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p</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en-US" sz="1200" b="0" i="0" u="none" strike="noStrike" kern="1200" cap="none" normalizeH="0" baseline="0" dirty="0" smtClean="0">
                          <a:ln>
                            <a:noFill/>
                          </a:ln>
                          <a:solidFill>
                            <a:srgbClr val="002060"/>
                          </a:solidFill>
                          <a:effectLst/>
                          <a:latin typeface="Arial Narrow" pitchFamily="34" charset="0"/>
                          <a:ea typeface="+mn-ea"/>
                          <a:cs typeface="Arial" charset="0"/>
                        </a:rPr>
                        <a:t>p</a:t>
                      </a:r>
                      <a:r>
                        <a:rPr kumimoji="0" lang="ru-RU" sz="1200" b="0" i="0" u="none" strike="noStrike" kern="1200" cap="none" normalizeH="0" baseline="0" dirty="0" smtClean="0">
                          <a:ln>
                            <a:noFill/>
                          </a:ln>
                          <a:solidFill>
                            <a:srgbClr val="002060"/>
                          </a:solidFill>
                          <a:effectLst/>
                          <a:latin typeface="Arial Narrow" pitchFamily="34" charset="0"/>
                          <a:ea typeface="+mn-ea"/>
                          <a:cs typeface="Arial" charset="0"/>
                        </a:rPr>
                        <a:t>.</a:t>
                      </a:r>
                      <a:endParaRPr kumimoji="0" lang="ru-RU" sz="1200" b="0" i="0" u="none" strike="noStrike" kern="1200" cap="none" normalizeH="0" baseline="0" dirty="0">
                        <a:ln>
                          <a:noFill/>
                        </a:ln>
                        <a:solidFill>
                          <a:srgbClr val="002060"/>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
        <p:nvSpPr>
          <p:cNvPr id="9" name="Rectangle 4"/>
          <p:cNvSpPr/>
          <p:nvPr/>
        </p:nvSpPr>
        <p:spPr>
          <a:xfrm>
            <a:off x="3175" y="5791200"/>
            <a:ext cx="9144000" cy="50800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smtClean="0">
                <a:solidFill>
                  <a:schemeClr val="tx1">
                    <a:lumMod val="65000"/>
                    <a:lumOff val="35000"/>
                  </a:schemeClr>
                </a:solidFill>
                <a:latin typeface="+mn-lt"/>
                <a:cs typeface="+mn-cs"/>
              </a:rPr>
              <a:t>3</a:t>
            </a:r>
            <a:r>
              <a:rPr lang="ru-RU" sz="900" dirty="0" smtClean="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p>
        </p:txBody>
      </p:sp>
      <p:graphicFrame>
        <p:nvGraphicFramePr>
          <p:cNvPr id="10" name="Group 84"/>
          <p:cNvGraphicFramePr>
            <a:graphicFrameLocks noGrp="1"/>
          </p:cNvGraphicFramePr>
          <p:nvPr>
            <p:extLst>
              <p:ext uri="{D42A27DB-BD31-4B8C-83A1-F6EECF244321}">
                <p14:modId xmlns:p14="http://schemas.microsoft.com/office/powerpoint/2010/main" val="1100817683"/>
              </p:ext>
            </p:extLst>
          </p:nvPr>
        </p:nvGraphicFramePr>
        <p:xfrm>
          <a:off x="4343400" y="1833564"/>
          <a:ext cx="4724400" cy="3881437"/>
        </p:xfrm>
        <a:graphic>
          <a:graphicData uri="http://schemas.openxmlformats.org/drawingml/2006/table">
            <a:tbl>
              <a:tblPr/>
              <a:tblGrid>
                <a:gridCol w="2549675"/>
                <a:gridCol w="749905"/>
                <a:gridCol w="784224"/>
                <a:gridCol w="640596"/>
              </a:tblGrid>
              <a:tr h="50263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mn-lt"/>
                          <a:cs typeface="Arial" charset="0"/>
                        </a:rPr>
                        <a:t>  </a:t>
                      </a:r>
                      <a:r>
                        <a:rPr kumimoji="0" lang="ru-RU" sz="1400" b="0" i="0" u="none" strike="noStrike" cap="none" normalizeH="0" baseline="0" dirty="0" smtClean="0">
                          <a:ln>
                            <a:noFill/>
                          </a:ln>
                          <a:solidFill>
                            <a:schemeClr val="accent1"/>
                          </a:solidFill>
                          <a:effectLst/>
                          <a:latin typeface="+mn-lt"/>
                          <a:cs typeface="Arial" charset="0"/>
                        </a:rPr>
                        <a:t> </a:t>
                      </a:r>
                      <a:endParaRPr kumimoji="0" lang="ru-RU" sz="1400" b="1" i="0" u="none" strike="noStrike" cap="none" normalizeH="0" baseline="0" dirty="0" smtClean="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mn-lt"/>
                          <a:cs typeface="Arial" charset="0"/>
                        </a:rPr>
                        <a:t>6</a:t>
                      </a:r>
                      <a:r>
                        <a:rPr kumimoji="0" lang="ru-RU" sz="1400" b="1" i="0" u="none" strike="noStrike" cap="none" normalizeH="0" baseline="0" dirty="0" smtClean="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rgbClr val="0079C2"/>
                          </a:solidFill>
                          <a:effectLst/>
                          <a:latin typeface="+mn-lt"/>
                          <a:cs typeface="Arial" charset="0"/>
                        </a:rPr>
                        <a:t>6</a:t>
                      </a:r>
                      <a:r>
                        <a:rPr kumimoji="0" lang="ru-RU" sz="1400" b="1" i="0" u="none" strike="noStrike" cap="none" normalizeH="0" baseline="0" dirty="0" smtClean="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r>
              <a:tr h="279952">
                <a:tc>
                  <a:txBody>
                    <a:bodyPr/>
                    <a:lstStyle/>
                    <a:p>
                      <a:pPr algn="l" rtl="0" fontAlgn="ctr"/>
                      <a:r>
                        <a:rPr lang="en-US" sz="1400" b="1" i="0" u="none" strike="noStrike" dirty="0" smtClean="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1" i="0" u="none" strike="noStrike" kern="1200" dirty="0">
                          <a:solidFill>
                            <a:srgbClr val="002060"/>
                          </a:solidFill>
                          <a:effectLst/>
                          <a:latin typeface="Arial Narrow" panose="020B0606020202030204" pitchFamily="34" charset="0"/>
                          <a:ea typeface="+mn-ea"/>
                          <a:cs typeface="+mn-cs"/>
                        </a:rPr>
                        <a:t>69 303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1" i="0" u="none" strike="noStrike" kern="1200" dirty="0">
                          <a:solidFill>
                            <a:srgbClr val="002060"/>
                          </a:solidFill>
                          <a:effectLst/>
                          <a:latin typeface="Arial Narrow" panose="020B0606020202030204" pitchFamily="34" charset="0"/>
                          <a:ea typeface="+mn-ea"/>
                          <a:cs typeface="+mn-cs"/>
                        </a:rPr>
                        <a:t>60 328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1" i="0" u="none" strike="noStrike" dirty="0">
                          <a:solidFill>
                            <a:srgbClr val="002060"/>
                          </a:solidFill>
                          <a:effectLst/>
                          <a:latin typeface="Arial Narrow" panose="020B0606020202030204" pitchFamily="34" charset="0"/>
                        </a:rPr>
                        <a:t>-</a:t>
                      </a:r>
                      <a:r>
                        <a:rPr lang="ru-RU" sz="1200" b="1" i="0" u="none" strike="noStrike" dirty="0" smtClean="0">
                          <a:solidFill>
                            <a:srgbClr val="002060"/>
                          </a:solidFill>
                          <a:effectLst/>
                          <a:latin typeface="Arial Narrow" panose="020B0606020202030204" pitchFamily="34" charset="0"/>
                        </a:rPr>
                        <a:t>13</a:t>
                      </a:r>
                      <a:r>
                        <a:rPr lang="en-US" sz="1200" b="1" i="0" u="none" strike="noStrike" dirty="0" smtClean="0">
                          <a:solidFill>
                            <a:srgbClr val="002060"/>
                          </a:solidFill>
                          <a:effectLst/>
                          <a:latin typeface="Arial Narrow" panose="020B0606020202030204" pitchFamily="34" charset="0"/>
                        </a:rPr>
                        <a:t>.</a:t>
                      </a:r>
                      <a:r>
                        <a:rPr lang="ru-RU" sz="1200" b="1" i="0" u="none" strike="noStrike" dirty="0" smtClean="0">
                          <a:solidFill>
                            <a:srgbClr val="002060"/>
                          </a:solidFill>
                          <a:effectLst/>
                          <a:latin typeface="Arial Narrow" panose="020B0606020202030204" pitchFamily="34" charset="0"/>
                        </a:rPr>
                        <a:t>0</a:t>
                      </a:r>
                      <a:r>
                        <a:rPr lang="ru-RU" sz="1200" b="1"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2639">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55 534</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46 358</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16</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5</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34 796</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28 399</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18</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4</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14 086</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11 168</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20</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7</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329159">
                <a:tc>
                  <a:txBody>
                    <a:bodyPr/>
                    <a:lstStyle/>
                    <a:p>
                      <a:pPr marL="180975" indent="0"/>
                      <a:r>
                        <a:rPr lang="en-US" sz="1400" dirty="0" smtClean="0">
                          <a:solidFill>
                            <a:srgbClr val="003366"/>
                          </a:solidFill>
                        </a:rPr>
                        <a:t>Depreciation and Amortization</a:t>
                      </a:r>
                      <a:endParaRPr kumimoji="0" lang="ru-RU" sz="1400" b="0" i="0" u="none" strike="noStrike" kern="1200" cap="none" normalizeH="0" baseline="0" dirty="0" smtClean="0">
                        <a:ln>
                          <a:noFill/>
                        </a:ln>
                        <a:solidFill>
                          <a:srgbClr val="003366"/>
                        </a:solidFill>
                        <a:effectLst/>
                        <a:latin typeface="Arial Narrow" pitchFamily="34" charset="0"/>
                        <a:ea typeface="+mn-ea"/>
                        <a:cs typeface="Arial" charset="0"/>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6 652</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6 791</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2</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r>
              <a:tr h="533982">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Reversal of Impairment Loss on Financial Assets</a:t>
                      </a:r>
                      <a:endParaRPr kumimoji="0" lang="ru-RU" sz="1400" b="0" i="0" u="none" strike="noStrike" kern="1200" cap="none" normalizeH="0" baseline="0" dirty="0" smtClean="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169</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239</a:t>
                      </a:r>
                      <a:r>
                        <a:rPr lang="en-US" sz="1200" b="0" i="0" u="none" strike="noStrike" kern="1200" dirty="0" smtClean="0">
                          <a:solidFill>
                            <a:srgbClr val="002060"/>
                          </a:solidFill>
                          <a:effectLst/>
                          <a:latin typeface="Arial Narrow" panose="020B0606020202030204" pitchFamily="34" charset="0"/>
                          <a:ea typeface="+mn-ea"/>
                          <a:cs typeface="+mn-cs"/>
                        </a:rPr>
                        <a:t>)</a:t>
                      </a:r>
                      <a:endParaRPr lang="ru-RU" sz="1200" b="0" i="0" u="none" strike="noStrike" kern="1200" dirty="0">
                        <a:solidFill>
                          <a:srgbClr val="002060"/>
                        </a:solidFill>
                        <a:effectLst/>
                        <a:latin typeface="Arial Narrow" panose="020B0606020202030204" pitchFamily="34" charset="0"/>
                        <a:ea typeface="+mn-ea"/>
                        <a:cs typeface="+mn-cs"/>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41</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4</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10443">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Operating Profit</a:t>
                      </a:r>
                      <a:endParaRPr kumimoji="0" lang="ru-RU" sz="1400" b="0"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13 600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13 731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0</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2799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66"/>
                          </a:solidFill>
                          <a:effectLst/>
                          <a:latin typeface="Arial Narrow" pitchFamily="34" charset="0"/>
                          <a:cs typeface="Arial" charset="0"/>
                        </a:rPr>
                        <a:t>EBITDA</a:t>
                      </a:r>
                      <a:r>
                        <a:rPr kumimoji="0" lang="en-US" sz="1400" b="1" i="0" u="none" strike="noStrike" cap="none" normalizeH="0" baseline="30000" dirty="0" smtClean="0">
                          <a:ln>
                            <a:noFill/>
                          </a:ln>
                          <a:solidFill>
                            <a:srgbClr val="003366"/>
                          </a:solidFill>
                          <a:effectLst/>
                          <a:latin typeface="Arial Narrow" pitchFamily="34" charset="0"/>
                          <a:cs typeface="Arial" charset="0"/>
                        </a:rPr>
                        <a:t>3</a:t>
                      </a:r>
                      <a:endParaRPr kumimoji="0" lang="en-US" sz="1400" b="1"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1" i="0" u="none" strike="noStrike" kern="1200" dirty="0">
                          <a:solidFill>
                            <a:srgbClr val="002060"/>
                          </a:solidFill>
                          <a:effectLst/>
                          <a:latin typeface="Arial Narrow" panose="020B0606020202030204" pitchFamily="34" charset="0"/>
                          <a:ea typeface="+mn-ea"/>
                          <a:cs typeface="+mn-cs"/>
                        </a:rPr>
                        <a:t>20 252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1" i="0" u="none" strike="noStrike" kern="1200" dirty="0">
                          <a:solidFill>
                            <a:srgbClr val="002060"/>
                          </a:solidFill>
                          <a:effectLst/>
                          <a:latin typeface="Arial Narrow" panose="020B0606020202030204" pitchFamily="34" charset="0"/>
                          <a:ea typeface="+mn-ea"/>
                          <a:cs typeface="+mn-cs"/>
                        </a:rPr>
                        <a:t>20 522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1" i="0" u="none" strike="noStrike" kern="1200" dirty="0" smtClean="0">
                          <a:solidFill>
                            <a:srgbClr val="002060"/>
                          </a:solidFill>
                          <a:effectLst/>
                          <a:latin typeface="Arial Narrow" panose="020B0606020202030204" pitchFamily="34" charset="0"/>
                          <a:ea typeface="+mn-ea"/>
                          <a:cs typeface="+mn-cs"/>
                        </a:rPr>
                        <a:t>+1</a:t>
                      </a:r>
                      <a:r>
                        <a:rPr lang="en-US" sz="1200" b="1" i="0" u="none" strike="noStrike" kern="1200" dirty="0" smtClean="0">
                          <a:solidFill>
                            <a:srgbClr val="002060"/>
                          </a:solidFill>
                          <a:effectLst/>
                          <a:latin typeface="Arial Narrow" panose="020B0606020202030204" pitchFamily="34" charset="0"/>
                          <a:ea typeface="+mn-ea"/>
                          <a:cs typeface="+mn-cs"/>
                        </a:rPr>
                        <a:t>.</a:t>
                      </a:r>
                      <a:r>
                        <a:rPr lang="ru-RU" sz="1200" b="1" i="0" u="none" strike="noStrike" kern="1200" dirty="0" smtClean="0">
                          <a:solidFill>
                            <a:srgbClr val="002060"/>
                          </a:solidFill>
                          <a:effectLst/>
                          <a:latin typeface="Arial Narrow" panose="020B0606020202030204" pitchFamily="34" charset="0"/>
                          <a:ea typeface="+mn-ea"/>
                          <a:cs typeface="+mn-cs"/>
                        </a:rPr>
                        <a:t>3</a:t>
                      </a:r>
                      <a:r>
                        <a:rPr lang="ru-RU" sz="1200" b="1" i="0" u="none" strike="noStrike" kern="1200" dirty="0">
                          <a:solidFill>
                            <a:srgbClr val="002060"/>
                          </a:solidFill>
                          <a:effectLst/>
                          <a:latin typeface="Arial Narrow" panose="020B0606020202030204" pitchFamily="34" charset="0"/>
                          <a:ea typeface="+mn-ea"/>
                          <a:cs typeface="+mn-cs"/>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8276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Profit </a:t>
                      </a:r>
                      <a:r>
                        <a:rPr kumimoji="0" lang="ru-RU" sz="1400" b="0" i="0" u="none" strike="noStrike" cap="none" normalizeH="0" baseline="0" dirty="0" smtClean="0">
                          <a:ln>
                            <a:noFill/>
                          </a:ln>
                          <a:solidFill>
                            <a:srgbClr val="003366"/>
                          </a:solidFill>
                          <a:effectLst/>
                          <a:latin typeface="+mn-lt"/>
                          <a:cs typeface="Arial" charset="0"/>
                        </a:rPr>
                        <a:t>/ </a:t>
                      </a:r>
                      <a:r>
                        <a:rPr kumimoji="0" lang="en-US" sz="1400" b="0" i="0" u="none" strike="noStrike" cap="none" normalizeH="0" baseline="0" dirty="0" smtClean="0">
                          <a:ln>
                            <a:noFill/>
                          </a:ln>
                          <a:solidFill>
                            <a:srgbClr val="003366"/>
                          </a:solidFill>
                          <a:effectLst/>
                          <a:latin typeface="+mn-lt"/>
                          <a:cs typeface="Arial" charset="0"/>
                        </a:rPr>
                        <a:t>Comprehensive Income </a:t>
                      </a:r>
                      <a:r>
                        <a:rPr kumimoji="0" lang="en-US" sz="1400" b="0" i="0" u="none" strike="noStrike" cap="none" normalizeH="0" baseline="0" dirty="0" smtClean="0">
                          <a:ln>
                            <a:noFill/>
                          </a:ln>
                          <a:solidFill>
                            <a:srgbClr val="003366"/>
                          </a:solidFill>
                          <a:effectLst/>
                          <a:latin typeface="Arial Narrow" pitchFamily="34" charset="0"/>
                          <a:cs typeface="Arial" charset="0"/>
                        </a:rPr>
                        <a:t> </a:t>
                      </a:r>
                      <a:r>
                        <a:rPr kumimoji="0" lang="en-US" sz="1400" b="0" i="0" u="none" strike="noStrike" cap="none" normalizeH="0" baseline="0" dirty="0" smtClean="0">
                          <a:ln>
                            <a:noFill/>
                          </a:ln>
                          <a:solidFill>
                            <a:srgbClr val="003366"/>
                          </a:solidFill>
                          <a:effectLst/>
                          <a:latin typeface="+mn-lt"/>
                          <a:cs typeface="Arial" charset="0"/>
                        </a:rPr>
                        <a:t>for the</a:t>
                      </a:r>
                      <a:r>
                        <a:rPr kumimoji="0" lang="ru-RU" sz="1400" b="0" i="0" u="none" strike="noStrike" cap="none" normalizeH="0" baseline="0" dirty="0" smtClean="0">
                          <a:ln>
                            <a:noFill/>
                          </a:ln>
                          <a:solidFill>
                            <a:srgbClr val="003366"/>
                          </a:solidFill>
                          <a:effectLst/>
                          <a:latin typeface="+mn-lt"/>
                          <a:cs typeface="Arial" charset="0"/>
                        </a:rPr>
                        <a:t> </a:t>
                      </a:r>
                      <a:r>
                        <a:rPr kumimoji="0" lang="ru-RU" sz="1400" b="0" i="0" u="none" strike="noStrike" cap="none" normalizeH="0" baseline="0" dirty="0" err="1" smtClean="0">
                          <a:ln>
                            <a:noFill/>
                          </a:ln>
                          <a:solidFill>
                            <a:srgbClr val="003366"/>
                          </a:solidFill>
                          <a:effectLst/>
                          <a:latin typeface="+mn-lt"/>
                          <a:cs typeface="Arial" charset="0"/>
                        </a:rPr>
                        <a:t>Period</a:t>
                      </a:r>
                      <a:endParaRPr kumimoji="0" lang="en-US" sz="1400" b="0" i="0" u="none" strike="noStrike" cap="none" normalizeH="0" baseline="0" dirty="0" smtClean="0">
                        <a:ln>
                          <a:noFill/>
                        </a:ln>
                        <a:solidFill>
                          <a:srgbClr val="003366"/>
                        </a:solidFill>
                        <a:effectLst/>
                        <a:latin typeface="+mn-lt"/>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9 649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10 293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6</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7</a:t>
                      </a:r>
                      <a:r>
                        <a:rPr lang="ru-RU" sz="1200" b="0" i="0" u="none" strike="noStrike" dirty="0">
                          <a:solidFill>
                            <a:srgbClr val="002060"/>
                          </a:solidFill>
                          <a:effectLst/>
                          <a:latin typeface="Arial Narrow" panose="020B0606020202030204" pitchFamily="34" charset="0"/>
                        </a:rPr>
                        <a:t>%</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31334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Revenue Structure, mn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3331810780"/>
              </p:ext>
            </p:extLst>
          </p:nvPr>
        </p:nvGraphicFramePr>
        <p:xfrm>
          <a:off x="4876800" y="1541463"/>
          <a:ext cx="4114800" cy="1782762"/>
        </p:xfrm>
        <a:graphic>
          <a:graphicData uri="http://schemas.openxmlformats.org/drawingml/2006/table">
            <a:tbl>
              <a:tblPr/>
              <a:tblGrid>
                <a:gridCol w="3169920"/>
                <a:gridCol w="944880"/>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Arial Narrow" pitchFamily="34" charset="0"/>
                          <a:cs typeface="Arial" charset="0"/>
                        </a:rPr>
                        <a:t>6</a:t>
                      </a:r>
                      <a:r>
                        <a:rPr kumimoji="0" lang="ru-RU" sz="1100" b="1" i="0" u="none" strike="noStrike" cap="none" normalizeH="0" baseline="0" dirty="0" smtClean="0">
                          <a:ln>
                            <a:noFill/>
                          </a:ln>
                          <a:solidFill>
                            <a:srgbClr val="0079C2"/>
                          </a:solidFill>
                          <a:effectLst/>
                          <a:latin typeface="Arial Narrow" pitchFamily="34" charset="0"/>
                          <a:cs typeface="Arial" charset="0"/>
                        </a:rPr>
                        <a:t>M 2020</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price at the free market, </a:t>
                      </a:r>
                      <a:r>
                        <a:rPr lang="en-US" sz="1100" kern="1200" dirty="0">
                          <a:solidFill>
                            <a:schemeClr val="tx1"/>
                          </a:solidFill>
                          <a:effectLst/>
                          <a:latin typeface="+mn-lt"/>
                          <a:ea typeface="Calibri" panose="020F0502020204030204" pitchFamily="34" charset="0"/>
                          <a:cs typeface="Times New Roman" panose="02020603050405020304" pitchFamily="18" charset="0"/>
                        </a:rPr>
                        <a:t>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160</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01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heat tariff</a:t>
                      </a:r>
                      <a:r>
                        <a:rPr lang="en-US" sz="1100" kern="1200" dirty="0">
                          <a:solidFill>
                            <a:schemeClr val="tx1"/>
                          </a:solidFill>
                          <a:effectLst/>
                          <a:latin typeface="+mn-lt"/>
                          <a:ea typeface="Calibri" panose="020F0502020204030204" pitchFamily="34" charset="0"/>
                          <a:cs typeface="Times New Roman" panose="02020603050405020304" pitchFamily="18" charset="0"/>
                        </a:rPr>
                        <a: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4138"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866</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33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804</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120</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49</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133</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579</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04</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a:t>
            </a:r>
            <a:r>
              <a:rPr lang="en-US" altLang="ru-RU" sz="1600" b="1" dirty="0" smtClean="0">
                <a:solidFill>
                  <a:srgbClr val="0079C2"/>
                </a:solidFill>
              </a:rPr>
              <a:t>6</a:t>
            </a:r>
            <a:r>
              <a:rPr lang="ru-RU" altLang="ru-RU" sz="1600" b="1" dirty="0" smtClean="0">
                <a:solidFill>
                  <a:srgbClr val="0079C2"/>
                </a:solidFill>
              </a:rPr>
              <a:t>M 2020</a:t>
            </a:r>
            <a:r>
              <a:rPr lang="ru-RU" altLang="ru-RU" sz="1600" b="1" baseline="30000" dirty="0" smtClean="0">
                <a:solidFill>
                  <a:srgbClr val="0079C2"/>
                </a:solidFill>
              </a:rPr>
              <a:t>1</a:t>
            </a:r>
            <a:endParaRPr lang="ru-RU" altLang="ru-RU" sz="1600" b="1" baseline="30000" dirty="0">
              <a:solidFill>
                <a:srgbClr val="0079C2"/>
              </a:solidFill>
            </a:endParaRP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a:t>
            </a:r>
            <a:r>
              <a:rPr lang="en-US" altLang="ru-RU" sz="1600" b="1" dirty="0" smtClean="0">
                <a:solidFill>
                  <a:srgbClr val="0079C2"/>
                </a:solidFill>
              </a:rPr>
              <a:t>6</a:t>
            </a:r>
            <a:r>
              <a:rPr lang="ru-RU" altLang="ru-RU" sz="1600" b="1" dirty="0" smtClean="0">
                <a:solidFill>
                  <a:srgbClr val="0079C2"/>
                </a:solidFill>
              </a:rPr>
              <a:t>M 2020</a:t>
            </a:r>
            <a:r>
              <a:rPr lang="ru-RU" altLang="ru-RU" sz="1600" b="1" baseline="30000" dirty="0" smtClean="0">
                <a:solidFill>
                  <a:srgbClr val="0079C2"/>
                </a:solidFill>
              </a:rPr>
              <a:t>1</a:t>
            </a:r>
            <a:endParaRPr lang="ru-RU" altLang="ru-RU" sz="1600" b="1" baseline="30000" dirty="0">
              <a:solidFill>
                <a:srgbClr val="0079C2"/>
              </a:solidFill>
            </a:endParaRPr>
          </a:p>
        </p:txBody>
      </p:sp>
      <p:pic>
        <p:nvPicPr>
          <p:cNvPr id="3" name="Рисунок 2"/>
          <p:cNvPicPr>
            <a:picLocks noChangeAspect="1"/>
          </p:cNvPicPr>
          <p:nvPr/>
        </p:nvPicPr>
        <p:blipFill>
          <a:blip r:embed="rId2"/>
          <a:stretch>
            <a:fillRect/>
          </a:stretch>
        </p:blipFill>
        <p:spPr>
          <a:xfrm>
            <a:off x="0" y="1622489"/>
            <a:ext cx="4386072" cy="1613916"/>
          </a:xfrm>
          <a:prstGeom prst="rect">
            <a:avLst/>
          </a:prstGeom>
        </p:spPr>
      </p:pic>
      <p:pic>
        <p:nvPicPr>
          <p:cNvPr id="14" name="Рисунок 13"/>
          <p:cNvPicPr>
            <a:picLocks noChangeAspect="1"/>
          </p:cNvPicPr>
          <p:nvPr/>
        </p:nvPicPr>
        <p:blipFill>
          <a:blip r:embed="rId3"/>
          <a:stretch>
            <a:fillRect/>
          </a:stretch>
        </p:blipFill>
        <p:spPr>
          <a:xfrm>
            <a:off x="0" y="4368106"/>
            <a:ext cx="4428744" cy="1670304"/>
          </a:xfrm>
          <a:prstGeom prst="rect">
            <a:avLst/>
          </a:prstGeom>
        </p:spPr>
      </p:pic>
      <p:pic>
        <p:nvPicPr>
          <p:cNvPr id="15" name="Рисунок 14"/>
          <p:cNvPicPr>
            <a:picLocks noChangeAspect="1"/>
          </p:cNvPicPr>
          <p:nvPr/>
        </p:nvPicPr>
        <p:blipFill>
          <a:blip r:embed="rId4"/>
          <a:stretch>
            <a:fillRect/>
          </a:stretch>
        </p:blipFill>
        <p:spPr>
          <a:xfrm>
            <a:off x="4876800" y="4286187"/>
            <a:ext cx="4666488" cy="1635252"/>
          </a:xfrm>
          <a:prstGeom prst="rect">
            <a:avLst/>
          </a:prstGeom>
        </p:spPr>
      </p:pic>
    </p:spTree>
    <p:extLst>
      <p:ext uri="{BB962C8B-B14F-4D97-AF65-F5344CB8AC3E}">
        <p14:creationId xmlns:p14="http://schemas.microsoft.com/office/powerpoint/2010/main" val="867239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223586465"/>
              </p:ext>
            </p:extLst>
          </p:nvPr>
        </p:nvGraphicFramePr>
        <p:xfrm>
          <a:off x="4876800" y="1508125"/>
          <a:ext cx="4114801" cy="1240903"/>
        </p:xfrm>
        <a:graphic>
          <a:graphicData uri="http://schemas.openxmlformats.org/drawingml/2006/table">
            <a:tbl>
              <a:tblPr/>
              <a:tblGrid>
                <a:gridCol w="2053503"/>
                <a:gridCol w="765897"/>
                <a:gridCol w="762001"/>
                <a:gridCol w="533400"/>
              </a:tblGrid>
              <a:tr h="222591">
                <a:tc>
                  <a:txBody>
                    <a:bodyPr/>
                    <a:lstStyle/>
                    <a:p>
                      <a:pPr algn="l" rtl="0" fontAlgn="ctr"/>
                      <a:endParaRPr lang="ru-RU" sz="1100" b="1" i="0" u="none" strike="noStrike" dirty="0">
                        <a:solidFill>
                          <a:schemeClr val="accent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mn-lt"/>
                          <a:cs typeface="Arial" charset="0"/>
                        </a:rPr>
                        <a:t>6</a:t>
                      </a:r>
                      <a:r>
                        <a:rPr kumimoji="0" lang="ru-RU" sz="1200" b="1" i="0" u="none" strike="noStrike" cap="none" normalizeH="0" baseline="0" dirty="0" smtClean="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rgbClr val="0079C2"/>
                          </a:solidFill>
                          <a:effectLst/>
                          <a:latin typeface="+mn-lt"/>
                          <a:cs typeface="Arial" charset="0"/>
                        </a:rPr>
                        <a:t>6</a:t>
                      </a:r>
                      <a:r>
                        <a:rPr kumimoji="0" lang="ru-RU" sz="1200" b="1" i="0" u="none" strike="noStrike" cap="none" normalizeH="0" baseline="0" dirty="0" smtClean="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28" marB="27428"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smtClean="0">
                          <a:solidFill>
                            <a:srgbClr val="000000"/>
                          </a:solidFill>
                          <a:effectLst/>
                          <a:latin typeface="Arial Narrow" panose="020B0606020202030204" pitchFamily="34" charset="0"/>
                          <a:ea typeface="+mn-ea"/>
                          <a:cs typeface="+mn-cs"/>
                        </a:rPr>
                        <a:t>29</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594</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smtClean="0">
                          <a:solidFill>
                            <a:srgbClr val="000000"/>
                          </a:solidFill>
                          <a:effectLst/>
                          <a:latin typeface="Arial Narrow" panose="020B0606020202030204" pitchFamily="34" charset="0"/>
                          <a:ea typeface="+mn-ea"/>
                          <a:cs typeface="+mn-cs"/>
                        </a:rPr>
                        <a:t>24</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825</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16</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Purchased Electricity</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and</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smtClean="0">
                          <a:solidFill>
                            <a:srgbClr val="000000"/>
                          </a:solidFill>
                          <a:effectLst/>
                          <a:latin typeface="Arial Narrow" panose="020B0606020202030204" pitchFamily="34" charset="0"/>
                          <a:ea typeface="+mn-ea"/>
                          <a:cs typeface="+mn-cs"/>
                        </a:rPr>
                        <a:t>5</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202</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smtClean="0">
                          <a:solidFill>
                            <a:srgbClr val="000000"/>
                          </a:solidFill>
                          <a:effectLst/>
                          <a:latin typeface="Arial Narrow" panose="020B0606020202030204" pitchFamily="34" charset="0"/>
                          <a:ea typeface="+mn-ea"/>
                          <a:cs typeface="+mn-cs"/>
                        </a:rPr>
                        <a:t>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574</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591">
                <a:tc>
                  <a:txBody>
                    <a:bodyPr/>
                    <a:lstStyle/>
                    <a:p>
                      <a:pPr algn="l" rtl="0" fontAlgn="ctr"/>
                      <a:r>
                        <a:rPr lang="en-US" sz="1100" b="1" i="0" u="none" strike="noStrike" dirty="0" smtClean="0">
                          <a:solidFill>
                            <a:srgbClr val="003366"/>
                          </a:solidFill>
                          <a:effectLst/>
                          <a:latin typeface="Arial Narrow" panose="020B0606020202030204" pitchFamily="34" charset="0"/>
                        </a:rPr>
                        <a:t>Total</a:t>
                      </a:r>
                      <a:r>
                        <a:rPr lang="en-US" sz="1100" b="1" i="0" u="none" strike="noStrike" baseline="0" dirty="0" smtClean="0">
                          <a:solidFill>
                            <a:srgbClr val="003366"/>
                          </a:solidFill>
                          <a:effectLst/>
                          <a:latin typeface="Arial Narrow" panose="020B0606020202030204" pitchFamily="34" charset="0"/>
                        </a:rPr>
                        <a:t> Variable Costs</a:t>
                      </a:r>
                      <a:endParaRPr lang="ru-RU" sz="1100" b="1" i="0" u="none" strike="noStrike" dirty="0">
                        <a:solidFill>
                          <a:srgbClr val="003366"/>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kern="1200" dirty="0" smtClean="0">
                          <a:solidFill>
                            <a:srgbClr val="000000"/>
                          </a:solidFill>
                          <a:effectLst/>
                          <a:latin typeface="Arial Narrow" panose="020B0606020202030204" pitchFamily="34" charset="0"/>
                          <a:ea typeface="+mn-ea"/>
                          <a:cs typeface="+mn-cs"/>
                        </a:rPr>
                        <a:t>34</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796</a:t>
                      </a:r>
                      <a:endParaRPr lang="ru-RU" sz="1100" b="1" i="0" u="none" strike="noStrike" kern="1200" dirty="0">
                        <a:solidFill>
                          <a:srgbClr val="000000"/>
                        </a:solidFill>
                        <a:effectLst/>
                        <a:latin typeface="Arial Narrow" panose="020B0606020202030204" pitchFamily="34" charset="0"/>
                        <a:ea typeface="+mn-ea"/>
                        <a:cs typeface="+mn-cs"/>
                      </a:endParaRP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kern="1200" dirty="0" smtClean="0">
                          <a:solidFill>
                            <a:srgbClr val="000000"/>
                          </a:solidFill>
                          <a:effectLst/>
                          <a:latin typeface="Arial Narrow" panose="020B0606020202030204" pitchFamily="34" charset="0"/>
                          <a:ea typeface="+mn-ea"/>
                          <a:cs typeface="+mn-cs"/>
                        </a:rPr>
                        <a:t>28</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399</a:t>
                      </a:r>
                      <a:endParaRPr lang="ru-RU" sz="1100" b="1" i="0" u="none" strike="noStrike" kern="1200" dirty="0">
                        <a:solidFill>
                          <a:srgbClr val="000000"/>
                        </a:solidFill>
                        <a:effectLst/>
                        <a:latin typeface="Arial Narrow" panose="020B0606020202030204" pitchFamily="34" charset="0"/>
                        <a:ea typeface="+mn-ea"/>
                        <a:cs typeface="+mn-cs"/>
                      </a:endParaRP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kern="1200" dirty="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18</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4</a:t>
                      </a:r>
                      <a:r>
                        <a:rPr lang="ru-RU" sz="1100" b="1"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Decrease of fuel expenses, </a:t>
            </a:r>
            <a:r>
              <a:rPr lang="ru-RU" altLang="ru-RU" sz="1200" dirty="0" smtClean="0">
                <a:solidFill>
                  <a:schemeClr val="tx1"/>
                </a:solidFill>
                <a:ea typeface="Calibri" panose="020F0502020204030204" pitchFamily="34" charset="0"/>
                <a:cs typeface="Times New Roman" panose="02020603050405020304" pitchFamily="18" charset="0"/>
              </a:rPr>
              <a:t>p</a:t>
            </a:r>
            <a:r>
              <a:rPr lang="en-US" altLang="ru-RU" sz="1200" dirty="0" err="1" smtClean="0">
                <a:solidFill>
                  <a:schemeClr val="tx1"/>
                </a:solidFill>
                <a:ea typeface="Calibri" panose="020F0502020204030204" pitchFamily="34" charset="0"/>
                <a:cs typeface="Times New Roman" panose="02020603050405020304" pitchFamily="18" charset="0"/>
              </a:rPr>
              <a:t>urchased</a:t>
            </a:r>
            <a:r>
              <a:rPr lang="en-US" altLang="ru-RU" sz="1200" dirty="0" smtClean="0">
                <a:solidFill>
                  <a:schemeClr val="tx1"/>
                </a:solidFill>
                <a:ea typeface="Calibri" panose="020F0502020204030204" pitchFamily="34" charset="0"/>
                <a:cs typeface="Times New Roman" panose="02020603050405020304" pitchFamily="18" charset="0"/>
              </a:rPr>
              <a:t> capacity </a:t>
            </a:r>
            <a:r>
              <a:rPr lang="en-US" altLang="ru-RU" sz="1200" dirty="0">
                <a:solidFill>
                  <a:schemeClr val="tx1"/>
                </a:solidFill>
                <a:ea typeface="Calibri" panose="020F0502020204030204" pitchFamily="34" charset="0"/>
                <a:cs typeface="Times New Roman" panose="02020603050405020304" pitchFamily="18" charset="0"/>
              </a:rPr>
              <a:t>and </a:t>
            </a:r>
            <a:r>
              <a:rPr lang="ru-RU" altLang="ru-RU" sz="1200" dirty="0" smtClean="0">
                <a:solidFill>
                  <a:schemeClr val="tx1"/>
                </a:solidFill>
                <a:ea typeface="Calibri" panose="020F0502020204030204" pitchFamily="34" charset="0"/>
                <a:cs typeface="Times New Roman" panose="02020603050405020304" pitchFamily="18" charset="0"/>
              </a:rPr>
              <a:t>e</a:t>
            </a:r>
            <a:r>
              <a:rPr lang="en-US" altLang="ru-RU" sz="1200" dirty="0" err="1" smtClean="0">
                <a:solidFill>
                  <a:schemeClr val="tx1"/>
                </a:solidFill>
                <a:ea typeface="Calibri" panose="020F0502020204030204" pitchFamily="34" charset="0"/>
                <a:cs typeface="Times New Roman" panose="02020603050405020304" pitchFamily="18" charset="0"/>
              </a:rPr>
              <a:t>lectricity</a:t>
            </a:r>
            <a:r>
              <a:rPr lang="en-US" altLang="ru-RU" sz="1200" dirty="0" smtClean="0">
                <a:solidFill>
                  <a:schemeClr val="tx1"/>
                </a:solidFill>
                <a:ea typeface="Calibri" panose="020F0502020204030204" pitchFamily="34" charset="0"/>
                <a:cs typeface="Times New Roman" panose="02020603050405020304" pitchFamily="18" charset="0"/>
              </a:rPr>
              <a:t> </a:t>
            </a:r>
            <a:r>
              <a:rPr lang="en-US" altLang="ru-RU" sz="1200" dirty="0" smtClean="0">
                <a:solidFill>
                  <a:schemeClr val="tx1"/>
                </a:solidFill>
              </a:rPr>
              <a:t>expenses </a:t>
            </a:r>
            <a:r>
              <a:rPr lang="en-US" altLang="ru-RU" sz="1200" dirty="0" smtClean="0">
                <a:solidFill>
                  <a:schemeClr val="tx1"/>
                </a:solidFill>
                <a:cs typeface="Calibri" panose="020F0502020204030204" pitchFamily="34" charset="0"/>
              </a:rPr>
              <a:t>was </a:t>
            </a:r>
            <a:r>
              <a:rPr lang="en-US" altLang="ru-RU" sz="1200" dirty="0">
                <a:solidFill>
                  <a:schemeClr val="tx1"/>
                </a:solidFill>
                <a:cs typeface="Calibri" panose="020F0502020204030204" pitchFamily="34" charset="0"/>
              </a:rPr>
              <a:t>due to lower electricity output in </a:t>
            </a:r>
            <a:r>
              <a:rPr lang="en-US" altLang="ru-RU" sz="1200" dirty="0" smtClean="0">
                <a:solidFill>
                  <a:schemeClr val="tx1"/>
                </a:solidFill>
                <a:cs typeface="Calibri" panose="020F0502020204030204" pitchFamily="34" charset="0"/>
              </a:rPr>
              <a:t>6</a:t>
            </a:r>
            <a:r>
              <a:rPr lang="ru-RU" altLang="ru-RU" sz="1200" dirty="0" smtClean="0">
                <a:solidFill>
                  <a:schemeClr val="tx1"/>
                </a:solidFill>
                <a:cs typeface="Calibri" panose="020F0502020204030204" pitchFamily="34" charset="0"/>
              </a:rPr>
              <a:t>M 2020</a:t>
            </a:r>
            <a:r>
              <a:rPr lang="en-US" altLang="ru-RU" sz="1200" dirty="0" smtClean="0">
                <a:solidFill>
                  <a:schemeClr val="tx1"/>
                </a:solidFill>
                <a:cs typeface="Calibri" panose="020F0502020204030204" pitchFamily="34" charset="0"/>
              </a:rPr>
              <a:t>.</a:t>
            </a:r>
            <a:endParaRPr lang="ru-RU" altLang="ru-RU" sz="1200" dirty="0">
              <a:solidFill>
                <a:schemeClr val="tx1"/>
              </a:solidFill>
              <a:cs typeface="Calibri" panose="020F0502020204030204" pitchFamily="34" charset="0"/>
            </a:endParaRPr>
          </a:p>
        </p:txBody>
      </p:sp>
      <p:cxnSp>
        <p:nvCxnSpPr>
          <p:cNvPr id="12" name="Straight Arrow Connector 13"/>
          <p:cNvCxnSpPr/>
          <p:nvPr/>
        </p:nvCxnSpPr>
        <p:spPr>
          <a:xfrm>
            <a:off x="2286000" y="43053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1687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smtClean="0">
                <a:solidFill>
                  <a:srgbClr val="0079C2"/>
                </a:solidFill>
              </a:rPr>
              <a:t>-</a:t>
            </a:r>
            <a:r>
              <a:rPr lang="ru-RU" sz="1050" spc="-10" dirty="0" smtClean="0">
                <a:solidFill>
                  <a:srgbClr val="0079C2"/>
                </a:solidFill>
              </a:rPr>
              <a:t>1</a:t>
            </a:r>
            <a:r>
              <a:rPr lang="en-US" sz="1050" spc="-10" dirty="0" smtClean="0">
                <a:solidFill>
                  <a:srgbClr val="0079C2"/>
                </a:solidFill>
              </a:rPr>
              <a:t>6.1</a:t>
            </a:r>
            <a:r>
              <a:rPr lang="ru-RU" sz="1050" spc="-10" dirty="0" smtClean="0">
                <a:solidFill>
                  <a:srgbClr val="0079C2"/>
                </a:solidFill>
              </a:rPr>
              <a:t>%</a:t>
            </a:r>
            <a:endParaRPr lang="ru-RU" sz="1050" spc="-10" dirty="0">
              <a:solidFill>
                <a:srgbClr val="0079C2"/>
              </a:solidFill>
            </a:endParaRP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2" name="Рисунок 1"/>
          <p:cNvPicPr>
            <a:picLocks noChangeAspect="1"/>
          </p:cNvPicPr>
          <p:nvPr/>
        </p:nvPicPr>
        <p:blipFill>
          <a:blip r:embed="rId2"/>
          <a:stretch>
            <a:fillRect/>
          </a:stretch>
        </p:blipFill>
        <p:spPr>
          <a:xfrm>
            <a:off x="985202" y="4399153"/>
            <a:ext cx="3322320" cy="1642872"/>
          </a:xfrm>
          <a:prstGeom prst="rect">
            <a:avLst/>
          </a:prstGeom>
        </p:spPr>
      </p:pic>
      <p:pic>
        <p:nvPicPr>
          <p:cNvPr id="3" name="Рисунок 2"/>
          <p:cNvPicPr>
            <a:picLocks noChangeAspect="1"/>
          </p:cNvPicPr>
          <p:nvPr/>
        </p:nvPicPr>
        <p:blipFill>
          <a:blip r:embed="rId3"/>
          <a:stretch>
            <a:fillRect/>
          </a:stretch>
        </p:blipFill>
        <p:spPr>
          <a:xfrm>
            <a:off x="4797897" y="4095877"/>
            <a:ext cx="3322320" cy="2249424"/>
          </a:xfrm>
          <a:prstGeom prst="rect">
            <a:avLst/>
          </a:prstGeom>
        </p:spPr>
      </p:pic>
    </p:spTree>
    <p:extLst>
      <p:ext uri="{BB962C8B-B14F-4D97-AF65-F5344CB8AC3E}">
        <p14:creationId xmlns:p14="http://schemas.microsoft.com/office/powerpoint/2010/main" val="347492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a:t>
            </a:r>
            <a:r>
              <a:rPr lang="en-US" altLang="ru-RU" dirty="0" smtClean="0"/>
              <a:t>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9" name="Text Box 103"/>
          <p:cNvSpPr txBox="1">
            <a:spLocks noChangeArrowheads="1"/>
          </p:cNvSpPr>
          <p:nvPr/>
        </p:nvSpPr>
        <p:spPr bwMode="auto">
          <a:xfrm>
            <a:off x="4953000" y="3975100"/>
            <a:ext cx="43291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Depreciation and </a:t>
            </a:r>
            <a:r>
              <a:rPr lang="en-US" altLang="ru-RU" sz="1600" b="1" dirty="0" smtClean="0">
                <a:solidFill>
                  <a:srgbClr val="0079C2"/>
                </a:solidFill>
              </a:rPr>
              <a:t>Amortization, </a:t>
            </a:r>
            <a:r>
              <a:rPr lang="en-US" altLang="ru-RU" sz="1600" b="1" dirty="0" err="1" smtClean="0">
                <a:solidFill>
                  <a:srgbClr val="0079C2"/>
                </a:solidFill>
              </a:rPr>
              <a:t>mn</a:t>
            </a:r>
            <a:r>
              <a:rPr lang="en-US" altLang="ru-RU" sz="1600" b="1" dirty="0" smtClean="0">
                <a:solidFill>
                  <a:srgbClr val="0079C2"/>
                </a:solidFill>
              </a:rPr>
              <a:t> RUR</a:t>
            </a:r>
            <a:endParaRPr lang="en-US" altLang="ru-RU" sz="1600" b="1" dirty="0">
              <a:solidFill>
                <a:srgbClr val="0079C2"/>
              </a:solidFill>
            </a:endParaRPr>
          </a:p>
        </p:txBody>
      </p:sp>
      <p:sp>
        <p:nvSpPr>
          <p:cNvPr id="10" name="Rectangle 7"/>
          <p:cNvSpPr>
            <a:spLocks noChangeArrowheads="1"/>
          </p:cNvSpPr>
          <p:nvPr/>
        </p:nvSpPr>
        <p:spPr bwMode="auto">
          <a:xfrm>
            <a:off x="257175" y="1612900"/>
            <a:ext cx="3752850" cy="1694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smtClean="0">
                <a:solidFill>
                  <a:schemeClr val="tx1"/>
                </a:solidFill>
              </a:rPr>
              <a:t>F</a:t>
            </a:r>
            <a:r>
              <a:rPr lang="en-US" altLang="ru-RU" sz="1400" dirty="0" err="1" smtClean="0">
                <a:solidFill>
                  <a:schemeClr val="tx1"/>
                </a:solidFill>
              </a:rPr>
              <a:t>ixed</a:t>
            </a:r>
            <a:r>
              <a:rPr lang="en-US" altLang="ru-RU" sz="1400" dirty="0" smtClean="0">
                <a:solidFill>
                  <a:schemeClr val="tx1"/>
                </a:solidFill>
              </a:rPr>
              <a:t> </a:t>
            </a:r>
            <a:r>
              <a:rPr lang="en-US" altLang="ru-RU" sz="1400" dirty="0">
                <a:solidFill>
                  <a:schemeClr val="tx1"/>
                </a:solidFill>
              </a:rPr>
              <a:t>costs reduction was dew, mostly, to </a:t>
            </a:r>
            <a:r>
              <a:rPr lang="ru-RU" altLang="ru-RU" sz="1400" dirty="0" err="1" smtClean="0">
                <a:solidFill>
                  <a:schemeClr val="tx1"/>
                </a:solidFill>
              </a:rPr>
              <a:t>income</a:t>
            </a:r>
            <a:r>
              <a:rPr lang="ru-RU" altLang="ru-RU" sz="1400" dirty="0" smtClean="0">
                <a:solidFill>
                  <a:schemeClr val="tx1"/>
                </a:solidFill>
              </a:rPr>
              <a:t> </a:t>
            </a:r>
            <a:r>
              <a:rPr lang="ru-RU" altLang="ru-RU" sz="1400" dirty="0" err="1" smtClean="0">
                <a:solidFill>
                  <a:schemeClr val="tx1"/>
                </a:solidFill>
              </a:rPr>
              <a:t>from</a:t>
            </a:r>
            <a:r>
              <a:rPr lang="ru-RU" altLang="ru-RU" sz="1400" dirty="0" smtClean="0">
                <a:solidFill>
                  <a:schemeClr val="tx1"/>
                </a:solidFill>
              </a:rPr>
              <a:t> PP&amp;E </a:t>
            </a:r>
            <a:r>
              <a:rPr lang="ru-RU" altLang="ru-RU" sz="1400" dirty="0" err="1" smtClean="0">
                <a:solidFill>
                  <a:schemeClr val="tx1"/>
                </a:solidFill>
              </a:rPr>
              <a:t>and</a:t>
            </a:r>
            <a:r>
              <a:rPr lang="ru-RU" altLang="ru-RU" sz="1400" dirty="0" smtClean="0">
                <a:solidFill>
                  <a:schemeClr val="tx1"/>
                </a:solidFill>
              </a:rPr>
              <a:t> </a:t>
            </a:r>
            <a:r>
              <a:rPr lang="ru-RU" altLang="ru-RU" sz="1400" dirty="0" err="1" smtClean="0">
                <a:solidFill>
                  <a:schemeClr val="tx1"/>
                </a:solidFill>
              </a:rPr>
              <a:t>other</a:t>
            </a:r>
            <a:r>
              <a:rPr lang="ru-RU" altLang="ru-RU" sz="1400" dirty="0" smtClean="0">
                <a:solidFill>
                  <a:schemeClr val="tx1"/>
                </a:solidFill>
              </a:rPr>
              <a:t> </a:t>
            </a:r>
            <a:r>
              <a:rPr lang="ru-RU" altLang="ru-RU" sz="1400" dirty="0" err="1" smtClean="0">
                <a:solidFill>
                  <a:schemeClr val="tx1"/>
                </a:solidFill>
              </a:rPr>
              <a:t>property</a:t>
            </a:r>
            <a:r>
              <a:rPr lang="ru-RU" altLang="ru-RU" sz="1400" dirty="0" smtClean="0">
                <a:solidFill>
                  <a:schemeClr val="tx1"/>
                </a:solidFill>
              </a:rPr>
              <a:t> </a:t>
            </a:r>
            <a:r>
              <a:rPr lang="ru-RU" altLang="ru-RU" sz="1400" dirty="0" err="1" smtClean="0">
                <a:solidFill>
                  <a:schemeClr val="tx1"/>
                </a:solidFill>
              </a:rPr>
              <a:t>sale</a:t>
            </a:r>
            <a:r>
              <a:rPr lang="ru-RU" altLang="ru-RU" sz="1400" dirty="0" smtClean="0">
                <a:solidFill>
                  <a:schemeClr val="tx1"/>
                </a:solidFill>
              </a:rPr>
              <a:t>, </a:t>
            </a:r>
            <a:r>
              <a:rPr lang="ru-RU" altLang="ru-RU" sz="1400" dirty="0" err="1" smtClean="0">
                <a:solidFill>
                  <a:schemeClr val="tx1"/>
                </a:solidFill>
              </a:rPr>
              <a:t>including</a:t>
            </a:r>
            <a:r>
              <a:rPr lang="ru-RU" altLang="ru-RU" sz="1400" dirty="0" smtClean="0">
                <a:solidFill>
                  <a:schemeClr val="tx1"/>
                </a:solidFill>
              </a:rPr>
              <a:t> </a:t>
            </a:r>
            <a:r>
              <a:rPr lang="ru-RU" altLang="ru-RU" sz="1400" dirty="0" err="1" smtClean="0">
                <a:solidFill>
                  <a:schemeClr val="tx1"/>
                </a:solidFill>
              </a:rPr>
              <a:t>property</a:t>
            </a:r>
            <a:r>
              <a:rPr lang="ru-RU" altLang="ru-RU" sz="1400" dirty="0" smtClean="0">
                <a:solidFill>
                  <a:schemeClr val="tx1"/>
                </a:solidFill>
              </a:rPr>
              <a:t> </a:t>
            </a:r>
            <a:r>
              <a:rPr lang="ru-RU" altLang="ru-RU" sz="1400" dirty="0" err="1" smtClean="0">
                <a:solidFill>
                  <a:schemeClr val="tx1"/>
                </a:solidFill>
              </a:rPr>
              <a:t>at</a:t>
            </a:r>
            <a:r>
              <a:rPr lang="ru-RU" altLang="ru-RU" sz="1400" dirty="0" smtClean="0">
                <a:solidFill>
                  <a:schemeClr val="tx1"/>
                </a:solidFill>
              </a:rPr>
              <a:t> </a:t>
            </a:r>
            <a:r>
              <a:rPr lang="ru-RU" altLang="ru-RU" sz="1400" dirty="0" err="1" smtClean="0">
                <a:solidFill>
                  <a:schemeClr val="tx1"/>
                </a:solidFill>
              </a:rPr>
              <a:t>Krasnoyarskaya</a:t>
            </a:r>
            <a:r>
              <a:rPr lang="ru-RU" altLang="ru-RU" sz="1400" dirty="0" smtClean="0">
                <a:solidFill>
                  <a:schemeClr val="tx1"/>
                </a:solidFill>
              </a:rPr>
              <a:t> station-2</a:t>
            </a:r>
            <a:r>
              <a:rPr lang="en-US" altLang="ru-RU" sz="1400" dirty="0" smtClean="0">
                <a:solidFill>
                  <a:schemeClr val="tx1"/>
                </a:solidFill>
              </a:rPr>
              <a:t>.</a:t>
            </a:r>
            <a:endParaRPr lang="en-US" altLang="ru-RU" sz="1400" dirty="0">
              <a:solidFill>
                <a:schemeClr val="tx1"/>
              </a:solidFill>
            </a:endParaRP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Other fixed </a:t>
            </a:r>
            <a:r>
              <a:rPr lang="en-US" altLang="ru-RU" sz="1400" dirty="0" smtClean="0">
                <a:solidFill>
                  <a:schemeClr val="tx1"/>
                </a:solidFill>
              </a:rPr>
              <a:t>costs</a:t>
            </a:r>
            <a:r>
              <a:rPr lang="ru-RU" altLang="ru-RU" sz="1400" dirty="0" smtClean="0">
                <a:solidFill>
                  <a:schemeClr val="tx1"/>
                </a:solidFill>
              </a:rPr>
              <a:t> </a:t>
            </a:r>
            <a:r>
              <a:rPr lang="ru-RU" altLang="ru-RU" sz="1400" dirty="0" err="1" smtClean="0">
                <a:solidFill>
                  <a:schemeClr val="tx1"/>
                </a:solidFill>
              </a:rPr>
              <a:t>grew</a:t>
            </a:r>
            <a:r>
              <a:rPr lang="ru-RU" altLang="ru-RU" sz="1400" dirty="0" smtClean="0">
                <a:solidFill>
                  <a:schemeClr val="tx1"/>
                </a:solidFill>
              </a:rPr>
              <a:t> </a:t>
            </a:r>
            <a:r>
              <a:rPr lang="ru-RU" altLang="ru-RU" sz="1400" dirty="0" err="1" smtClean="0">
                <a:solidFill>
                  <a:schemeClr val="tx1"/>
                </a:solidFill>
              </a:rPr>
              <a:t>on</a:t>
            </a:r>
            <a:r>
              <a:rPr lang="ru-RU" altLang="ru-RU" sz="1400" dirty="0" smtClean="0">
                <a:solidFill>
                  <a:schemeClr val="tx1"/>
                </a:solidFill>
              </a:rPr>
              <a:t> </a:t>
            </a:r>
            <a:r>
              <a:rPr lang="ru-RU" altLang="ru-RU" sz="1400" dirty="0" err="1" smtClean="0">
                <a:solidFill>
                  <a:schemeClr val="tx1"/>
                </a:solidFill>
              </a:rPr>
              <a:t>the</a:t>
            </a:r>
            <a:r>
              <a:rPr lang="ru-RU" altLang="ru-RU" sz="1400" dirty="0" smtClean="0">
                <a:solidFill>
                  <a:schemeClr val="tx1"/>
                </a:solidFill>
              </a:rPr>
              <a:t> </a:t>
            </a:r>
            <a:r>
              <a:rPr lang="ru-RU" altLang="ru-RU" sz="1400" dirty="0" err="1" smtClean="0">
                <a:solidFill>
                  <a:schemeClr val="tx1"/>
                </a:solidFill>
              </a:rPr>
              <a:t>account</a:t>
            </a:r>
            <a:r>
              <a:rPr lang="ru-RU" altLang="ru-RU" sz="1400" dirty="0" smtClean="0">
                <a:solidFill>
                  <a:schemeClr val="tx1"/>
                </a:solidFill>
              </a:rPr>
              <a:t> </a:t>
            </a:r>
            <a:r>
              <a:rPr lang="ru-RU" altLang="ru-RU" sz="1400" dirty="0" err="1" smtClean="0">
                <a:solidFill>
                  <a:schemeClr val="tx1"/>
                </a:solidFill>
              </a:rPr>
              <a:t>of</a:t>
            </a:r>
            <a:r>
              <a:rPr lang="ru-RU" altLang="ru-RU" sz="1400" dirty="0" smtClean="0">
                <a:solidFill>
                  <a:schemeClr val="tx1"/>
                </a:solidFill>
              </a:rPr>
              <a:t> </a:t>
            </a:r>
            <a:r>
              <a:rPr lang="en-GB" altLang="ru-RU" sz="1400" dirty="0">
                <a:solidFill>
                  <a:schemeClr val="tx1"/>
                </a:solidFill>
              </a:rPr>
              <a:t>exchange rate </a:t>
            </a:r>
            <a:r>
              <a:rPr lang="en-GB" altLang="ru-RU" sz="1400" dirty="0" smtClean="0">
                <a:solidFill>
                  <a:schemeClr val="tx1"/>
                </a:solidFill>
              </a:rPr>
              <a:t>adjustment</a:t>
            </a:r>
            <a:r>
              <a:rPr lang="ru-RU" altLang="ru-RU" sz="1400" dirty="0" smtClean="0">
                <a:solidFill>
                  <a:schemeClr val="tx1"/>
                </a:solidFill>
              </a:rPr>
              <a:t>s </a:t>
            </a:r>
            <a:r>
              <a:rPr lang="ru-RU" altLang="ru-RU" sz="1400" dirty="0" err="1" smtClean="0">
                <a:solidFill>
                  <a:schemeClr val="tx1"/>
                </a:solidFill>
              </a:rPr>
              <a:t>on</a:t>
            </a:r>
            <a:r>
              <a:rPr lang="ru-RU" altLang="ru-RU" sz="1400" dirty="0" smtClean="0">
                <a:solidFill>
                  <a:schemeClr val="tx1"/>
                </a:solidFill>
              </a:rPr>
              <a:t> </a:t>
            </a:r>
            <a:r>
              <a:rPr lang="ru-RU" altLang="ru-RU" sz="1400" dirty="0" err="1" smtClean="0">
                <a:solidFill>
                  <a:schemeClr val="tx1"/>
                </a:solidFill>
              </a:rPr>
              <a:t>service</a:t>
            </a:r>
            <a:r>
              <a:rPr lang="ru-RU" altLang="ru-RU" sz="1400" dirty="0" smtClean="0">
                <a:solidFill>
                  <a:schemeClr val="tx1"/>
                </a:solidFill>
              </a:rPr>
              <a:t> </a:t>
            </a:r>
            <a:r>
              <a:rPr lang="ru-RU" altLang="ru-RU" sz="1400" dirty="0" err="1" smtClean="0">
                <a:solidFill>
                  <a:schemeClr val="tx1"/>
                </a:solidFill>
              </a:rPr>
              <a:t>contracts</a:t>
            </a:r>
            <a:r>
              <a:rPr lang="ru-RU" altLang="ru-RU" sz="1400" dirty="0" smtClean="0">
                <a:solidFill>
                  <a:schemeClr val="tx1"/>
                </a:solidFill>
              </a:rPr>
              <a:t>.</a:t>
            </a:r>
            <a:endParaRPr lang="en-US" altLang="ru-RU" sz="1400" dirty="0" smtClean="0">
              <a:solidFill>
                <a:schemeClr val="tx1"/>
              </a:solidFill>
            </a:endParaRP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smtClean="0">
                <a:solidFill>
                  <a:schemeClr val="tx1"/>
                </a:solidFill>
              </a:rPr>
              <a:t>Increased rent </a:t>
            </a:r>
            <a:r>
              <a:rPr lang="en-US" altLang="ru-RU" sz="1400" dirty="0" err="1" smtClean="0">
                <a:solidFill>
                  <a:schemeClr val="tx1"/>
                </a:solidFill>
              </a:rPr>
              <a:t>expences</a:t>
            </a:r>
            <a:r>
              <a:rPr lang="en-US" altLang="ru-RU" sz="1400" dirty="0" smtClean="0">
                <a:solidFill>
                  <a:schemeClr val="tx1"/>
                </a:solidFill>
              </a:rPr>
              <a:t> resulted mostly from </a:t>
            </a:r>
            <a:r>
              <a:rPr lang="en-US" altLang="ru-RU" sz="1400" dirty="0" err="1" smtClean="0">
                <a:solidFill>
                  <a:schemeClr val="tx1"/>
                </a:solidFill>
              </a:rPr>
              <a:t>Krasnoyarskaya</a:t>
            </a:r>
            <a:r>
              <a:rPr lang="en-US" altLang="ru-RU" sz="1400" dirty="0" smtClean="0">
                <a:solidFill>
                  <a:schemeClr val="tx1"/>
                </a:solidFill>
              </a:rPr>
              <a:t> GRES-2 rent agreement, concluded in 1H 2020.</a:t>
            </a: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3833519612"/>
              </p:ext>
            </p:extLst>
          </p:nvPr>
        </p:nvGraphicFramePr>
        <p:xfrm>
          <a:off x="4876800" y="1557338"/>
          <a:ext cx="4191000" cy="2007632"/>
        </p:xfrm>
        <a:graphic>
          <a:graphicData uri="http://schemas.openxmlformats.org/drawingml/2006/table">
            <a:tbl>
              <a:tblPr/>
              <a:tblGrid>
                <a:gridCol w="2053503"/>
                <a:gridCol w="763949"/>
                <a:gridCol w="763949"/>
                <a:gridCol w="609599"/>
              </a:tblGrid>
              <a:tr h="222477">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mn-lt"/>
                          <a:cs typeface="Arial" charset="0"/>
                        </a:rPr>
                        <a:t>6</a:t>
                      </a:r>
                      <a:r>
                        <a:rPr kumimoji="0" lang="ru-RU" sz="1200" b="1" i="0" u="none" strike="noStrike" cap="none" normalizeH="0" baseline="0" dirty="0" smtClean="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rgbClr val="0079C2"/>
                          </a:solidFill>
                          <a:effectLst/>
                          <a:latin typeface="+mn-lt"/>
                          <a:cs typeface="Arial" charset="0"/>
                        </a:rPr>
                        <a:t>6</a:t>
                      </a:r>
                      <a:r>
                        <a:rPr kumimoji="0" lang="ru-RU" sz="1200" b="1" i="0" u="none" strike="noStrike" cap="none" normalizeH="0" baseline="0" dirty="0" smtClean="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222330">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4</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644</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4</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788</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07227">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508</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497</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0</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7</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8707">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096</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142</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Taxes</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481</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1</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278</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7</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Rent Expenses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2</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285</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2</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652</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16</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Income</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PP&amp;E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a:solidFill>
                            <a:srgbClr val="000000"/>
                          </a:solidFill>
                          <a:effectLst/>
                          <a:latin typeface="Arial Narrow" panose="020B0606020202030204" pitchFamily="34" charset="0"/>
                          <a:ea typeface="+mn-ea"/>
                          <a:cs typeface="+mn-cs"/>
                        </a:rPr>
                        <a:t>103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711</a:t>
                      </a:r>
                      <a:r>
                        <a:rPr lang="en-US" sz="1100" b="0" i="0" u="none" strike="noStrike" kern="1200" dirty="0" smtClean="0">
                          <a:solidFill>
                            <a:srgbClr val="000000"/>
                          </a:solidFill>
                          <a:effectLst/>
                          <a:latin typeface="Arial Narrow" panose="020B0606020202030204" pitchFamily="34" charset="0"/>
                          <a:ea typeface="+mn-ea"/>
                          <a:cs typeface="+mn-cs"/>
                        </a:rPr>
                        <a:t>)</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2</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969</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0000"/>
                          </a:solidFill>
                          <a:effectLst/>
                          <a:latin typeface="Arial Narrow" panose="020B0606020202030204" pitchFamily="34" charset="0"/>
                          <a:ea typeface="+mn-ea"/>
                          <a:cs typeface="+mn-cs"/>
                        </a:rPr>
                        <a:t>3</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522</a:t>
                      </a:r>
                      <a:endParaRPr lang="ru-RU" sz="1100" b="0"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18</a:t>
                      </a:r>
                      <a:r>
                        <a:rPr lang="en-US" sz="1100" b="0" i="0" u="none" strike="noStrike" kern="1200" dirty="0" smtClean="0">
                          <a:solidFill>
                            <a:srgbClr val="000000"/>
                          </a:solidFill>
                          <a:effectLst/>
                          <a:latin typeface="Arial Narrow" panose="020B0606020202030204" pitchFamily="34" charset="0"/>
                          <a:ea typeface="+mn-ea"/>
                          <a:cs typeface="+mn-cs"/>
                        </a:rPr>
                        <a:t>.</a:t>
                      </a:r>
                      <a:r>
                        <a:rPr lang="ru-RU" sz="1100" b="0" i="0" u="none" strike="noStrike" kern="1200" dirty="0" smtClean="0">
                          <a:solidFill>
                            <a:srgbClr val="000000"/>
                          </a:solidFill>
                          <a:effectLst/>
                          <a:latin typeface="Arial Narrow" panose="020B0606020202030204" pitchFamily="34" charset="0"/>
                          <a:ea typeface="+mn-ea"/>
                          <a:cs typeface="+mn-cs"/>
                        </a:rPr>
                        <a:t>6</a:t>
                      </a:r>
                      <a:r>
                        <a:rPr lang="ru-RU" sz="1100" b="0"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algn="l" rtl="0" fontAlgn="ct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smtClean="0">
                          <a:solidFill>
                            <a:srgbClr val="000000"/>
                          </a:solidFill>
                          <a:effectLst/>
                          <a:latin typeface="Arial Narrow" panose="020B0606020202030204" pitchFamily="34" charset="0"/>
                          <a:ea typeface="+mn-ea"/>
                          <a:cs typeface="+mn-cs"/>
                        </a:rPr>
                        <a:t>14</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086</a:t>
                      </a:r>
                      <a:endParaRPr lang="ru-RU" sz="1100" b="1"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smtClean="0">
                          <a:solidFill>
                            <a:srgbClr val="000000"/>
                          </a:solidFill>
                          <a:effectLst/>
                          <a:latin typeface="Arial Narrow" panose="020B0606020202030204" pitchFamily="34" charset="0"/>
                          <a:ea typeface="+mn-ea"/>
                          <a:cs typeface="+mn-cs"/>
                        </a:rPr>
                        <a:t>11</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168</a:t>
                      </a:r>
                      <a:endParaRPr lang="ru-RU" sz="1100" b="1" i="0" u="none" strike="noStrike" kern="1200" dirty="0">
                        <a:solidFill>
                          <a:srgbClr val="000000"/>
                        </a:solidFill>
                        <a:effectLst/>
                        <a:latin typeface="Arial Narrow" panose="020B0606020202030204" pitchFamily="34" charset="0"/>
                        <a:ea typeface="+mn-ea"/>
                        <a:cs typeface="+mn-cs"/>
                      </a:endParaRP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20</a:t>
                      </a:r>
                      <a:r>
                        <a:rPr lang="en-US" sz="1100" b="1" i="0" u="none" strike="noStrike" kern="1200" dirty="0" smtClean="0">
                          <a:solidFill>
                            <a:srgbClr val="000000"/>
                          </a:solidFill>
                          <a:effectLst/>
                          <a:latin typeface="Arial Narrow" panose="020B0606020202030204" pitchFamily="34" charset="0"/>
                          <a:ea typeface="+mn-ea"/>
                          <a:cs typeface="+mn-cs"/>
                        </a:rPr>
                        <a:t>.</a:t>
                      </a:r>
                      <a:r>
                        <a:rPr lang="ru-RU" sz="1100" b="1" i="0" u="none" strike="noStrike" kern="1200" dirty="0" smtClean="0">
                          <a:solidFill>
                            <a:srgbClr val="000000"/>
                          </a:solidFill>
                          <a:effectLst/>
                          <a:latin typeface="Arial Narrow" panose="020B0606020202030204" pitchFamily="34" charset="0"/>
                          <a:ea typeface="+mn-ea"/>
                          <a:cs typeface="+mn-cs"/>
                        </a:rPr>
                        <a:t>7</a:t>
                      </a:r>
                      <a:r>
                        <a:rPr lang="ru-RU" sz="1100" b="1" i="0" u="none" strike="noStrike" kern="1200" dirty="0">
                          <a:solidFill>
                            <a:srgbClr val="000000"/>
                          </a:solidFill>
                          <a:effectLst/>
                          <a:latin typeface="Arial Narrow" panose="020B0606020202030204" pitchFamily="34" charset="0"/>
                          <a:ea typeface="+mn-ea"/>
                          <a:cs typeface="+mn-cs"/>
                        </a:rPr>
                        <a:t>%</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Straight Arrow Connector 13"/>
          <p:cNvCxnSpPr/>
          <p:nvPr/>
        </p:nvCxnSpPr>
        <p:spPr>
          <a:xfrm>
            <a:off x="2133600" y="4545013"/>
            <a:ext cx="1203960" cy="2286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4084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smtClean="0">
                <a:solidFill>
                  <a:srgbClr val="0079C2"/>
                </a:solidFill>
              </a:rPr>
              <a:t>-20.7</a:t>
            </a:r>
            <a:r>
              <a:rPr lang="ru-RU" sz="1050" spc="-30" dirty="0" smtClean="0">
                <a:solidFill>
                  <a:srgbClr val="0079C2"/>
                </a:solidFill>
              </a:rPr>
              <a:t>%</a:t>
            </a:r>
            <a:endParaRPr lang="ru-RU" sz="1050" spc="-30" dirty="0">
              <a:solidFill>
                <a:srgbClr val="0079C2"/>
              </a:solidFill>
            </a:endParaRPr>
          </a:p>
        </p:txBody>
      </p:sp>
      <p:cxnSp>
        <p:nvCxnSpPr>
          <p:cNvPr id="14" name="Straight Arrow Connector 16"/>
          <p:cNvCxnSpPr/>
          <p:nvPr/>
        </p:nvCxnSpPr>
        <p:spPr>
          <a:xfrm flipV="1">
            <a:off x="6655787" y="4377038"/>
            <a:ext cx="999224" cy="73485"/>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5" name="Oval 17"/>
          <p:cNvSpPr/>
          <p:nvPr/>
        </p:nvSpPr>
        <p:spPr>
          <a:xfrm>
            <a:off x="6930080" y="425380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30" dirty="0" smtClean="0">
                <a:solidFill>
                  <a:srgbClr val="0079C2"/>
                </a:solidFill>
              </a:rPr>
              <a:t>+2</a:t>
            </a:r>
            <a:r>
              <a:rPr lang="en-US" sz="1050" spc="-30" dirty="0" smtClean="0">
                <a:solidFill>
                  <a:srgbClr val="0079C2"/>
                </a:solidFill>
              </a:rPr>
              <a:t>.1</a:t>
            </a:r>
            <a:r>
              <a:rPr lang="ru-RU" sz="1050" spc="-30" dirty="0" smtClean="0">
                <a:solidFill>
                  <a:srgbClr val="0079C2"/>
                </a:solidFill>
              </a:rPr>
              <a:t>%</a:t>
            </a:r>
            <a:endParaRPr lang="ru-RU" sz="1050" spc="-30" dirty="0">
              <a:solidFill>
                <a:srgbClr val="0079C2"/>
              </a:solidFill>
            </a:endParaRPr>
          </a:p>
        </p:txBody>
      </p:sp>
      <p:pic>
        <p:nvPicPr>
          <p:cNvPr id="2" name="Рисунок 1"/>
          <p:cNvPicPr>
            <a:picLocks noChangeAspect="1"/>
          </p:cNvPicPr>
          <p:nvPr/>
        </p:nvPicPr>
        <p:blipFill>
          <a:blip r:embed="rId2"/>
          <a:stretch>
            <a:fillRect/>
          </a:stretch>
        </p:blipFill>
        <p:spPr>
          <a:xfrm>
            <a:off x="810867" y="4478310"/>
            <a:ext cx="3770376" cy="1784604"/>
          </a:xfrm>
          <a:prstGeom prst="rect">
            <a:avLst/>
          </a:prstGeom>
        </p:spPr>
      </p:pic>
      <p:pic>
        <p:nvPicPr>
          <p:cNvPr id="3" name="Рисунок 2"/>
          <p:cNvPicPr>
            <a:picLocks noChangeAspect="1"/>
          </p:cNvPicPr>
          <p:nvPr/>
        </p:nvPicPr>
        <p:blipFill>
          <a:blip r:embed="rId3"/>
          <a:stretch>
            <a:fillRect/>
          </a:stretch>
        </p:blipFill>
        <p:spPr>
          <a:xfrm>
            <a:off x="5450778" y="4400318"/>
            <a:ext cx="3285744" cy="1876044"/>
          </a:xfrm>
          <a:prstGeom prst="rect">
            <a:avLst/>
          </a:prstGeom>
        </p:spPr>
      </p:pic>
    </p:spTree>
    <p:extLst>
      <p:ext uri="{BB962C8B-B14F-4D97-AF65-F5344CB8AC3E}">
        <p14:creationId xmlns:p14="http://schemas.microsoft.com/office/powerpoint/2010/main" val="2077455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5" name="Text Box 103"/>
          <p:cNvSpPr txBox="1">
            <a:spLocks noChangeArrowheads="1"/>
          </p:cNvSpPr>
          <p:nvPr/>
        </p:nvSpPr>
        <p:spPr bwMode="auto">
          <a:xfrm>
            <a:off x="4191000" y="1354138"/>
            <a:ext cx="274273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smtClean="0">
                <a:solidFill>
                  <a:srgbClr val="0079C2"/>
                </a:solidFill>
              </a:rPr>
              <a:t>for</a:t>
            </a:r>
            <a:r>
              <a:rPr lang="ru-RU" altLang="ru-RU" sz="1600" b="1" dirty="0" smtClean="0">
                <a:solidFill>
                  <a:srgbClr val="0079C2"/>
                </a:solidFill>
              </a:rPr>
              <a:t> </a:t>
            </a:r>
            <a:r>
              <a:rPr lang="en-US" altLang="ru-RU" sz="1600" b="1" dirty="0" smtClean="0">
                <a:solidFill>
                  <a:srgbClr val="0079C2"/>
                </a:solidFill>
              </a:rPr>
              <a:t>6</a:t>
            </a:r>
            <a:r>
              <a:rPr lang="ru-RU" altLang="ru-RU" sz="1600" b="1" dirty="0" smtClean="0">
                <a:solidFill>
                  <a:srgbClr val="0079C2"/>
                </a:solidFill>
              </a:rPr>
              <a:t>M 2020</a:t>
            </a:r>
            <a:r>
              <a:rPr lang="en-US" altLang="ru-RU" sz="1600" b="1" dirty="0" smtClean="0">
                <a:solidFill>
                  <a:srgbClr val="0079C2"/>
                </a:solidFill>
              </a:rPr>
              <a:t>,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EBITDA, mn RUR</a:t>
            </a:r>
          </a:p>
        </p:txBody>
      </p:sp>
      <p:cxnSp>
        <p:nvCxnSpPr>
          <p:cNvPr id="8" name="Straight Arrow Connector 6"/>
          <p:cNvCxnSpPr/>
          <p:nvPr/>
        </p:nvCxnSpPr>
        <p:spPr>
          <a:xfrm flipV="1">
            <a:off x="1295400" y="2925763"/>
            <a:ext cx="1003300" cy="46038"/>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614487" y="2781300"/>
            <a:ext cx="365125" cy="334963"/>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a:t>
            </a:r>
            <a:r>
              <a:rPr lang="en-US" sz="1050" spc="-10" dirty="0" smtClean="0">
                <a:solidFill>
                  <a:srgbClr val="0079C2"/>
                </a:solidFill>
              </a:rPr>
              <a:t>1.3</a:t>
            </a:r>
            <a:r>
              <a:rPr lang="ru-RU" sz="1050" spc="-10" dirty="0" smtClean="0">
                <a:solidFill>
                  <a:srgbClr val="0079C2"/>
                </a:solidFill>
              </a:rPr>
              <a:t>%</a:t>
            </a:r>
            <a:endParaRPr lang="ru-RU" sz="1050" spc="-10" dirty="0">
              <a:solidFill>
                <a:srgbClr val="0079C2"/>
              </a:solidFill>
            </a:endParaRPr>
          </a:p>
        </p:txBody>
      </p:sp>
      <p:pic>
        <p:nvPicPr>
          <p:cNvPr id="2" name="Рисунок 1"/>
          <p:cNvPicPr>
            <a:picLocks noChangeAspect="1"/>
          </p:cNvPicPr>
          <p:nvPr/>
        </p:nvPicPr>
        <p:blipFill>
          <a:blip r:embed="rId2"/>
          <a:stretch>
            <a:fillRect/>
          </a:stretch>
        </p:blipFill>
        <p:spPr>
          <a:xfrm>
            <a:off x="169164" y="2743200"/>
            <a:ext cx="3243072" cy="2897124"/>
          </a:xfrm>
          <a:prstGeom prst="rect">
            <a:avLst/>
          </a:prstGeom>
        </p:spPr>
      </p:pic>
      <p:pic>
        <p:nvPicPr>
          <p:cNvPr id="12" name="Рисунок 11"/>
          <p:cNvPicPr>
            <a:picLocks noChangeAspect="1"/>
          </p:cNvPicPr>
          <p:nvPr/>
        </p:nvPicPr>
        <p:blipFill>
          <a:blip r:embed="rId3"/>
          <a:stretch>
            <a:fillRect/>
          </a:stretch>
        </p:blipFill>
        <p:spPr>
          <a:xfrm>
            <a:off x="3249168" y="2515809"/>
            <a:ext cx="5894832" cy="3543300"/>
          </a:xfrm>
          <a:prstGeom prst="rect">
            <a:avLst/>
          </a:prstGeom>
        </p:spPr>
      </p:pic>
    </p:spTree>
    <p:extLst>
      <p:ext uri="{BB962C8B-B14F-4D97-AF65-F5344CB8AC3E}">
        <p14:creationId xmlns:p14="http://schemas.microsoft.com/office/powerpoint/2010/main" val="75218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a:t>
            </a:r>
            <a:r>
              <a:rPr lang="en-US" altLang="ru-RU" sz="1600" b="1" dirty="0" smtClean="0">
                <a:solidFill>
                  <a:srgbClr val="0079C2"/>
                </a:solidFill>
              </a:rPr>
              <a:t>June 30, 20</a:t>
            </a:r>
            <a:r>
              <a:rPr lang="ru-RU" altLang="ru-RU" sz="1600" b="1" dirty="0" smtClean="0">
                <a:solidFill>
                  <a:srgbClr val="0079C2"/>
                </a:solidFill>
              </a:rPr>
              <a:t>20</a:t>
            </a:r>
            <a:r>
              <a:rPr lang="en-US" altLang="ru-RU" sz="1600" b="1" dirty="0" smtClean="0">
                <a:solidFill>
                  <a:srgbClr val="0079C2"/>
                </a:solidFill>
              </a:rPr>
              <a:t>,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a:off x="1158240" y="2478087"/>
            <a:ext cx="815340" cy="269876"/>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316038" y="23828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-33.2%</a:t>
            </a:r>
            <a:endParaRPr lang="ru-RU" sz="1050" spc="-10" dirty="0">
              <a:solidFill>
                <a:srgbClr val="0079C2"/>
              </a:solidFill>
            </a:endParaRP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endCxn id="14" idx="1"/>
          </p:cNvCxnSpPr>
          <p:nvPr/>
        </p:nvCxnSpPr>
        <p:spPr>
          <a:xfrm>
            <a:off x="7048500" y="2560511"/>
            <a:ext cx="931359" cy="275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1.68</a:t>
            </a:r>
            <a:endParaRPr lang="ru-RU" sz="1050" spc="-10" dirty="0">
              <a:solidFill>
                <a:srgbClr val="0079C2"/>
              </a:solidFill>
            </a:endParaRPr>
          </a:p>
        </p:txBody>
      </p:sp>
      <p:sp>
        <p:nvSpPr>
          <p:cNvPr id="14" name="Oval 7"/>
          <p:cNvSpPr/>
          <p:nvPr/>
        </p:nvSpPr>
        <p:spPr>
          <a:xfrm>
            <a:off x="7926388" y="278206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a:t>
            </a:r>
            <a:r>
              <a:rPr lang="en-US" sz="1050" spc="-10" dirty="0" smtClean="0">
                <a:solidFill>
                  <a:srgbClr val="0079C2"/>
                </a:solidFill>
              </a:rPr>
              <a:t>12</a:t>
            </a:r>
            <a:endParaRPr lang="ru-RU" sz="1050" spc="-10" dirty="0">
              <a:solidFill>
                <a:srgbClr val="0079C2"/>
              </a:solidFill>
            </a:endParaRPr>
          </a:p>
        </p:txBody>
      </p:sp>
      <p:sp>
        <p:nvSpPr>
          <p:cNvPr id="15" name="Text Box 103"/>
          <p:cNvSpPr txBox="1">
            <a:spLocks noChangeArrowheads="1"/>
          </p:cNvSpPr>
          <p:nvPr/>
        </p:nvSpPr>
        <p:spPr bwMode="auto">
          <a:xfrm>
            <a:off x="6919913" y="1974481"/>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chemeClr val="tx1"/>
                </a:solidFill>
              </a:rPr>
              <a:t>Net Debt</a:t>
            </a:r>
            <a:r>
              <a:rPr lang="ru-RU" altLang="ru-RU" sz="1200" dirty="0">
                <a:solidFill>
                  <a:schemeClr val="tx1"/>
                </a:solidFill>
              </a:rPr>
              <a:t>/</a:t>
            </a:r>
            <a:r>
              <a:rPr lang="en-US" altLang="ru-RU" sz="1200" dirty="0">
                <a:solidFill>
                  <a:schemeClr val="tx1"/>
                </a:solidFill>
              </a:rPr>
              <a:t> EBITDA</a:t>
            </a:r>
            <a:endParaRPr lang="ru-RU" altLang="ru-RU" sz="1200" baseline="30000" dirty="0">
              <a:solidFill>
                <a:schemeClr val="tx1"/>
              </a:solidFill>
            </a:endParaRPr>
          </a:p>
        </p:txBody>
      </p:sp>
      <p:pic>
        <p:nvPicPr>
          <p:cNvPr id="2" name="Рисунок 1"/>
          <p:cNvPicPr>
            <a:picLocks noChangeAspect="1"/>
          </p:cNvPicPr>
          <p:nvPr/>
        </p:nvPicPr>
        <p:blipFill>
          <a:blip r:embed="rId2"/>
          <a:stretch>
            <a:fillRect/>
          </a:stretch>
        </p:blipFill>
        <p:spPr>
          <a:xfrm>
            <a:off x="91313" y="2560511"/>
            <a:ext cx="2706624" cy="3159252"/>
          </a:xfrm>
          <a:prstGeom prst="rect">
            <a:avLst/>
          </a:prstGeom>
        </p:spPr>
      </p:pic>
      <p:pic>
        <p:nvPicPr>
          <p:cNvPr id="3" name="Рисунок 2"/>
          <p:cNvPicPr>
            <a:picLocks noChangeAspect="1"/>
          </p:cNvPicPr>
          <p:nvPr/>
        </p:nvPicPr>
        <p:blipFill>
          <a:blip r:embed="rId3"/>
          <a:stretch>
            <a:fillRect/>
          </a:stretch>
        </p:blipFill>
        <p:spPr>
          <a:xfrm>
            <a:off x="6207507" y="2520887"/>
            <a:ext cx="2714244" cy="3198876"/>
          </a:xfrm>
          <a:prstGeom prst="rect">
            <a:avLst/>
          </a:prstGeom>
        </p:spPr>
      </p:pic>
      <p:pic>
        <p:nvPicPr>
          <p:cNvPr id="16" name="Рисунок 15"/>
          <p:cNvPicPr>
            <a:picLocks noChangeAspect="1"/>
          </p:cNvPicPr>
          <p:nvPr/>
        </p:nvPicPr>
        <p:blipFill>
          <a:blip r:embed="rId4"/>
          <a:stretch>
            <a:fillRect/>
          </a:stretch>
        </p:blipFill>
        <p:spPr>
          <a:xfrm>
            <a:off x="3392520" y="2209863"/>
            <a:ext cx="2796540" cy="3317748"/>
          </a:xfrm>
          <a:prstGeom prst="rect">
            <a:avLst/>
          </a:prstGeom>
        </p:spPr>
      </p:pic>
    </p:spTree>
    <p:extLst>
      <p:ext uri="{BB962C8B-B14F-4D97-AF65-F5344CB8AC3E}">
        <p14:creationId xmlns:p14="http://schemas.microsoft.com/office/powerpoint/2010/main" val="3739104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a:t>
            </a:r>
            <a:r>
              <a:rPr lang="en-US" altLang="ru-RU" dirty="0" smtClean="0"/>
              <a:t>6</a:t>
            </a:r>
            <a:r>
              <a:rPr lang="ru-RU" altLang="ru-RU" dirty="0" smtClean="0"/>
              <a:t>M </a:t>
            </a:r>
            <a:r>
              <a:rPr lang="ru-RU" altLang="ru-RU" dirty="0"/>
              <a:t>2020 </a:t>
            </a:r>
            <a:r>
              <a:rPr lang="en-US" altLang="ru-RU" dirty="0"/>
              <a:t>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3133</TotalTime>
  <Words>1087</Words>
  <Application>Microsoft Office PowerPoint</Application>
  <PresentationFormat>Экран (4:3)</PresentationFormat>
  <Paragraphs>196</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8</vt:i4>
      </vt:variant>
      <vt:variant>
        <vt:lpstr>Заголовки слайдов</vt:lpstr>
      </vt:variant>
      <vt:variant>
        <vt:i4>9</vt:i4>
      </vt:variant>
    </vt:vector>
  </HeadingPairs>
  <TitlesOfParts>
    <vt:vector size="22" baseType="lpstr">
      <vt:lpstr>Arial</vt:lpstr>
      <vt:lpstr>Arial Narrow</vt:lpstr>
      <vt:lpstr>Calibri</vt:lpstr>
      <vt:lpstr>Symbol</vt:lpstr>
      <vt:lpstr>Times New Roman</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Гризель Наталья Олеговна</cp:lastModifiedBy>
  <cp:revision>179</cp:revision>
  <cp:lastPrinted>2020-03-06T12:27:47Z</cp:lastPrinted>
  <dcterms:created xsi:type="dcterms:W3CDTF">2009-07-15T11:37:47Z</dcterms:created>
  <dcterms:modified xsi:type="dcterms:W3CDTF">2020-08-07T11:45:25Z</dcterms:modified>
</cp:coreProperties>
</file>