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4" autoAdjust="0"/>
    <p:restoredTop sz="94660"/>
  </p:normalViewPr>
  <p:slideViewPr>
    <p:cSldViewPr snapToGrid="0" showGuides="1">
      <p:cViewPr>
        <p:scale>
          <a:sx n="75" d="100"/>
          <a:sy n="75" d="100"/>
        </p:scale>
        <p:origin x="1452" y="-264"/>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p>
            <a:pPr lvl="0"/>
            <a:r>
              <a:rPr lang="ru-RU" dirty="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p>
            <a:pPr lvl="0"/>
            <a:r>
              <a:rPr lang="ru-RU" dirty="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a:t>Образец </a:t>
            </a:r>
            <a:br>
              <a:rPr lang="ru-RU" dirty="0"/>
            </a:br>
            <a:r>
              <a:rPr lang="ru-RU" dirty="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lvl1pPr>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a:t>
            </a:r>
          </a:p>
          <a:p>
            <a:pPr lvl="0"/>
            <a:r>
              <a:rPr lang="ru-RU" dirty="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a:t>OGK-2 Group</a:t>
            </a:r>
            <a:br>
              <a:rPr lang="ru-RU" altLang="ru-RU" sz="2500" b="1" kern="0" dirty="0"/>
            </a:br>
            <a:br>
              <a:rPr lang="ru-RU" altLang="ru-RU" sz="2500" b="1" kern="0" dirty="0"/>
            </a:br>
            <a:r>
              <a:rPr lang="en-US" altLang="ru-RU" b="1" kern="0" dirty="0"/>
              <a:t>9</a:t>
            </a:r>
            <a:r>
              <a:rPr lang="ru-RU" altLang="ru-RU" b="1" kern="0" dirty="0"/>
              <a:t>M 2020 </a:t>
            </a:r>
            <a:r>
              <a:rPr lang="en-US" altLang="ru-RU" b="1" kern="0" dirty="0"/>
              <a:t>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a:cs typeface="Arial" panose="020B0604020202020204" pitchFamily="34" charset="0"/>
              </a:rPr>
              <a:t>November 13,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2855781369"/>
              </p:ext>
            </p:extLst>
          </p:nvPr>
        </p:nvGraphicFramePr>
        <p:xfrm>
          <a:off x="152400" y="1833563"/>
          <a:ext cx="4114800" cy="3881439"/>
        </p:xfrm>
        <a:graphic>
          <a:graphicData uri="http://schemas.openxmlformats.org/drawingml/2006/table">
            <a:tbl>
              <a:tblPr/>
              <a:tblGrid>
                <a:gridCol w="1828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Arial Narrow" pitchFamily="34" charset="0"/>
                          <a:cs typeface="Arial" charset="0"/>
                        </a:rPr>
                        <a:t>  </a:t>
                      </a:r>
                      <a:r>
                        <a:rPr kumimoji="0" lang="ru-RU" sz="1400" b="0" i="0" u="none" strike="noStrike" cap="none" normalizeH="0" baseline="0" dirty="0">
                          <a:ln>
                            <a:noFill/>
                          </a:ln>
                          <a:solidFill>
                            <a:schemeClr val="accent1"/>
                          </a:solidFill>
                          <a:effectLst/>
                          <a:latin typeface="Arial Narrow" pitchFamily="34" charset="0"/>
                          <a:cs typeface="Arial" charset="0"/>
                        </a:rPr>
                        <a:t> </a:t>
                      </a:r>
                      <a:endParaRPr kumimoji="0" lang="ru-RU" sz="1400" b="1" i="0" u="none" strike="noStrike" cap="none" normalizeH="0" baseline="0" dirty="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mn-lt"/>
                          <a:cs typeface="Arial" charset="0"/>
                        </a:rPr>
                        <a:t>9</a:t>
                      </a:r>
                      <a:r>
                        <a:rPr kumimoji="0" lang="ru-RU" sz="1400" b="1" i="0" u="none" strike="noStrike" cap="none" normalizeH="0" baseline="0" dirty="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0079C2"/>
                          </a:solidFill>
                          <a:effectLst/>
                          <a:latin typeface="+mn-lt"/>
                          <a:cs typeface="Arial" charset="0"/>
                        </a:rPr>
                        <a:t>9</a:t>
                      </a:r>
                      <a:r>
                        <a:rPr kumimoji="0" lang="ru-RU" sz="1400" b="1" i="0" u="none" strike="noStrike" cap="none" normalizeH="0" baseline="0" dirty="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400" b="1" i="0" u="none" strike="noStrike" cap="none" normalizeH="0" baseline="0" dirty="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221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33</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530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759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476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253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Useful Heat Output, thousand </a:t>
                      </a:r>
                      <a:r>
                        <a:rPr lang="en-US" sz="1400" b="0" i="0" u="none" strike="noStrike" kern="1200" dirty="0" err="1">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308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325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325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3</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Heat, kg/</a:t>
                      </a:r>
                      <a:r>
                        <a:rPr lang="en-US" sz="1400" b="0" i="0" u="none" strike="noStrike" kern="1200" dirty="0" err="1">
                          <a:solidFill>
                            <a:srgbClr val="003366"/>
                          </a:solidFill>
                          <a:effectLst/>
                          <a:latin typeface="Arial Narrow" panose="020B0606020202030204" pitchFamily="34" charset="0"/>
                          <a:ea typeface="+mn-ea"/>
                          <a:cs typeface="+mn-cs"/>
                        </a:rPr>
                        <a:t>Gcal</a:t>
                      </a:r>
                      <a:endParaRPr lang="en-US"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164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166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2353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33</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6.6 p.p.</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Rectangle 4"/>
          <p:cNvSpPr/>
          <p:nvPr/>
        </p:nvSpPr>
        <p:spPr>
          <a:xfrm>
            <a:off x="3175" y="5791200"/>
            <a:ext cx="9144000" cy="508000"/>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 Operating profit + Depreciation and Amortization</a:t>
            </a:r>
          </a:p>
        </p:txBody>
      </p:sp>
      <p:graphicFrame>
        <p:nvGraphicFramePr>
          <p:cNvPr id="10" name="Group 84"/>
          <p:cNvGraphicFramePr>
            <a:graphicFrameLocks noGrp="1"/>
          </p:cNvGraphicFramePr>
          <p:nvPr>
            <p:extLst>
              <p:ext uri="{D42A27DB-BD31-4B8C-83A1-F6EECF244321}">
                <p14:modId xmlns:p14="http://schemas.microsoft.com/office/powerpoint/2010/main" val="2641369424"/>
              </p:ext>
            </p:extLst>
          </p:nvPr>
        </p:nvGraphicFramePr>
        <p:xfrm>
          <a:off x="4343400" y="1833564"/>
          <a:ext cx="4724400" cy="3881437"/>
        </p:xfrm>
        <a:graphic>
          <a:graphicData uri="http://schemas.openxmlformats.org/drawingml/2006/table">
            <a:tbl>
              <a:tblPr/>
              <a:tblGrid>
                <a:gridCol w="2549675">
                  <a:extLst>
                    <a:ext uri="{9D8B030D-6E8A-4147-A177-3AD203B41FA5}">
                      <a16:colId xmlns:a16="http://schemas.microsoft.com/office/drawing/2014/main" val="20000"/>
                    </a:ext>
                  </a:extLst>
                </a:gridCol>
                <a:gridCol w="749905">
                  <a:extLst>
                    <a:ext uri="{9D8B030D-6E8A-4147-A177-3AD203B41FA5}">
                      <a16:colId xmlns:a16="http://schemas.microsoft.com/office/drawing/2014/main" val="20001"/>
                    </a:ext>
                  </a:extLst>
                </a:gridCol>
                <a:gridCol w="784224">
                  <a:extLst>
                    <a:ext uri="{9D8B030D-6E8A-4147-A177-3AD203B41FA5}">
                      <a16:colId xmlns:a16="http://schemas.microsoft.com/office/drawing/2014/main" val="20002"/>
                    </a:ext>
                  </a:extLst>
                </a:gridCol>
                <a:gridCol w="640596">
                  <a:extLst>
                    <a:ext uri="{9D8B030D-6E8A-4147-A177-3AD203B41FA5}">
                      <a16:colId xmlns:a16="http://schemas.microsoft.com/office/drawing/2014/main" val="20003"/>
                    </a:ext>
                  </a:extLst>
                </a:gridCol>
              </a:tblGrid>
              <a:tr h="502639">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mn-lt"/>
                          <a:cs typeface="Arial" charset="0"/>
                        </a:rPr>
                        <a:t>  </a:t>
                      </a:r>
                      <a:r>
                        <a:rPr kumimoji="0" lang="ru-RU" sz="1400" b="0" i="0" u="none" strike="noStrike" cap="none" normalizeH="0" baseline="0" dirty="0">
                          <a:ln>
                            <a:noFill/>
                          </a:ln>
                          <a:solidFill>
                            <a:schemeClr val="accent1"/>
                          </a:solidFill>
                          <a:effectLst/>
                          <a:latin typeface="+mn-lt"/>
                          <a:cs typeface="Arial" charset="0"/>
                        </a:rPr>
                        <a:t> </a:t>
                      </a:r>
                      <a:endParaRPr kumimoji="0" lang="ru-RU" sz="1400" b="1" i="0" u="none" strike="noStrike" cap="none" normalizeH="0" baseline="0" dirty="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mn-lt"/>
                          <a:cs typeface="Arial" charset="0"/>
                        </a:rPr>
                        <a:t>9</a:t>
                      </a:r>
                      <a:r>
                        <a:rPr kumimoji="0" lang="ru-RU" sz="1400" b="1" i="0" u="none" strike="noStrike" cap="none" normalizeH="0" baseline="0" dirty="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0079C2"/>
                          </a:solidFill>
                          <a:effectLst/>
                          <a:latin typeface="+mn-lt"/>
                          <a:cs typeface="Arial" charset="0"/>
                        </a:rPr>
                        <a:t>9</a:t>
                      </a:r>
                      <a:r>
                        <a:rPr kumimoji="0" lang="ru-RU" sz="1400" b="1" i="0" u="none" strike="noStrike" cap="none" normalizeH="0" baseline="0" dirty="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200" b="1" i="0" u="none" strike="noStrike" cap="none" normalizeH="0" baseline="0" dirty="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79952">
                <a:tc>
                  <a:txBody>
                    <a:bodyPr/>
                    <a:lstStyle/>
                    <a:p>
                      <a:pPr algn="l" rtl="0" fontAlgn="ctr"/>
                      <a:r>
                        <a:rPr lang="en-US" sz="1400" b="1" i="0" u="none" strike="noStrike" dirty="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99</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834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747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2639">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075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72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103</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9952">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333</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43</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036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9952">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575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882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9159">
                <a:tc>
                  <a:txBody>
                    <a:bodyPr/>
                    <a:lstStyle/>
                    <a:p>
                      <a:pPr marL="180975" indent="0"/>
                      <a:r>
                        <a:rPr lang="en-US" sz="1400" dirty="0">
                          <a:solidFill>
                            <a:srgbClr val="003366"/>
                          </a:solidFill>
                        </a:rPr>
                        <a:t>Depreciation and Amortization</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167</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185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3982">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rgbClr val="002060"/>
                          </a:solidFill>
                          <a:effectLst/>
                          <a:latin typeface="Arial Narrow" pitchFamily="34" charset="0"/>
                          <a:ea typeface="+mn-ea"/>
                          <a:cs typeface="Arial" charset="0"/>
                        </a:rPr>
                        <a:t>Reversal of Impairment Loss on Financial Assets</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228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604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x2.6</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0443">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Operating Profit</a:t>
                      </a:r>
                      <a:endParaRPr kumimoji="0" lang="ru-RU" sz="1400" b="0"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17</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531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040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-8</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9952">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a:t>
                      </a:r>
                      <a:r>
                        <a:rPr kumimoji="0" lang="en-US" sz="1400" b="1" i="0" u="none" strike="noStrike" cap="none" normalizeH="0" baseline="30000" dirty="0">
                          <a:ln>
                            <a:noFill/>
                          </a:ln>
                          <a:solidFill>
                            <a:srgbClr val="003366"/>
                          </a:solidFill>
                          <a:effectLst/>
                          <a:latin typeface="Arial Narrow" pitchFamily="34" charset="0"/>
                          <a:cs typeface="Arial" charset="0"/>
                        </a:rPr>
                        <a:t>3</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27</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698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26</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225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82767">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Profit </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Comprehensive Income </a:t>
                      </a:r>
                      <a:r>
                        <a:rPr kumimoji="0" lang="en-US" sz="1400" b="0" i="0" u="none" strike="noStrike" cap="none" normalizeH="0" baseline="0" dirty="0">
                          <a:ln>
                            <a:noFill/>
                          </a:ln>
                          <a:solidFill>
                            <a:srgbClr val="003366"/>
                          </a:solidFill>
                          <a:effectLst/>
                          <a:latin typeface="Arial Narrow" pitchFamily="34" charset="0"/>
                          <a:cs typeface="Arial" charset="0"/>
                        </a:rPr>
                        <a:t> </a:t>
                      </a: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ru-RU" sz="1400" b="0" i="0" u="none" strike="noStrike" cap="none" normalizeH="0" baseline="0" dirty="0" err="1">
                          <a:ln>
                            <a:noFill/>
                          </a:ln>
                          <a:solidFill>
                            <a:srgbClr val="003366"/>
                          </a:solidFill>
                          <a:effectLst/>
                          <a:latin typeface="+mn-lt"/>
                          <a:cs typeface="Arial" charset="0"/>
                        </a:rPr>
                        <a:t>Period</a:t>
                      </a:r>
                      <a:endParaRPr kumimoji="0" lang="en-US" sz="1400" b="0" i="0" u="none" strike="noStrike" cap="none" normalizeH="0" baseline="0" dirty="0">
                        <a:ln>
                          <a:noFill/>
                        </a:ln>
                        <a:solidFill>
                          <a:srgbClr val="003366"/>
                        </a:solidFill>
                        <a:effectLst/>
                        <a:latin typeface="+mn-lt"/>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24</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12</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058</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107950" marR="0" lvl="0" indent="0" algn="ctr" defTabSz="914400" rtl="0" eaLnBrk="1" fontAlgn="ctr" latinLnBrk="0" hangingPunct="1">
                        <a:lnSpc>
                          <a:spcPct val="100000"/>
                        </a:lnSpc>
                        <a:spcBef>
                          <a:spcPct val="0"/>
                        </a:spcBef>
                        <a:spcAft>
                          <a:spcPct val="0"/>
                        </a:spcAft>
                        <a:buClrTx/>
                        <a:buSzTx/>
                        <a:buFontTx/>
                        <a:buNone/>
                        <a:tabLst/>
                      </a:pPr>
                      <a:r>
                        <a:rPr kumimoji="0" lang="ru-RU" sz="1400" b="0" i="0" u="none" strike="noStrike" kern="1200" cap="none" normalizeH="0" baseline="0" dirty="0">
                          <a:ln>
                            <a:noFill/>
                          </a:ln>
                          <a:solidFill>
                            <a:srgbClr val="003366"/>
                          </a:solidFill>
                          <a:effectLst/>
                          <a:latin typeface="Arial Narrow" pitchFamily="34" charset="0"/>
                          <a:ea typeface="+mn-ea"/>
                          <a:cs typeface="Arial" charset="0"/>
                        </a:rPr>
                        <a:t>-1</a:t>
                      </a:r>
                      <a:r>
                        <a:rPr kumimoji="0" lang="en-US" sz="1400" b="0" i="0" u="none" strike="noStrike" kern="1200" cap="none" normalizeH="0" baseline="0" dirty="0">
                          <a:ln>
                            <a:noFill/>
                          </a:ln>
                          <a:solidFill>
                            <a:srgbClr val="003366"/>
                          </a:solidFill>
                          <a:effectLst/>
                          <a:latin typeface="Arial Narrow" pitchFamily="34" charset="0"/>
                          <a:ea typeface="+mn-ea"/>
                          <a:cs typeface="Arial" charset="0"/>
                        </a:rPr>
                        <a:t>.</a:t>
                      </a:r>
                      <a:r>
                        <a:rPr kumimoji="0" lang="ru-RU" sz="1400" b="0" i="0" u="none" strike="noStrike" kern="1200" cap="none" normalizeH="0" baseline="0" dirty="0">
                          <a:ln>
                            <a:noFill/>
                          </a:ln>
                          <a:solidFill>
                            <a:srgbClr val="003366"/>
                          </a:solidFill>
                          <a:effectLst/>
                          <a:latin typeface="Arial Narrow" pitchFamily="34" charset="0"/>
                          <a:ea typeface="+mn-ea"/>
                          <a:cs typeface="Arial" charset="0"/>
                        </a:rPr>
                        <a:t>5%</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3133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Revenue Structure, mn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957926889"/>
              </p:ext>
            </p:extLst>
          </p:nvPr>
        </p:nvGraphicFramePr>
        <p:xfrm>
          <a:off x="4876800" y="1541463"/>
          <a:ext cx="4114800" cy="1782762"/>
        </p:xfrm>
        <a:graphic>
          <a:graphicData uri="http://schemas.openxmlformats.org/drawingml/2006/table">
            <a:tbl>
              <a:tblPr/>
              <a:tblGrid>
                <a:gridCol w="3169920">
                  <a:extLst>
                    <a:ext uri="{9D8B030D-6E8A-4147-A177-3AD203B41FA5}">
                      <a16:colId xmlns:a16="http://schemas.microsoft.com/office/drawing/2014/main" val="20000"/>
                    </a:ext>
                  </a:extLst>
                </a:gridCol>
                <a:gridCol w="944880">
                  <a:extLst>
                    <a:ext uri="{9D8B030D-6E8A-4147-A177-3AD203B41FA5}">
                      <a16:colId xmlns:a16="http://schemas.microsoft.com/office/drawing/2014/main" val="20001"/>
                    </a:ext>
                  </a:extLst>
                </a:gridCol>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Arial Narrow" pitchFamily="34" charset="0"/>
                          <a:cs typeface="Arial" charset="0"/>
                        </a:rPr>
                        <a:t>9</a:t>
                      </a:r>
                      <a:r>
                        <a:rPr kumimoji="0" lang="ru-RU" sz="1100" b="1" i="0" u="none" strike="noStrike" cap="none" normalizeH="0" baseline="0" dirty="0">
                          <a:ln>
                            <a:noFill/>
                          </a:ln>
                          <a:solidFill>
                            <a:srgbClr val="0079C2"/>
                          </a:solidFill>
                          <a:effectLst/>
                          <a:latin typeface="Arial Narrow" pitchFamily="34" charset="0"/>
                          <a:cs typeface="Arial" charset="0"/>
                        </a:rPr>
                        <a:t>M 2020</a:t>
                      </a: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electricity price at the free market,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solidFill>
                            <a:srgbClr val="000000"/>
                          </a:solidFill>
                          <a:effectLst/>
                          <a:latin typeface="+mn-lt"/>
                          <a:ea typeface="Calibri" panose="020F0502020204030204" pitchFamily="34" charset="0"/>
                        </a:rPr>
                        <a:t>1</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232</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65   </a:t>
                      </a:r>
                      <a:endParaRPr lang="ru-RU" sz="1100" dirty="0">
                        <a:effectLst/>
                        <a:latin typeface="+mn-lt"/>
                        <a:ea typeface="Calibri" panose="020F0502020204030204" pitchFamily="34" charset="0"/>
                      </a:endParaRP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heat tariff,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effectLst/>
                          <a:latin typeface="+mn-lt"/>
                          <a:ea typeface="Calibri" panose="020F0502020204030204" pitchFamily="34" charset="0"/>
                        </a:rPr>
                        <a:t>889</a:t>
                      </a:r>
                      <a:r>
                        <a:rPr lang="en-US" sz="1100" dirty="0">
                          <a:effectLst/>
                          <a:latin typeface="+mn-lt"/>
                          <a:ea typeface="Calibri" panose="020F0502020204030204" pitchFamily="34" charset="0"/>
                        </a:rPr>
                        <a:t>.</a:t>
                      </a:r>
                      <a:r>
                        <a:rPr lang="ru-RU" sz="1100" dirty="0">
                          <a:effectLst/>
                          <a:latin typeface="+mn-lt"/>
                          <a:ea typeface="Calibri" panose="020F0502020204030204" pitchFamily="34" charset="0"/>
                        </a:rPr>
                        <a:t>36</a:t>
                      </a: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solidFill>
                            <a:srgbClr val="000000"/>
                          </a:solidFill>
                          <a:effectLst/>
                          <a:latin typeface="+mn-lt"/>
                          <a:ea typeface="Calibri" panose="020F0502020204030204" pitchFamily="34" charset="0"/>
                        </a:rPr>
                        <a:t>773</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450</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92   </a:t>
                      </a:r>
                      <a:endParaRPr lang="ru-RU" sz="1100" dirty="0">
                        <a:effectLst/>
                        <a:latin typeface="+mn-lt"/>
                        <a:ea typeface="Calibri" panose="020F0502020204030204" pitchFamily="34" charset="0"/>
                      </a:endParaRP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solidFill>
                            <a:srgbClr val="000000"/>
                          </a:solidFill>
                          <a:effectLst/>
                          <a:latin typeface="+mn-lt"/>
                          <a:ea typeface="Calibri" panose="020F0502020204030204" pitchFamily="34" charset="0"/>
                        </a:rPr>
                        <a:t>126</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420</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23   </a:t>
                      </a:r>
                      <a:endParaRPr lang="ru-RU" sz="1100" dirty="0">
                        <a:effectLst/>
                        <a:latin typeface="+mn-lt"/>
                        <a:ea typeface="Calibri" panose="020F0502020204030204" pitchFamily="34" charset="0"/>
                      </a:endParaRP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9</a:t>
            </a:r>
            <a:r>
              <a:rPr lang="ru-RU" altLang="ru-RU" sz="1600" b="1" dirty="0">
                <a:solidFill>
                  <a:srgbClr val="0079C2"/>
                </a:solidFill>
              </a:rPr>
              <a:t>M 2020</a:t>
            </a:r>
            <a:r>
              <a:rPr lang="ru-RU" altLang="ru-RU" sz="1600" b="1" baseline="30000" dirty="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9</a:t>
            </a:r>
            <a:r>
              <a:rPr lang="ru-RU" altLang="ru-RU" sz="1600" b="1" dirty="0">
                <a:solidFill>
                  <a:srgbClr val="0079C2"/>
                </a:solidFill>
              </a:rPr>
              <a:t>M 2020</a:t>
            </a:r>
            <a:r>
              <a:rPr lang="ru-RU" altLang="ru-RU" sz="1600" b="1" baseline="30000" dirty="0">
                <a:solidFill>
                  <a:srgbClr val="0079C2"/>
                </a:solidFill>
              </a:rPr>
              <a:t>1</a:t>
            </a:r>
          </a:p>
        </p:txBody>
      </p:sp>
      <p:pic>
        <p:nvPicPr>
          <p:cNvPr id="2" name="Рисунок 1">
            <a:extLst>
              <a:ext uri="{FF2B5EF4-FFF2-40B4-BE49-F238E27FC236}">
                <a16:creationId xmlns:a16="http://schemas.microsoft.com/office/drawing/2014/main" id="{9C6FB4DB-9667-4E82-9C3E-FC92F1ABD1B0}"/>
              </a:ext>
            </a:extLst>
          </p:cNvPr>
          <p:cNvPicPr>
            <a:picLocks noChangeAspect="1"/>
          </p:cNvPicPr>
          <p:nvPr/>
        </p:nvPicPr>
        <p:blipFill>
          <a:blip r:embed="rId2"/>
          <a:stretch>
            <a:fillRect/>
          </a:stretch>
        </p:blipFill>
        <p:spPr>
          <a:xfrm>
            <a:off x="1" y="4249675"/>
            <a:ext cx="4428744" cy="1671828"/>
          </a:xfrm>
          <a:prstGeom prst="rect">
            <a:avLst/>
          </a:prstGeom>
        </p:spPr>
      </p:pic>
      <p:pic>
        <p:nvPicPr>
          <p:cNvPr id="12" name="Рисунок 11">
            <a:extLst>
              <a:ext uri="{FF2B5EF4-FFF2-40B4-BE49-F238E27FC236}">
                <a16:creationId xmlns:a16="http://schemas.microsoft.com/office/drawing/2014/main" id="{605D7064-1A33-47D1-8546-A3551C698D68}"/>
              </a:ext>
            </a:extLst>
          </p:cNvPr>
          <p:cNvPicPr>
            <a:picLocks noChangeAspect="1"/>
          </p:cNvPicPr>
          <p:nvPr/>
        </p:nvPicPr>
        <p:blipFill>
          <a:blip r:embed="rId3"/>
          <a:stretch>
            <a:fillRect/>
          </a:stretch>
        </p:blipFill>
        <p:spPr>
          <a:xfrm>
            <a:off x="5467350" y="4249675"/>
            <a:ext cx="4668012" cy="1638300"/>
          </a:xfrm>
          <a:prstGeom prst="rect">
            <a:avLst/>
          </a:prstGeom>
        </p:spPr>
      </p:pic>
      <p:pic>
        <p:nvPicPr>
          <p:cNvPr id="13" name="Рисунок 12">
            <a:extLst>
              <a:ext uri="{FF2B5EF4-FFF2-40B4-BE49-F238E27FC236}">
                <a16:creationId xmlns:a16="http://schemas.microsoft.com/office/drawing/2014/main" id="{89A31F84-D092-498A-91BF-DA55F4348D59}"/>
              </a:ext>
            </a:extLst>
          </p:cNvPr>
          <p:cNvPicPr>
            <a:picLocks noChangeAspect="1"/>
          </p:cNvPicPr>
          <p:nvPr/>
        </p:nvPicPr>
        <p:blipFill>
          <a:blip r:embed="rId4"/>
          <a:stretch>
            <a:fillRect/>
          </a:stretch>
        </p:blipFill>
        <p:spPr>
          <a:xfrm>
            <a:off x="0" y="1477900"/>
            <a:ext cx="4389120" cy="1615440"/>
          </a:xfrm>
          <a:prstGeom prst="rect">
            <a:avLst/>
          </a:prstGeom>
        </p:spPr>
      </p:pic>
    </p:spTree>
    <p:extLst>
      <p:ext uri="{BB962C8B-B14F-4D97-AF65-F5344CB8AC3E}">
        <p14:creationId xmlns:p14="http://schemas.microsoft.com/office/powerpoint/2010/main" val="86723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4071003055"/>
              </p:ext>
            </p:extLst>
          </p:nvPr>
        </p:nvGraphicFramePr>
        <p:xfrm>
          <a:off x="4876800" y="1508125"/>
          <a:ext cx="4114801" cy="1225776"/>
        </p:xfrm>
        <a:graphic>
          <a:graphicData uri="http://schemas.openxmlformats.org/drawingml/2006/table">
            <a:tbl>
              <a:tblPr/>
              <a:tblGrid>
                <a:gridCol w="2053503">
                  <a:extLst>
                    <a:ext uri="{9D8B030D-6E8A-4147-A177-3AD203B41FA5}">
                      <a16:colId xmlns:a16="http://schemas.microsoft.com/office/drawing/2014/main" val="20000"/>
                    </a:ext>
                  </a:extLst>
                </a:gridCol>
                <a:gridCol w="765897">
                  <a:extLst>
                    <a:ext uri="{9D8B030D-6E8A-4147-A177-3AD203B41FA5}">
                      <a16:colId xmlns:a16="http://schemas.microsoft.com/office/drawing/2014/main" val="20001"/>
                    </a:ext>
                  </a:extLst>
                </a:gridCol>
                <a:gridCol w="762001">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222591">
                <a:tc>
                  <a:txBody>
                    <a:bodyPr/>
                    <a:lstStyle/>
                    <a:p>
                      <a:pPr algn="l" rtl="0" fontAlgn="ctr"/>
                      <a:endParaRPr lang="ru-RU" sz="1100" b="1" i="0" u="none" strike="noStrike" dirty="0">
                        <a:solidFill>
                          <a:schemeClr val="accent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mn-lt"/>
                          <a:cs typeface="Arial" charset="0"/>
                        </a:rPr>
                        <a:t>9</a:t>
                      </a:r>
                      <a:r>
                        <a:rPr kumimoji="0" lang="ru-RU" sz="1100" b="1" i="0" u="none" strike="noStrike" cap="none" normalizeH="0" baseline="0" dirty="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a:ln>
                            <a:noFill/>
                          </a:ln>
                          <a:solidFill>
                            <a:srgbClr val="0079C2"/>
                          </a:solidFill>
                          <a:effectLst/>
                          <a:latin typeface="+mn-lt"/>
                          <a:cs typeface="Arial" charset="0"/>
                        </a:rPr>
                        <a:t>9</a:t>
                      </a:r>
                      <a:r>
                        <a:rPr kumimoji="0" lang="ru-RU" sz="1100" b="1" i="0" u="none" strike="noStrike" cap="none" normalizeH="0" baseline="0" dirty="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28" marB="27428"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Fuel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43</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301</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37</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585</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-13</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2%</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Purchased Electricity</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7</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032</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5</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451</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-22</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2591">
                <a:tc>
                  <a:txBody>
                    <a:bodyPr/>
                    <a:lstStyle/>
                    <a:p>
                      <a:pPr algn="l" rtl="0" fontAlgn="ctr"/>
                      <a:r>
                        <a:rPr lang="en-US" sz="1100" b="1" i="0" u="none" strike="noStrike" dirty="0">
                          <a:solidFill>
                            <a:srgbClr val="003366"/>
                          </a:solidFill>
                          <a:effectLst/>
                          <a:latin typeface="Arial Narrow" panose="020B0606020202030204" pitchFamily="34" charset="0"/>
                        </a:rPr>
                        <a:t>Total</a:t>
                      </a:r>
                      <a:r>
                        <a:rPr lang="en-US" sz="1100" b="1" i="0" u="none" strike="noStrike" baseline="0" dirty="0">
                          <a:solidFill>
                            <a:srgbClr val="003366"/>
                          </a:solidFill>
                          <a:effectLst/>
                          <a:latin typeface="Arial Narrow" panose="020B0606020202030204" pitchFamily="34" charset="0"/>
                        </a:rPr>
                        <a:t> Variable Costs</a:t>
                      </a:r>
                      <a:endParaRPr lang="ru-RU" sz="1100" b="1" i="0" u="none" strike="noStrike" dirty="0">
                        <a:solidFill>
                          <a:srgbClr val="003366"/>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dirty="0">
                          <a:solidFill>
                            <a:schemeClr val="tx1"/>
                          </a:solidFill>
                          <a:effectLst/>
                          <a:latin typeface="Arial Narrow" panose="020B0606020202030204" pitchFamily="34" charset="0"/>
                        </a:rPr>
                        <a:t>50</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333</a:t>
                      </a:r>
                    </a:p>
                  </a:txBody>
                  <a:tcPr marL="9525" marR="9525" marT="9525"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dirty="0">
                          <a:solidFill>
                            <a:schemeClr val="tx1"/>
                          </a:solidFill>
                          <a:effectLst/>
                          <a:latin typeface="Arial Narrow" panose="020B0606020202030204" pitchFamily="34" charset="0"/>
                        </a:rPr>
                        <a:t>43</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036</a:t>
                      </a:r>
                    </a:p>
                  </a:txBody>
                  <a:tcPr marL="9525" marR="9525" marT="9525"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chemeClr val="tx1"/>
                          </a:solidFill>
                          <a:effectLst/>
                          <a:latin typeface="Arial Narrow" panose="020B0606020202030204" pitchFamily="34" charset="0"/>
                        </a:rPr>
                        <a:t>-14</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6406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Decrease of fuel expenses, </a:t>
            </a:r>
            <a:r>
              <a:rPr lang="ru-RU" altLang="ru-RU" sz="1200" dirty="0">
                <a:solidFill>
                  <a:schemeClr val="tx1"/>
                </a:solidFill>
                <a:ea typeface="Calibri" panose="020F0502020204030204" pitchFamily="34" charset="0"/>
                <a:cs typeface="Times New Roman" panose="02020603050405020304" pitchFamily="18" charset="0"/>
              </a:rPr>
              <a:t>p</a:t>
            </a:r>
            <a:r>
              <a:rPr lang="en-US" altLang="ru-RU" sz="1200" dirty="0" err="1">
                <a:solidFill>
                  <a:schemeClr val="tx1"/>
                </a:solidFill>
                <a:ea typeface="Calibri" panose="020F0502020204030204" pitchFamily="34" charset="0"/>
                <a:cs typeface="Times New Roman" panose="02020603050405020304" pitchFamily="18" charset="0"/>
              </a:rPr>
              <a:t>urchased</a:t>
            </a:r>
            <a:r>
              <a:rPr lang="en-US" altLang="ru-RU" sz="1200" dirty="0">
                <a:solidFill>
                  <a:schemeClr val="tx1"/>
                </a:solidFill>
                <a:ea typeface="Calibri" panose="020F0502020204030204" pitchFamily="34" charset="0"/>
                <a:cs typeface="Times New Roman" panose="02020603050405020304" pitchFamily="18" charset="0"/>
              </a:rPr>
              <a:t> capacity and </a:t>
            </a:r>
            <a:r>
              <a:rPr lang="ru-RU" altLang="ru-RU" sz="1200" dirty="0">
                <a:solidFill>
                  <a:schemeClr val="tx1"/>
                </a:solidFill>
                <a:ea typeface="Calibri" panose="020F0502020204030204" pitchFamily="34" charset="0"/>
                <a:cs typeface="Times New Roman" panose="02020603050405020304" pitchFamily="18" charset="0"/>
              </a:rPr>
              <a:t>e</a:t>
            </a:r>
            <a:r>
              <a:rPr lang="en-US" altLang="ru-RU" sz="1200" dirty="0" err="1">
                <a:solidFill>
                  <a:schemeClr val="tx1"/>
                </a:solidFill>
                <a:ea typeface="Calibri" panose="020F0502020204030204" pitchFamily="34" charset="0"/>
                <a:cs typeface="Times New Roman" panose="02020603050405020304" pitchFamily="18" charset="0"/>
              </a:rPr>
              <a:t>lectricity</a:t>
            </a:r>
            <a:r>
              <a:rPr lang="en-US" altLang="ru-RU" sz="1200" dirty="0">
                <a:solidFill>
                  <a:schemeClr val="tx1"/>
                </a:solidFill>
                <a:ea typeface="Calibri" panose="020F0502020204030204" pitchFamily="34" charset="0"/>
                <a:cs typeface="Times New Roman" panose="02020603050405020304" pitchFamily="18" charset="0"/>
              </a:rPr>
              <a:t> </a:t>
            </a:r>
            <a:r>
              <a:rPr lang="en-US" altLang="ru-RU" sz="1200" dirty="0">
                <a:solidFill>
                  <a:schemeClr val="tx1"/>
                </a:solidFill>
              </a:rPr>
              <a:t>expenses </a:t>
            </a:r>
            <a:r>
              <a:rPr lang="en-US" altLang="ru-RU" sz="1200" dirty="0">
                <a:solidFill>
                  <a:schemeClr val="tx1"/>
                </a:solidFill>
                <a:cs typeface="Calibri" panose="020F0502020204030204" pitchFamily="34" charset="0"/>
              </a:rPr>
              <a:t>was due to lower electricity output in 9</a:t>
            </a:r>
            <a:r>
              <a:rPr lang="ru-RU" altLang="ru-RU" sz="1200" dirty="0">
                <a:solidFill>
                  <a:schemeClr val="tx1"/>
                </a:solidFill>
                <a:cs typeface="Calibri" panose="020F0502020204030204" pitchFamily="34" charset="0"/>
              </a:rPr>
              <a:t>M 2020</a:t>
            </a:r>
            <a:r>
              <a:rPr lang="en-US" altLang="ru-RU" sz="1200" dirty="0">
                <a:solidFill>
                  <a:schemeClr val="tx1"/>
                </a:solidFill>
                <a:cs typeface="Calibri" panose="020F0502020204030204" pitchFamily="34" charset="0"/>
              </a:rPr>
              <a:t>.</a:t>
            </a:r>
            <a:endParaRPr lang="ru-RU" altLang="ru-RU" sz="1200" dirty="0">
              <a:solidFill>
                <a:schemeClr val="tx1"/>
              </a:solidFill>
              <a:cs typeface="Calibri" panose="020F0502020204030204" pitchFamily="34" charset="0"/>
            </a:endParaRPr>
          </a:p>
        </p:txBody>
      </p:sp>
      <p:cxnSp>
        <p:nvCxnSpPr>
          <p:cNvPr id="12" name="Straight Arrow Connector 13"/>
          <p:cNvCxnSpPr/>
          <p:nvPr/>
        </p:nvCxnSpPr>
        <p:spPr>
          <a:xfrm>
            <a:off x="2286000" y="4305300"/>
            <a:ext cx="838200" cy="936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1687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a:t>
            </a:r>
            <a:r>
              <a:rPr lang="ru-RU" sz="1050" spc="-10" dirty="0">
                <a:solidFill>
                  <a:srgbClr val="0079C2"/>
                </a:solidFill>
              </a:rPr>
              <a:t>1</a:t>
            </a:r>
            <a:r>
              <a:rPr lang="en-US" sz="1050" spc="-10" dirty="0">
                <a:solidFill>
                  <a:srgbClr val="0079C2"/>
                </a:solidFill>
              </a:rPr>
              <a:t>3.2</a:t>
            </a:r>
            <a:r>
              <a:rPr lang="ru-RU" sz="1050" spc="-10" dirty="0">
                <a:solidFill>
                  <a:srgbClr val="0079C2"/>
                </a:solidFill>
              </a:rPr>
              <a:t>%</a:t>
            </a: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17" name="Рисунок 16">
            <a:extLst>
              <a:ext uri="{FF2B5EF4-FFF2-40B4-BE49-F238E27FC236}">
                <a16:creationId xmlns:a16="http://schemas.microsoft.com/office/drawing/2014/main" id="{C0D661D4-8540-4293-B40F-A6E159B9FCDB}"/>
              </a:ext>
            </a:extLst>
          </p:cNvPr>
          <p:cNvPicPr>
            <a:picLocks noChangeAspect="1"/>
          </p:cNvPicPr>
          <p:nvPr/>
        </p:nvPicPr>
        <p:blipFill>
          <a:blip r:embed="rId2"/>
          <a:stretch>
            <a:fillRect/>
          </a:stretch>
        </p:blipFill>
        <p:spPr>
          <a:xfrm>
            <a:off x="1042416" y="4184650"/>
            <a:ext cx="3325368" cy="1644396"/>
          </a:xfrm>
          <a:prstGeom prst="rect">
            <a:avLst/>
          </a:prstGeom>
        </p:spPr>
      </p:pic>
      <p:pic>
        <p:nvPicPr>
          <p:cNvPr id="19" name="Рисунок 18">
            <a:extLst>
              <a:ext uri="{FF2B5EF4-FFF2-40B4-BE49-F238E27FC236}">
                <a16:creationId xmlns:a16="http://schemas.microsoft.com/office/drawing/2014/main" id="{9F75E06A-D99D-4AED-98A7-634C8D253ED8}"/>
              </a:ext>
            </a:extLst>
          </p:cNvPr>
          <p:cNvPicPr>
            <a:picLocks noChangeAspect="1"/>
          </p:cNvPicPr>
          <p:nvPr/>
        </p:nvPicPr>
        <p:blipFill>
          <a:blip r:embed="rId3"/>
          <a:stretch>
            <a:fillRect/>
          </a:stretch>
        </p:blipFill>
        <p:spPr>
          <a:xfrm>
            <a:off x="5666233" y="3921252"/>
            <a:ext cx="3325368" cy="2250948"/>
          </a:xfrm>
          <a:prstGeom prst="rect">
            <a:avLst/>
          </a:prstGeom>
        </p:spPr>
      </p:pic>
    </p:spTree>
    <p:extLst>
      <p:ext uri="{BB962C8B-B14F-4D97-AF65-F5344CB8AC3E}">
        <p14:creationId xmlns:p14="http://schemas.microsoft.com/office/powerpoint/2010/main" val="34749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Fixed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9" name="Text Box 103"/>
          <p:cNvSpPr txBox="1">
            <a:spLocks noChangeArrowheads="1"/>
          </p:cNvSpPr>
          <p:nvPr/>
        </p:nvSpPr>
        <p:spPr bwMode="auto">
          <a:xfrm>
            <a:off x="4953000" y="3975100"/>
            <a:ext cx="43291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Depreciation and Amortization, </a:t>
            </a:r>
            <a:r>
              <a:rPr lang="en-US" altLang="ru-RU" sz="1600" b="1" dirty="0" err="1">
                <a:solidFill>
                  <a:srgbClr val="0079C2"/>
                </a:solidFill>
              </a:rPr>
              <a:t>mn</a:t>
            </a:r>
            <a:r>
              <a:rPr lang="en-US" altLang="ru-RU" sz="1600" b="1" dirty="0">
                <a:solidFill>
                  <a:srgbClr val="0079C2"/>
                </a:solidFill>
              </a:rPr>
              <a:t> RUR</a:t>
            </a:r>
          </a:p>
        </p:txBody>
      </p:sp>
      <p:sp>
        <p:nvSpPr>
          <p:cNvPr id="10" name="Rectangle 7"/>
          <p:cNvSpPr>
            <a:spLocks noChangeArrowheads="1"/>
          </p:cNvSpPr>
          <p:nvPr/>
        </p:nvSpPr>
        <p:spPr bwMode="auto">
          <a:xfrm>
            <a:off x="257175" y="1612900"/>
            <a:ext cx="3752850" cy="1694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a:solidFill>
                  <a:schemeClr val="tx1"/>
                </a:solidFill>
              </a:rPr>
              <a:t>F</a:t>
            </a:r>
            <a:r>
              <a:rPr lang="en-US" altLang="ru-RU" sz="1400" dirty="0" err="1">
                <a:solidFill>
                  <a:schemeClr val="tx1"/>
                </a:solidFill>
              </a:rPr>
              <a:t>ixed</a:t>
            </a:r>
            <a:r>
              <a:rPr lang="en-US" altLang="ru-RU" sz="1400" dirty="0">
                <a:solidFill>
                  <a:schemeClr val="tx1"/>
                </a:solidFill>
              </a:rPr>
              <a:t> costs reduction was dew, mostly, to </a:t>
            </a:r>
            <a:r>
              <a:rPr lang="ru-RU" altLang="ru-RU" sz="1400" dirty="0" err="1">
                <a:solidFill>
                  <a:schemeClr val="tx1"/>
                </a:solidFill>
              </a:rPr>
              <a:t>income</a:t>
            </a:r>
            <a:r>
              <a:rPr lang="ru-RU" altLang="ru-RU" sz="1400" dirty="0">
                <a:solidFill>
                  <a:schemeClr val="tx1"/>
                </a:solidFill>
              </a:rPr>
              <a:t> </a:t>
            </a:r>
            <a:r>
              <a:rPr lang="ru-RU" altLang="ru-RU" sz="1400" dirty="0" err="1">
                <a:solidFill>
                  <a:schemeClr val="tx1"/>
                </a:solidFill>
              </a:rPr>
              <a:t>from</a:t>
            </a:r>
            <a:r>
              <a:rPr lang="ru-RU" altLang="ru-RU" sz="1400" dirty="0">
                <a:solidFill>
                  <a:schemeClr val="tx1"/>
                </a:solidFill>
              </a:rPr>
              <a:t> PP&amp;E </a:t>
            </a:r>
            <a:r>
              <a:rPr lang="ru-RU" altLang="ru-RU" sz="1400" dirty="0" err="1">
                <a:solidFill>
                  <a:schemeClr val="tx1"/>
                </a:solidFill>
              </a:rPr>
              <a:t>and</a:t>
            </a:r>
            <a:r>
              <a:rPr lang="ru-RU" altLang="ru-RU" sz="1400" dirty="0">
                <a:solidFill>
                  <a:schemeClr val="tx1"/>
                </a:solidFill>
              </a:rPr>
              <a:t> </a:t>
            </a:r>
            <a:r>
              <a:rPr lang="ru-RU" altLang="ru-RU" sz="1400" dirty="0" err="1">
                <a:solidFill>
                  <a:schemeClr val="tx1"/>
                </a:solidFill>
              </a:rPr>
              <a:t>other</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sale</a:t>
            </a:r>
            <a:r>
              <a:rPr lang="ru-RU" altLang="ru-RU" sz="1400" dirty="0">
                <a:solidFill>
                  <a:schemeClr val="tx1"/>
                </a:solidFill>
              </a:rPr>
              <a:t>, </a:t>
            </a:r>
            <a:r>
              <a:rPr lang="ru-RU" altLang="ru-RU" sz="1400" dirty="0" err="1">
                <a:solidFill>
                  <a:schemeClr val="tx1"/>
                </a:solidFill>
              </a:rPr>
              <a:t>including</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at</a:t>
            </a:r>
            <a:r>
              <a:rPr lang="ru-RU" altLang="ru-RU" sz="1400" dirty="0">
                <a:solidFill>
                  <a:schemeClr val="tx1"/>
                </a:solidFill>
              </a:rPr>
              <a:t> </a:t>
            </a:r>
            <a:r>
              <a:rPr lang="ru-RU" altLang="ru-RU" sz="1400" dirty="0" err="1">
                <a:solidFill>
                  <a:schemeClr val="tx1"/>
                </a:solidFill>
              </a:rPr>
              <a:t>Krasnoyarskaya</a:t>
            </a:r>
            <a:r>
              <a:rPr lang="ru-RU" altLang="ru-RU" sz="1400" dirty="0">
                <a:solidFill>
                  <a:schemeClr val="tx1"/>
                </a:solidFill>
              </a:rPr>
              <a:t> station-2</a:t>
            </a:r>
            <a:r>
              <a:rPr lang="en-US" altLang="ru-RU" sz="1400" dirty="0">
                <a:solidFill>
                  <a:schemeClr val="tx1"/>
                </a:solidFill>
              </a:rPr>
              <a:t>.</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Other fixed costs</a:t>
            </a:r>
            <a:r>
              <a:rPr lang="ru-RU" altLang="ru-RU" sz="1400" dirty="0">
                <a:solidFill>
                  <a:schemeClr val="tx1"/>
                </a:solidFill>
              </a:rPr>
              <a:t> </a:t>
            </a:r>
            <a:r>
              <a:rPr lang="ru-RU" altLang="ru-RU" sz="1400" dirty="0" err="1">
                <a:solidFill>
                  <a:schemeClr val="tx1"/>
                </a:solidFill>
              </a:rPr>
              <a:t>grew</a:t>
            </a:r>
            <a:r>
              <a:rPr lang="ru-RU" altLang="ru-RU" sz="1400" dirty="0">
                <a:solidFill>
                  <a:schemeClr val="tx1"/>
                </a:solidFill>
              </a:rPr>
              <a:t> </a:t>
            </a:r>
            <a:r>
              <a:rPr lang="ru-RU" altLang="ru-RU" sz="1400" dirty="0" err="1">
                <a:solidFill>
                  <a:schemeClr val="tx1"/>
                </a:solidFill>
              </a:rPr>
              <a:t>on</a:t>
            </a:r>
            <a:r>
              <a:rPr lang="ru-RU" altLang="ru-RU" sz="1400" dirty="0">
                <a:solidFill>
                  <a:schemeClr val="tx1"/>
                </a:solidFill>
              </a:rPr>
              <a:t> </a:t>
            </a:r>
            <a:r>
              <a:rPr lang="ru-RU" altLang="ru-RU" sz="1400" dirty="0" err="1">
                <a:solidFill>
                  <a:schemeClr val="tx1"/>
                </a:solidFill>
              </a:rPr>
              <a:t>the</a:t>
            </a:r>
            <a:r>
              <a:rPr lang="ru-RU" altLang="ru-RU" sz="1400" dirty="0">
                <a:solidFill>
                  <a:schemeClr val="tx1"/>
                </a:solidFill>
              </a:rPr>
              <a:t> </a:t>
            </a:r>
            <a:r>
              <a:rPr lang="ru-RU" altLang="ru-RU" sz="1400" dirty="0" err="1">
                <a:solidFill>
                  <a:schemeClr val="tx1"/>
                </a:solidFill>
              </a:rPr>
              <a:t>account</a:t>
            </a:r>
            <a:r>
              <a:rPr lang="ru-RU" altLang="ru-RU" sz="1400" dirty="0">
                <a:solidFill>
                  <a:schemeClr val="tx1"/>
                </a:solidFill>
              </a:rPr>
              <a:t> </a:t>
            </a:r>
            <a:r>
              <a:rPr lang="ru-RU" altLang="ru-RU" sz="1400" dirty="0" err="1">
                <a:solidFill>
                  <a:schemeClr val="tx1"/>
                </a:solidFill>
              </a:rPr>
              <a:t>of</a:t>
            </a:r>
            <a:r>
              <a:rPr lang="ru-RU" altLang="ru-RU" sz="1400" dirty="0">
                <a:solidFill>
                  <a:schemeClr val="tx1"/>
                </a:solidFill>
              </a:rPr>
              <a:t> </a:t>
            </a:r>
            <a:r>
              <a:rPr lang="en-GB" altLang="ru-RU" sz="1400" dirty="0">
                <a:solidFill>
                  <a:schemeClr val="tx1"/>
                </a:solidFill>
              </a:rPr>
              <a:t>exchange rate adjustment</a:t>
            </a:r>
            <a:r>
              <a:rPr lang="ru-RU" altLang="ru-RU" sz="1400" dirty="0">
                <a:solidFill>
                  <a:schemeClr val="tx1"/>
                </a:solidFill>
              </a:rPr>
              <a:t>s </a:t>
            </a:r>
            <a:r>
              <a:rPr lang="ru-RU" altLang="ru-RU" sz="1400" dirty="0" err="1">
                <a:solidFill>
                  <a:schemeClr val="tx1"/>
                </a:solidFill>
              </a:rPr>
              <a:t>on</a:t>
            </a:r>
            <a:r>
              <a:rPr lang="ru-RU" altLang="ru-RU" sz="1400" dirty="0">
                <a:solidFill>
                  <a:schemeClr val="tx1"/>
                </a:solidFill>
              </a:rPr>
              <a:t> </a:t>
            </a:r>
            <a:r>
              <a:rPr lang="ru-RU" altLang="ru-RU" sz="1400" dirty="0" err="1">
                <a:solidFill>
                  <a:schemeClr val="tx1"/>
                </a:solidFill>
              </a:rPr>
              <a:t>service</a:t>
            </a:r>
            <a:r>
              <a:rPr lang="ru-RU" altLang="ru-RU" sz="1400" dirty="0">
                <a:solidFill>
                  <a:schemeClr val="tx1"/>
                </a:solidFill>
              </a:rPr>
              <a:t> </a:t>
            </a:r>
            <a:r>
              <a:rPr lang="ru-RU" altLang="ru-RU" sz="1400" dirty="0" err="1">
                <a:solidFill>
                  <a:schemeClr val="tx1"/>
                </a:solidFill>
              </a:rPr>
              <a:t>contracts</a:t>
            </a:r>
            <a:r>
              <a:rPr lang="ru-RU" altLang="ru-RU" sz="1400" dirty="0">
                <a:solidFill>
                  <a:schemeClr val="tx1"/>
                </a:solidFill>
              </a:rPr>
              <a:t>.</a:t>
            </a:r>
            <a:endParaRPr lang="en-US" altLang="ru-RU" sz="1400" dirty="0">
              <a:solidFill>
                <a:schemeClr val="tx1"/>
              </a:solidFill>
            </a:endParaRP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Increased rent expenses resulted mostly from </a:t>
            </a:r>
            <a:r>
              <a:rPr lang="en-US" altLang="ru-RU" sz="1400" dirty="0" err="1">
                <a:solidFill>
                  <a:schemeClr val="tx1"/>
                </a:solidFill>
              </a:rPr>
              <a:t>Krasnoyarskaya</a:t>
            </a:r>
            <a:r>
              <a:rPr lang="en-US" altLang="ru-RU" sz="1400" dirty="0">
                <a:solidFill>
                  <a:schemeClr val="tx1"/>
                </a:solidFill>
              </a:rPr>
              <a:t> GRES-2 rent agreement, concluded in 1H 2020.</a:t>
            </a:r>
          </a:p>
        </p:txBody>
      </p:sp>
      <p:graphicFrame>
        <p:nvGraphicFramePr>
          <p:cNvPr id="11" name="Таблица 20"/>
          <p:cNvGraphicFramePr>
            <a:graphicFrameLocks noGrp="1"/>
          </p:cNvGraphicFramePr>
          <p:nvPr>
            <p:extLst>
              <p:ext uri="{D42A27DB-BD31-4B8C-83A1-F6EECF244321}">
                <p14:modId xmlns:p14="http://schemas.microsoft.com/office/powerpoint/2010/main" val="1722034981"/>
              </p:ext>
            </p:extLst>
          </p:nvPr>
        </p:nvGraphicFramePr>
        <p:xfrm>
          <a:off x="4876800" y="1557338"/>
          <a:ext cx="4191000" cy="2282504"/>
        </p:xfrm>
        <a:graphic>
          <a:graphicData uri="http://schemas.openxmlformats.org/drawingml/2006/table">
            <a:tbl>
              <a:tblPr/>
              <a:tblGrid>
                <a:gridCol w="2053503">
                  <a:extLst>
                    <a:ext uri="{9D8B030D-6E8A-4147-A177-3AD203B41FA5}">
                      <a16:colId xmlns:a16="http://schemas.microsoft.com/office/drawing/2014/main" val="20000"/>
                    </a:ext>
                  </a:extLst>
                </a:gridCol>
                <a:gridCol w="763949">
                  <a:extLst>
                    <a:ext uri="{9D8B030D-6E8A-4147-A177-3AD203B41FA5}">
                      <a16:colId xmlns:a16="http://schemas.microsoft.com/office/drawing/2014/main" val="20001"/>
                    </a:ext>
                  </a:extLst>
                </a:gridCol>
                <a:gridCol w="763949">
                  <a:extLst>
                    <a:ext uri="{9D8B030D-6E8A-4147-A177-3AD203B41FA5}">
                      <a16:colId xmlns:a16="http://schemas.microsoft.com/office/drawing/2014/main" val="20002"/>
                    </a:ext>
                  </a:extLst>
                </a:gridCol>
                <a:gridCol w="609599">
                  <a:extLst>
                    <a:ext uri="{9D8B030D-6E8A-4147-A177-3AD203B41FA5}">
                      <a16:colId xmlns:a16="http://schemas.microsoft.com/office/drawing/2014/main" val="20003"/>
                    </a:ext>
                  </a:extLst>
                </a:gridCol>
              </a:tblGrid>
              <a:tr h="222477">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mn-lt"/>
                          <a:cs typeface="Arial" charset="0"/>
                        </a:rPr>
                        <a:t>9</a:t>
                      </a:r>
                      <a:r>
                        <a:rPr kumimoji="0" lang="ru-RU" sz="1100" b="1" i="0" u="none" strike="noStrike" cap="none" normalizeH="0" baseline="0" dirty="0">
                          <a:ln>
                            <a:noFill/>
                          </a:ln>
                          <a:solidFill>
                            <a:srgbClr val="0079C2"/>
                          </a:solidFill>
                          <a:effectLst/>
                          <a:latin typeface="+mn-lt"/>
                          <a:cs typeface="Arial" charset="0"/>
                        </a:rPr>
                        <a:t>M 2019</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sz="1100" b="1" i="0" u="none" strike="noStrike" cap="none" normalizeH="0" baseline="0" dirty="0">
                          <a:ln>
                            <a:noFill/>
                          </a:ln>
                          <a:solidFill>
                            <a:srgbClr val="0079C2"/>
                          </a:solidFill>
                          <a:effectLst/>
                          <a:latin typeface="+mn-lt"/>
                          <a:cs typeface="Arial" charset="0"/>
                        </a:rPr>
                        <a:t>9</a:t>
                      </a:r>
                      <a:r>
                        <a:rPr kumimoji="0" lang="ru-RU" sz="1100" b="1" i="0" u="none" strike="noStrike" cap="none" normalizeH="0" baseline="0" dirty="0">
                          <a:ln>
                            <a:noFill/>
                          </a:ln>
                          <a:solidFill>
                            <a:srgbClr val="0079C2"/>
                          </a:solidFill>
                          <a:effectLst/>
                          <a:latin typeface="+mn-lt"/>
                          <a:cs typeface="Arial" charset="0"/>
                        </a:rPr>
                        <a:t>M 2020</a:t>
                      </a:r>
                    </a:p>
                  </a:txBody>
                  <a:tcPr marL="45720" marR="45720" marT="27419" marB="27419"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222330">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6</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729</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7</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004</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4</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1%</a:t>
                      </a:r>
                    </a:p>
                  </a:txBody>
                  <a:tcPr marL="9525" marR="9525" marT="9525"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07227">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2</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670</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2</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643</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-1</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0%</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8707">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1</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668</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1</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767</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5</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9%</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22330">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2</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262</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1</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964</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-13</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2%</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22330">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Rent Expenses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3</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175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3</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885</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22</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4%</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Income</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PP&amp;E</a:t>
                      </a:r>
                      <a:r>
                        <a:rPr lang="en-US" sz="1100" kern="1200" baseline="0" dirty="0">
                          <a:solidFill>
                            <a:schemeClr val="tx1"/>
                          </a:solidFill>
                          <a:effectLst/>
                          <a:latin typeface="+mn-lt"/>
                          <a:ea typeface="Calibri" panose="020F0502020204030204" pitchFamily="34" charset="0"/>
                          <a:cs typeface="Times New Roman" panose="02020603050405020304" pitchFamily="18" charset="0"/>
                        </a:rPr>
                        <a:t>, Other Non-current Assets and Available for Sale Assets</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a:solidFill>
                            <a:schemeClr val="tx1"/>
                          </a:solidFill>
                          <a:effectLst/>
                          <a:latin typeface="Arial Narrow" panose="020B0606020202030204" pitchFamily="34" charset="0"/>
                        </a:rPr>
                        <a:t>101</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4</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364</a:t>
                      </a:r>
                      <a:r>
                        <a:rPr lang="en-US" sz="1100" b="0" i="0" u="none" strike="noStrike" dirty="0">
                          <a:solidFill>
                            <a:schemeClr val="tx1"/>
                          </a:solidFill>
                          <a:effectLst/>
                          <a:latin typeface="Arial Narrow" panose="020B0606020202030204" pitchFamily="34" charset="0"/>
                        </a:rPr>
                        <a:t>)</a:t>
                      </a:r>
                      <a:endParaRPr lang="ru-RU" sz="1100" b="0" i="0" u="none" strike="noStrike" dirty="0">
                        <a:solidFill>
                          <a:schemeClr val="tx1"/>
                        </a:solidFill>
                        <a:effectLst/>
                        <a:latin typeface="Arial Narrow" panose="020B0606020202030204" pitchFamily="34" charset="0"/>
                      </a:endParaRP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 </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2330">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4</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970</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5</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983</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0" i="0" u="none" strike="noStrike" dirty="0">
                          <a:solidFill>
                            <a:schemeClr val="tx1"/>
                          </a:solidFill>
                          <a:effectLst/>
                          <a:latin typeface="Arial Narrow" panose="020B0606020202030204" pitchFamily="34" charset="0"/>
                        </a:rPr>
                        <a:t>20</a:t>
                      </a:r>
                      <a:r>
                        <a:rPr lang="en-US" sz="1100" b="0" i="0" u="none" strike="noStrike" dirty="0">
                          <a:solidFill>
                            <a:schemeClr val="tx1"/>
                          </a:solidFill>
                          <a:effectLst/>
                          <a:latin typeface="Arial Narrow" panose="020B0606020202030204" pitchFamily="34" charset="0"/>
                        </a:rPr>
                        <a:t>.</a:t>
                      </a:r>
                      <a:r>
                        <a:rPr lang="ru-RU" sz="1100" b="0" i="0" u="none" strike="noStrike" dirty="0">
                          <a:solidFill>
                            <a:schemeClr val="tx1"/>
                          </a:solidFill>
                          <a:effectLst/>
                          <a:latin typeface="Arial Narrow" panose="020B0606020202030204" pitchFamily="34" charset="0"/>
                        </a:rPr>
                        <a:t>4%</a:t>
                      </a:r>
                    </a:p>
                  </a:txBody>
                  <a:tcPr marL="9525" marR="9525" marT="9525"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22330">
                <a:tc>
                  <a:txBody>
                    <a:bodyPr/>
                    <a:lstStyle/>
                    <a:p>
                      <a:pPr algn="l" rtl="0" fontAlgn="ctr"/>
                      <a:r>
                        <a:rPr lang="en-US" sz="1100" b="1" kern="1200" dirty="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chemeClr val="tx1"/>
                          </a:solidFill>
                          <a:effectLst/>
                          <a:latin typeface="Arial Narrow" panose="020B0606020202030204" pitchFamily="34" charset="0"/>
                        </a:rPr>
                        <a:t>21</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575</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chemeClr val="tx1"/>
                          </a:solidFill>
                          <a:effectLst/>
                          <a:latin typeface="Arial Narrow" panose="020B0606020202030204" pitchFamily="34" charset="0"/>
                        </a:rPr>
                        <a:t>18</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882</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chemeClr val="tx1"/>
                          </a:solidFill>
                          <a:effectLst/>
                          <a:latin typeface="Arial Narrow" panose="020B0606020202030204" pitchFamily="34" charset="0"/>
                        </a:rPr>
                        <a:t>-12</a:t>
                      </a:r>
                      <a:r>
                        <a:rPr lang="en-US" sz="1100" b="1" i="0" u="none" strike="noStrike" dirty="0">
                          <a:solidFill>
                            <a:schemeClr val="tx1"/>
                          </a:solidFill>
                          <a:effectLst/>
                          <a:latin typeface="Arial Narrow" panose="020B0606020202030204" pitchFamily="34" charset="0"/>
                        </a:rPr>
                        <a:t>.</a:t>
                      </a:r>
                      <a:r>
                        <a:rPr lang="ru-RU" sz="1100" b="1" i="0" u="none" strike="noStrike" dirty="0">
                          <a:solidFill>
                            <a:schemeClr val="tx1"/>
                          </a:solidFill>
                          <a:effectLst/>
                          <a:latin typeface="Arial Narrow" panose="020B0606020202030204" pitchFamily="34" charset="0"/>
                        </a:rPr>
                        <a:t>5%</a:t>
                      </a:r>
                    </a:p>
                  </a:txBody>
                  <a:tcPr marL="9525" marR="9525" marT="9525"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cxnSp>
        <p:nvCxnSpPr>
          <p:cNvPr id="12" name="Straight Arrow Connector 13"/>
          <p:cNvCxnSpPr/>
          <p:nvPr/>
        </p:nvCxnSpPr>
        <p:spPr>
          <a:xfrm>
            <a:off x="2133600" y="4545013"/>
            <a:ext cx="1203960" cy="2286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4084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-12.5</a:t>
            </a:r>
            <a:r>
              <a:rPr lang="ru-RU" sz="1050" spc="-30" dirty="0">
                <a:solidFill>
                  <a:srgbClr val="0079C2"/>
                </a:solidFill>
              </a:rPr>
              <a:t>%</a:t>
            </a:r>
          </a:p>
        </p:txBody>
      </p:sp>
      <p:cxnSp>
        <p:nvCxnSpPr>
          <p:cNvPr id="14" name="Straight Arrow Connector 16"/>
          <p:cNvCxnSpPr/>
          <p:nvPr/>
        </p:nvCxnSpPr>
        <p:spPr>
          <a:xfrm flipV="1">
            <a:off x="6655787" y="4377038"/>
            <a:ext cx="999224" cy="73485"/>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5" name="Oval 17"/>
          <p:cNvSpPr/>
          <p:nvPr/>
        </p:nvSpPr>
        <p:spPr>
          <a:xfrm>
            <a:off x="6930080" y="425380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30" dirty="0">
                <a:solidFill>
                  <a:srgbClr val="0079C2"/>
                </a:solidFill>
              </a:rPr>
              <a:t>+0.2%</a:t>
            </a:r>
          </a:p>
        </p:txBody>
      </p:sp>
      <p:pic>
        <p:nvPicPr>
          <p:cNvPr id="18" name="Рисунок 17">
            <a:extLst>
              <a:ext uri="{FF2B5EF4-FFF2-40B4-BE49-F238E27FC236}">
                <a16:creationId xmlns:a16="http://schemas.microsoft.com/office/drawing/2014/main" id="{4F3FAD4B-63D8-499A-ACA4-AFB63BFBB734}"/>
              </a:ext>
            </a:extLst>
          </p:cNvPr>
          <p:cNvPicPr>
            <a:picLocks noChangeAspect="1"/>
          </p:cNvPicPr>
          <p:nvPr/>
        </p:nvPicPr>
        <p:blipFill>
          <a:blip r:embed="rId2"/>
          <a:stretch>
            <a:fillRect/>
          </a:stretch>
        </p:blipFill>
        <p:spPr>
          <a:xfrm>
            <a:off x="848868" y="4482909"/>
            <a:ext cx="3773424" cy="1786128"/>
          </a:xfrm>
          <a:prstGeom prst="rect">
            <a:avLst/>
          </a:prstGeom>
        </p:spPr>
      </p:pic>
      <p:pic>
        <p:nvPicPr>
          <p:cNvPr id="19" name="Рисунок 18">
            <a:extLst>
              <a:ext uri="{FF2B5EF4-FFF2-40B4-BE49-F238E27FC236}">
                <a16:creationId xmlns:a16="http://schemas.microsoft.com/office/drawing/2014/main" id="{8F907376-F81F-46A9-B321-7E59AEC40828}"/>
              </a:ext>
            </a:extLst>
          </p:cNvPr>
          <p:cNvPicPr>
            <a:picLocks noChangeAspect="1"/>
          </p:cNvPicPr>
          <p:nvPr/>
        </p:nvPicPr>
        <p:blipFill>
          <a:blip r:embed="rId3"/>
          <a:stretch>
            <a:fillRect/>
          </a:stretch>
        </p:blipFill>
        <p:spPr>
          <a:xfrm>
            <a:off x="5512527" y="4391469"/>
            <a:ext cx="3285744" cy="1877568"/>
          </a:xfrm>
          <a:prstGeom prst="rect">
            <a:avLst/>
          </a:prstGeom>
        </p:spPr>
      </p:pic>
    </p:spTree>
    <p:extLst>
      <p:ext uri="{BB962C8B-B14F-4D97-AF65-F5344CB8AC3E}">
        <p14:creationId xmlns:p14="http://schemas.microsoft.com/office/powerpoint/2010/main" val="207745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sp>
        <p:nvSpPr>
          <p:cNvPr id="5" name="Text Box 103"/>
          <p:cNvSpPr txBox="1">
            <a:spLocks noChangeArrowheads="1"/>
          </p:cNvSpPr>
          <p:nvPr/>
        </p:nvSpPr>
        <p:spPr bwMode="auto">
          <a:xfrm>
            <a:off x="4191000" y="1354138"/>
            <a:ext cx="274273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a:solidFill>
                  <a:srgbClr val="0079C2"/>
                </a:solidFill>
              </a:rPr>
              <a:t>for</a:t>
            </a:r>
            <a:r>
              <a:rPr lang="ru-RU" altLang="ru-RU" sz="1600" b="1" dirty="0">
                <a:solidFill>
                  <a:srgbClr val="0079C2"/>
                </a:solidFill>
              </a:rPr>
              <a:t> </a:t>
            </a:r>
            <a:r>
              <a:rPr lang="en-US" altLang="ru-RU" sz="1600" b="1" dirty="0">
                <a:solidFill>
                  <a:srgbClr val="0079C2"/>
                </a:solidFill>
              </a:rPr>
              <a:t>9</a:t>
            </a:r>
            <a:r>
              <a:rPr lang="ru-RU" altLang="ru-RU" sz="1600" b="1" dirty="0">
                <a:solidFill>
                  <a:srgbClr val="0079C2"/>
                </a:solidFill>
              </a:rPr>
              <a:t>M 2020</a:t>
            </a:r>
            <a:r>
              <a:rPr lang="en-US" altLang="ru-RU" sz="1600" b="1" dirty="0">
                <a:solidFill>
                  <a:srgbClr val="0079C2"/>
                </a:solidFill>
              </a:rPr>
              <a:t>,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EBITDA, mn RUR</a:t>
            </a:r>
          </a:p>
        </p:txBody>
      </p:sp>
      <p:cxnSp>
        <p:nvCxnSpPr>
          <p:cNvPr id="8" name="Straight Arrow Connector 6"/>
          <p:cNvCxnSpPr>
            <a:cxnSpLocks/>
          </p:cNvCxnSpPr>
          <p:nvPr/>
        </p:nvCxnSpPr>
        <p:spPr>
          <a:xfrm>
            <a:off x="1320800" y="2873064"/>
            <a:ext cx="952500" cy="98737"/>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9" name="Oval 7"/>
          <p:cNvSpPr/>
          <p:nvPr/>
        </p:nvSpPr>
        <p:spPr>
          <a:xfrm>
            <a:off x="1614487" y="2781300"/>
            <a:ext cx="365125" cy="334963"/>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-5.3</a:t>
            </a:r>
            <a:r>
              <a:rPr lang="ru-RU" sz="1050" spc="-10" dirty="0">
                <a:solidFill>
                  <a:srgbClr val="0079C2"/>
                </a:solidFill>
              </a:rPr>
              <a:t>%</a:t>
            </a:r>
          </a:p>
        </p:txBody>
      </p:sp>
      <p:pic>
        <p:nvPicPr>
          <p:cNvPr id="11" name="Рисунок 10">
            <a:extLst>
              <a:ext uri="{FF2B5EF4-FFF2-40B4-BE49-F238E27FC236}">
                <a16:creationId xmlns:a16="http://schemas.microsoft.com/office/drawing/2014/main" id="{5C9654F2-4B18-4156-97F4-DCAFE6C1A6A7}"/>
              </a:ext>
            </a:extLst>
          </p:cNvPr>
          <p:cNvPicPr>
            <a:picLocks noChangeAspect="1"/>
          </p:cNvPicPr>
          <p:nvPr/>
        </p:nvPicPr>
        <p:blipFill>
          <a:blip r:embed="rId2"/>
          <a:stretch>
            <a:fillRect/>
          </a:stretch>
        </p:blipFill>
        <p:spPr>
          <a:xfrm>
            <a:off x="146050" y="2781300"/>
            <a:ext cx="3244596" cy="2900172"/>
          </a:xfrm>
          <a:prstGeom prst="rect">
            <a:avLst/>
          </a:prstGeom>
        </p:spPr>
      </p:pic>
      <p:pic>
        <p:nvPicPr>
          <p:cNvPr id="13" name="Рисунок 12">
            <a:extLst>
              <a:ext uri="{FF2B5EF4-FFF2-40B4-BE49-F238E27FC236}">
                <a16:creationId xmlns:a16="http://schemas.microsoft.com/office/drawing/2014/main" id="{0717989C-A35E-49A2-AAB6-E30CE2B4DDAA}"/>
              </a:ext>
            </a:extLst>
          </p:cNvPr>
          <p:cNvPicPr>
            <a:picLocks noChangeAspect="1"/>
          </p:cNvPicPr>
          <p:nvPr/>
        </p:nvPicPr>
        <p:blipFill>
          <a:blip r:embed="rId3"/>
          <a:stretch>
            <a:fillRect/>
          </a:stretch>
        </p:blipFill>
        <p:spPr>
          <a:xfrm>
            <a:off x="3247644" y="2534859"/>
            <a:ext cx="5896356" cy="3544824"/>
          </a:xfrm>
          <a:prstGeom prst="rect">
            <a:avLst/>
          </a:prstGeom>
        </p:spPr>
      </p:pic>
    </p:spTree>
    <p:extLst>
      <p:ext uri="{BB962C8B-B14F-4D97-AF65-F5344CB8AC3E}">
        <p14:creationId xmlns:p14="http://schemas.microsoft.com/office/powerpoint/2010/main" val="7521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9</a:t>
            </a:r>
            <a:r>
              <a:rPr lang="ru-RU" altLang="ru-RU" dirty="0"/>
              <a:t>M 2020 </a:t>
            </a:r>
            <a:r>
              <a:rPr lang="en-US" altLang="ru-RU" dirty="0"/>
              <a:t>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September 30, 20</a:t>
            </a:r>
            <a:r>
              <a:rPr lang="ru-RU" altLang="ru-RU" sz="1600" b="1" dirty="0">
                <a:solidFill>
                  <a:srgbClr val="0079C2"/>
                </a:solidFill>
              </a:rPr>
              <a:t>20</a:t>
            </a:r>
            <a:r>
              <a:rPr lang="en-US" altLang="ru-RU" sz="1600" b="1" dirty="0">
                <a:solidFill>
                  <a:srgbClr val="0079C2"/>
                </a:solidFill>
              </a:rPr>
              <a:t>,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p:nvPr/>
        </p:nvCxnSpPr>
        <p:spPr>
          <a:xfrm>
            <a:off x="1158240" y="2478087"/>
            <a:ext cx="815340" cy="269876"/>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316038" y="238283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25.7</a:t>
            </a:r>
            <a:r>
              <a:rPr lang="ru-RU" sz="1050" spc="-10" dirty="0">
                <a:solidFill>
                  <a:srgbClr val="0079C2"/>
                </a:solidFill>
              </a:rPr>
              <a:t>%</a:t>
            </a: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endCxn id="14" idx="1"/>
          </p:cNvCxnSpPr>
          <p:nvPr/>
        </p:nvCxnSpPr>
        <p:spPr>
          <a:xfrm>
            <a:off x="7048500" y="2560511"/>
            <a:ext cx="931359" cy="2750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1.68</a:t>
            </a:r>
          </a:p>
        </p:txBody>
      </p:sp>
      <p:sp>
        <p:nvSpPr>
          <p:cNvPr id="14" name="Oval 7"/>
          <p:cNvSpPr/>
          <p:nvPr/>
        </p:nvSpPr>
        <p:spPr>
          <a:xfrm>
            <a:off x="7926388" y="278206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31</a:t>
            </a:r>
            <a:endParaRPr lang="ru-RU" sz="1050" spc="-10" dirty="0">
              <a:solidFill>
                <a:srgbClr val="0079C2"/>
              </a:solidFill>
            </a:endParaRPr>
          </a:p>
        </p:txBody>
      </p:sp>
      <p:sp>
        <p:nvSpPr>
          <p:cNvPr id="15" name="Text Box 103"/>
          <p:cNvSpPr txBox="1">
            <a:spLocks noChangeArrowheads="1"/>
          </p:cNvSpPr>
          <p:nvPr/>
        </p:nvSpPr>
        <p:spPr bwMode="auto">
          <a:xfrm>
            <a:off x="6919913" y="1974481"/>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chemeClr val="tx1"/>
                </a:solidFill>
              </a:rPr>
              <a:t>Net Debt</a:t>
            </a:r>
            <a:r>
              <a:rPr lang="ru-RU" altLang="ru-RU" sz="1200" dirty="0">
                <a:solidFill>
                  <a:schemeClr val="tx1"/>
                </a:solidFill>
              </a:rPr>
              <a:t>/</a:t>
            </a:r>
            <a:r>
              <a:rPr lang="en-US" altLang="ru-RU" sz="1200" dirty="0">
                <a:solidFill>
                  <a:schemeClr val="tx1"/>
                </a:solidFill>
              </a:rPr>
              <a:t> EBITDA</a:t>
            </a:r>
            <a:endParaRPr lang="ru-RU" altLang="ru-RU" sz="1200" baseline="30000" dirty="0">
              <a:solidFill>
                <a:schemeClr val="tx1"/>
              </a:solidFill>
            </a:endParaRPr>
          </a:p>
        </p:txBody>
      </p:sp>
      <p:pic>
        <p:nvPicPr>
          <p:cNvPr id="17" name="Рисунок 16">
            <a:extLst>
              <a:ext uri="{FF2B5EF4-FFF2-40B4-BE49-F238E27FC236}">
                <a16:creationId xmlns:a16="http://schemas.microsoft.com/office/drawing/2014/main" id="{B86C0356-C186-4470-BD19-1AF4A48A47DA}"/>
              </a:ext>
            </a:extLst>
          </p:cNvPr>
          <p:cNvPicPr>
            <a:picLocks noChangeAspect="1"/>
          </p:cNvPicPr>
          <p:nvPr/>
        </p:nvPicPr>
        <p:blipFill>
          <a:blip r:embed="rId2"/>
          <a:stretch>
            <a:fillRect/>
          </a:stretch>
        </p:blipFill>
        <p:spPr>
          <a:xfrm>
            <a:off x="144526" y="2288350"/>
            <a:ext cx="2708148" cy="3160776"/>
          </a:xfrm>
          <a:prstGeom prst="rect">
            <a:avLst/>
          </a:prstGeom>
        </p:spPr>
      </p:pic>
      <p:pic>
        <p:nvPicPr>
          <p:cNvPr id="18" name="Рисунок 17">
            <a:extLst>
              <a:ext uri="{FF2B5EF4-FFF2-40B4-BE49-F238E27FC236}">
                <a16:creationId xmlns:a16="http://schemas.microsoft.com/office/drawing/2014/main" id="{110C85A0-6295-4E13-847A-2776FFC44251}"/>
              </a:ext>
            </a:extLst>
          </p:cNvPr>
          <p:cNvPicPr>
            <a:picLocks noChangeAspect="1"/>
          </p:cNvPicPr>
          <p:nvPr/>
        </p:nvPicPr>
        <p:blipFill>
          <a:blip r:embed="rId3"/>
          <a:stretch>
            <a:fillRect/>
          </a:stretch>
        </p:blipFill>
        <p:spPr>
          <a:xfrm>
            <a:off x="3172206" y="2078705"/>
            <a:ext cx="2799588" cy="3308604"/>
          </a:xfrm>
          <a:prstGeom prst="rect">
            <a:avLst/>
          </a:prstGeom>
        </p:spPr>
      </p:pic>
      <p:pic>
        <p:nvPicPr>
          <p:cNvPr id="19" name="Рисунок 18">
            <a:extLst>
              <a:ext uri="{FF2B5EF4-FFF2-40B4-BE49-F238E27FC236}">
                <a16:creationId xmlns:a16="http://schemas.microsoft.com/office/drawing/2014/main" id="{521CD259-B354-4E94-930E-257B3BA69696}"/>
              </a:ext>
            </a:extLst>
          </p:cNvPr>
          <p:cNvPicPr>
            <a:picLocks noChangeAspect="1"/>
          </p:cNvPicPr>
          <p:nvPr/>
        </p:nvPicPr>
        <p:blipFill>
          <a:blip r:embed="rId4"/>
          <a:stretch>
            <a:fillRect/>
          </a:stretch>
        </p:blipFill>
        <p:spPr>
          <a:xfrm>
            <a:off x="6065266" y="2342781"/>
            <a:ext cx="2715768" cy="3200400"/>
          </a:xfrm>
          <a:prstGeom prst="rect">
            <a:avLst/>
          </a:prstGeom>
        </p:spPr>
      </p:pic>
    </p:spTree>
    <p:extLst>
      <p:ext uri="{BB962C8B-B14F-4D97-AF65-F5344CB8AC3E}">
        <p14:creationId xmlns:p14="http://schemas.microsoft.com/office/powerpoint/2010/main" val="37391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6</a:t>
            </a:r>
            <a:r>
              <a:rPr lang="ru-RU" altLang="ru-RU" dirty="0"/>
              <a:t>M 2020 </a:t>
            </a:r>
            <a:r>
              <a:rPr lang="en-US" altLang="ru-RU" dirty="0"/>
              <a:t>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3153</TotalTime>
  <Words>1135</Words>
  <Application>Microsoft Office PowerPoint</Application>
  <PresentationFormat>Экран (4:3)</PresentationFormat>
  <Paragraphs>196</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8</vt:i4>
      </vt:variant>
      <vt:variant>
        <vt:lpstr>Заголовки слайдов</vt:lpstr>
      </vt:variant>
      <vt:variant>
        <vt:i4>9</vt:i4>
      </vt:variant>
    </vt:vector>
  </HeadingPairs>
  <TitlesOfParts>
    <vt:vector size="20" baseType="lpstr">
      <vt:lpstr>Arial</vt:lpstr>
      <vt:lpstr>Arial Narrow</vt:lpstr>
      <vt:lpstr>Symbol</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Мельников Александр</cp:lastModifiedBy>
  <cp:revision>195</cp:revision>
  <cp:lastPrinted>2020-03-06T12:27:47Z</cp:lastPrinted>
  <dcterms:created xsi:type="dcterms:W3CDTF">2009-07-15T11:37:47Z</dcterms:created>
  <dcterms:modified xsi:type="dcterms:W3CDTF">2020-11-12T14:22:17Z</dcterms:modified>
</cp:coreProperties>
</file>