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9"/>
  </p:notesMasterIdLst>
  <p:handoutMasterIdLst>
    <p:handoutMasterId r:id="rId20"/>
  </p:handoutMasterIdLst>
  <p:sldIdLst>
    <p:sldId id="256" r:id="rId9"/>
    <p:sldId id="257" r:id="rId10"/>
    <p:sldId id="272" r:id="rId11"/>
    <p:sldId id="273" r:id="rId12"/>
    <p:sldId id="274" r:id="rId13"/>
    <p:sldId id="275" r:id="rId14"/>
    <p:sldId id="276" r:id="rId15"/>
    <p:sldId id="277" r:id="rId16"/>
    <p:sldId id="278" r:id="rId17"/>
    <p:sldId id="271" r:id="rId18"/>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14" autoAdjust="0"/>
    <p:restoredTop sz="94660"/>
  </p:normalViewPr>
  <p:slideViewPr>
    <p:cSldViewPr snapToGrid="0" showGuides="1">
      <p:cViewPr>
        <p:scale>
          <a:sx n="150" d="100"/>
          <a:sy n="150" d="100"/>
        </p:scale>
        <p:origin x="244" y="-2520"/>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C8EA0-E405-4C37-BED4-0BF4B78FE2B4}" type="doc">
      <dgm:prSet loTypeId="urn:microsoft.com/office/officeart/2005/8/layout/hProcess9" loCatId="process" qsTypeId="urn:microsoft.com/office/officeart/2005/8/quickstyle/simple1" qsCatId="simple" csTypeId="urn:microsoft.com/office/officeart/2005/8/colors/accent1_2" csCatId="accent1" phldr="1"/>
      <dgm:spPr/>
    </dgm:pt>
    <dgm:pt modelId="{C7779EAC-A0DF-455E-91E0-ED2F2E017E13}">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Roadmap</a:t>
          </a:r>
          <a:endParaRPr lang="ru-RU" sz="1100" kern="1200" dirty="0">
            <a:solidFill>
              <a:srgbClr val="003366"/>
            </a:solidFill>
            <a:latin typeface="Arial Narrow" pitchFamily="34" charset="0"/>
            <a:ea typeface="+mn-ea"/>
            <a:cs typeface="+mn-cs"/>
          </a:endParaRPr>
        </a:p>
      </dgm:t>
    </dgm:pt>
    <dgm:pt modelId="{FB3D9A64-8DB6-44C1-951F-75B1AD1B95BB}" type="parTrans" cxnId="{32613206-6F78-4343-BBDB-E127F05738FA}">
      <dgm:prSet/>
      <dgm:spPr/>
      <dgm:t>
        <a:bodyPr/>
        <a:lstStyle/>
        <a:p>
          <a:endParaRPr lang="ru-RU"/>
        </a:p>
      </dgm:t>
    </dgm:pt>
    <dgm:pt modelId="{DFFFB01C-8C5E-48B6-AB97-DD4087810CAE}" type="sibTrans" cxnId="{32613206-6F78-4343-BBDB-E127F05738FA}">
      <dgm:prSet/>
      <dgm:spPr/>
      <dgm:t>
        <a:bodyPr/>
        <a:lstStyle/>
        <a:p>
          <a:endParaRPr lang="ru-RU"/>
        </a:p>
      </dgm:t>
    </dgm:pt>
    <dgm:pt modelId="{C818F9D8-EEBD-4F5C-A07E-8F67BF0152E9}">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Decisions Implementation</a:t>
          </a:r>
          <a:endParaRPr lang="ru-RU" sz="1100" kern="1200" dirty="0">
            <a:solidFill>
              <a:srgbClr val="003366"/>
            </a:solidFill>
            <a:latin typeface="Arial Narrow" pitchFamily="34" charset="0"/>
            <a:ea typeface="+mn-ea"/>
            <a:cs typeface="+mn-cs"/>
          </a:endParaRPr>
        </a:p>
      </dgm:t>
    </dgm:pt>
    <dgm:pt modelId="{415464E8-092C-45F5-9369-0DE077966634}" type="parTrans" cxnId="{2AD77C58-F0FB-48E3-A56A-87F127C998A3}">
      <dgm:prSet/>
      <dgm:spPr/>
      <dgm:t>
        <a:bodyPr/>
        <a:lstStyle/>
        <a:p>
          <a:endParaRPr lang="ru-RU"/>
        </a:p>
      </dgm:t>
    </dgm:pt>
    <dgm:pt modelId="{652EDCD4-8F4D-4B4D-BE8A-6B71C1EB301E}" type="sibTrans" cxnId="{2AD77C58-F0FB-48E3-A56A-87F127C998A3}">
      <dgm:prSet/>
      <dgm:spPr/>
      <dgm:t>
        <a:bodyPr/>
        <a:lstStyle/>
        <a:p>
          <a:endParaRPr lang="ru-RU"/>
        </a:p>
      </dgm:t>
    </dgm:pt>
    <dgm:pt modelId="{8FB3B955-E4D5-464B-B7FC-39FB0FDA9374}">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Reporting</a:t>
          </a:r>
          <a:r>
            <a:rPr lang="ru-RU" sz="1100" kern="1200" dirty="0">
              <a:solidFill>
                <a:srgbClr val="003366"/>
              </a:solidFill>
              <a:latin typeface="Arial Narrow" pitchFamily="34" charset="0"/>
              <a:ea typeface="+mn-ea"/>
              <a:cs typeface="+mn-cs"/>
            </a:rPr>
            <a:t> </a:t>
          </a:r>
        </a:p>
      </dgm:t>
    </dgm:pt>
    <dgm:pt modelId="{BE86127C-CFB2-4127-9387-FA4D8234DCC0}" type="parTrans" cxnId="{A03EEABD-22E7-4857-8DF3-952F08FCC1FF}">
      <dgm:prSet/>
      <dgm:spPr/>
      <dgm:t>
        <a:bodyPr/>
        <a:lstStyle/>
        <a:p>
          <a:endParaRPr lang="ru-RU"/>
        </a:p>
      </dgm:t>
    </dgm:pt>
    <dgm:pt modelId="{2E5D5B7E-29CE-40FA-BD21-86D8105199AF}" type="sibTrans" cxnId="{A03EEABD-22E7-4857-8DF3-952F08FCC1FF}">
      <dgm:prSet/>
      <dgm:spPr/>
      <dgm:t>
        <a:bodyPr/>
        <a:lstStyle/>
        <a:p>
          <a:endParaRPr lang="ru-RU"/>
        </a:p>
      </dgm:t>
    </dgm:pt>
    <dgm:pt modelId="{910E3D5F-268F-46AB-B999-1F7ADC979499}">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Key ESG Documents</a:t>
          </a:r>
          <a:endParaRPr lang="ru-RU" sz="1100" kern="1200" dirty="0">
            <a:solidFill>
              <a:srgbClr val="003366"/>
            </a:solidFill>
            <a:latin typeface="Arial Narrow" pitchFamily="34" charset="0"/>
            <a:ea typeface="+mn-ea"/>
            <a:cs typeface="+mn-cs"/>
          </a:endParaRPr>
        </a:p>
      </dgm:t>
    </dgm:pt>
    <dgm:pt modelId="{204F6AD4-5971-4AFC-B9AB-6BEA7286CF86}" type="parTrans" cxnId="{BCE696F1-9E03-4DFC-A712-CA179EE16C0B}">
      <dgm:prSet/>
      <dgm:spPr/>
      <dgm:t>
        <a:bodyPr/>
        <a:lstStyle/>
        <a:p>
          <a:endParaRPr lang="ru-RU"/>
        </a:p>
      </dgm:t>
    </dgm:pt>
    <dgm:pt modelId="{A8A8F0E3-F66F-4FD7-8F19-2D3DBAA894F7}" type="sibTrans" cxnId="{BCE696F1-9E03-4DFC-A712-CA179EE16C0B}">
      <dgm:prSet/>
      <dgm:spPr/>
      <dgm:t>
        <a:bodyPr/>
        <a:lstStyle/>
        <a:p>
          <a:endParaRPr lang="ru-RU"/>
        </a:p>
      </dgm:t>
    </dgm:pt>
    <dgm:pt modelId="{76502837-E602-48FC-8624-99532C4EF494}" type="pres">
      <dgm:prSet presAssocID="{890C8EA0-E405-4C37-BED4-0BF4B78FE2B4}" presName="CompostProcess" presStyleCnt="0">
        <dgm:presLayoutVars>
          <dgm:dir/>
          <dgm:resizeHandles val="exact"/>
        </dgm:presLayoutVars>
      </dgm:prSet>
      <dgm:spPr/>
    </dgm:pt>
    <dgm:pt modelId="{CAF58A17-6D8A-4167-9FA8-02E518BD5003}" type="pres">
      <dgm:prSet presAssocID="{890C8EA0-E405-4C37-BED4-0BF4B78FE2B4}" presName="arrow" presStyleLbl="bgShp" presStyleIdx="0" presStyleCnt="1" custLinFactNeighborX="-42" custLinFactNeighborY="-434"/>
      <dgm:spPr>
        <a:solidFill>
          <a:srgbClr val="00B050"/>
        </a:solidFill>
        <a:effectLst>
          <a:outerShdw blurRad="50800" dist="38100" dir="2700000" algn="tl" rotWithShape="0">
            <a:prstClr val="black">
              <a:alpha val="40000"/>
            </a:prstClr>
          </a:outerShdw>
        </a:effectLst>
      </dgm:spPr>
    </dgm:pt>
    <dgm:pt modelId="{9BE1C423-6A4B-41EC-A75D-B9CDB11EDC9B}" type="pres">
      <dgm:prSet presAssocID="{890C8EA0-E405-4C37-BED4-0BF4B78FE2B4}" presName="linearProcess" presStyleCnt="0"/>
      <dgm:spPr/>
    </dgm:pt>
    <dgm:pt modelId="{23115331-C86F-4B0B-8EAD-8596FC9371B1}" type="pres">
      <dgm:prSet presAssocID="{C7779EAC-A0DF-455E-91E0-ED2F2E017E13}" presName="textNode" presStyleLbl="node1" presStyleIdx="0" presStyleCnt="4" custLinFactNeighborX="-22072" custLinFactNeighborY="144">
        <dgm:presLayoutVars>
          <dgm:bulletEnabled val="1"/>
        </dgm:presLayoutVars>
      </dgm:prSet>
      <dgm:spPr/>
    </dgm:pt>
    <dgm:pt modelId="{2DB70579-B355-44AD-90C8-397A9C4E7855}" type="pres">
      <dgm:prSet presAssocID="{DFFFB01C-8C5E-48B6-AB97-DD4087810CAE}" presName="sibTrans" presStyleCnt="0"/>
      <dgm:spPr/>
    </dgm:pt>
    <dgm:pt modelId="{98DBAFC7-BADC-49B1-8B59-1FD798A31E77}" type="pres">
      <dgm:prSet presAssocID="{910E3D5F-268F-46AB-B999-1F7ADC979499}" presName="textNode" presStyleLbl="node1" presStyleIdx="1" presStyleCnt="4" custLinFactNeighborX="-2070" custLinFactNeighborY="1167">
        <dgm:presLayoutVars>
          <dgm:bulletEnabled val="1"/>
        </dgm:presLayoutVars>
      </dgm:prSet>
      <dgm:spPr/>
    </dgm:pt>
    <dgm:pt modelId="{C1A3A371-3B96-41BD-BC13-E5661C3CAD8D}" type="pres">
      <dgm:prSet presAssocID="{A8A8F0E3-F66F-4FD7-8F19-2D3DBAA894F7}" presName="sibTrans" presStyleCnt="0"/>
      <dgm:spPr/>
    </dgm:pt>
    <dgm:pt modelId="{63DCCAB7-8BE8-4E63-A30D-B91E18DD7DC8}" type="pres">
      <dgm:prSet presAssocID="{C818F9D8-EEBD-4F5C-A07E-8F67BF0152E9}" presName="textNode" presStyleLbl="node1" presStyleIdx="2" presStyleCnt="4">
        <dgm:presLayoutVars>
          <dgm:bulletEnabled val="1"/>
        </dgm:presLayoutVars>
      </dgm:prSet>
      <dgm:spPr/>
    </dgm:pt>
    <dgm:pt modelId="{D3BCA573-74BB-4E58-90D4-C34702AE6BF5}" type="pres">
      <dgm:prSet presAssocID="{652EDCD4-8F4D-4B4D-BE8A-6B71C1EB301E}" presName="sibTrans" presStyleCnt="0"/>
      <dgm:spPr/>
    </dgm:pt>
    <dgm:pt modelId="{1EB8A387-7C9C-45FF-AEB4-0FF628C70526}" type="pres">
      <dgm:prSet presAssocID="{8FB3B955-E4D5-464B-B7FC-39FB0FDA9374}" presName="textNode" presStyleLbl="node1" presStyleIdx="3" presStyleCnt="4">
        <dgm:presLayoutVars>
          <dgm:bulletEnabled val="1"/>
        </dgm:presLayoutVars>
      </dgm:prSet>
      <dgm:spPr/>
    </dgm:pt>
  </dgm:ptLst>
  <dgm:cxnLst>
    <dgm:cxn modelId="{32613206-6F78-4343-BBDB-E127F05738FA}" srcId="{890C8EA0-E405-4C37-BED4-0BF4B78FE2B4}" destId="{C7779EAC-A0DF-455E-91E0-ED2F2E017E13}" srcOrd="0" destOrd="0" parTransId="{FB3D9A64-8DB6-44C1-951F-75B1AD1B95BB}" sibTransId="{DFFFB01C-8C5E-48B6-AB97-DD4087810CAE}"/>
    <dgm:cxn modelId="{2AD77C58-F0FB-48E3-A56A-87F127C998A3}" srcId="{890C8EA0-E405-4C37-BED4-0BF4B78FE2B4}" destId="{C818F9D8-EEBD-4F5C-A07E-8F67BF0152E9}" srcOrd="2" destOrd="0" parTransId="{415464E8-092C-45F5-9369-0DE077966634}" sibTransId="{652EDCD4-8F4D-4B4D-BE8A-6B71C1EB301E}"/>
    <dgm:cxn modelId="{012604A3-C84D-406C-8E8B-74AE6B165756}" type="presOf" srcId="{C7779EAC-A0DF-455E-91E0-ED2F2E017E13}" destId="{23115331-C86F-4B0B-8EAD-8596FC9371B1}" srcOrd="0" destOrd="0" presId="urn:microsoft.com/office/officeart/2005/8/layout/hProcess9"/>
    <dgm:cxn modelId="{673A04B7-39BF-4CE9-9EAB-90BB262B60B7}" type="presOf" srcId="{910E3D5F-268F-46AB-B999-1F7ADC979499}" destId="{98DBAFC7-BADC-49B1-8B59-1FD798A31E77}" srcOrd="0" destOrd="0" presId="urn:microsoft.com/office/officeart/2005/8/layout/hProcess9"/>
    <dgm:cxn modelId="{5EA3A7BA-8AD4-4220-973D-9552E2975872}" type="presOf" srcId="{8FB3B955-E4D5-464B-B7FC-39FB0FDA9374}" destId="{1EB8A387-7C9C-45FF-AEB4-0FF628C70526}" srcOrd="0" destOrd="0" presId="urn:microsoft.com/office/officeart/2005/8/layout/hProcess9"/>
    <dgm:cxn modelId="{A03EEABD-22E7-4857-8DF3-952F08FCC1FF}" srcId="{890C8EA0-E405-4C37-BED4-0BF4B78FE2B4}" destId="{8FB3B955-E4D5-464B-B7FC-39FB0FDA9374}" srcOrd="3" destOrd="0" parTransId="{BE86127C-CFB2-4127-9387-FA4D8234DCC0}" sibTransId="{2E5D5B7E-29CE-40FA-BD21-86D8105199AF}"/>
    <dgm:cxn modelId="{0C1AFEC3-5E34-4B4E-8FE3-80B5020420B6}" type="presOf" srcId="{890C8EA0-E405-4C37-BED4-0BF4B78FE2B4}" destId="{76502837-E602-48FC-8624-99532C4EF494}" srcOrd="0" destOrd="0" presId="urn:microsoft.com/office/officeart/2005/8/layout/hProcess9"/>
    <dgm:cxn modelId="{5C2692E7-BB93-4CFF-A70F-A5510606A55B}" type="presOf" srcId="{C818F9D8-EEBD-4F5C-A07E-8F67BF0152E9}" destId="{63DCCAB7-8BE8-4E63-A30D-B91E18DD7DC8}" srcOrd="0" destOrd="0" presId="urn:microsoft.com/office/officeart/2005/8/layout/hProcess9"/>
    <dgm:cxn modelId="{BCE696F1-9E03-4DFC-A712-CA179EE16C0B}" srcId="{890C8EA0-E405-4C37-BED4-0BF4B78FE2B4}" destId="{910E3D5F-268F-46AB-B999-1F7ADC979499}" srcOrd="1" destOrd="0" parTransId="{204F6AD4-5971-4AFC-B9AB-6BEA7286CF86}" sibTransId="{A8A8F0E3-F66F-4FD7-8F19-2D3DBAA894F7}"/>
    <dgm:cxn modelId="{0852277E-A51A-482D-B9A7-1ACDB5ADF658}" type="presParOf" srcId="{76502837-E602-48FC-8624-99532C4EF494}" destId="{CAF58A17-6D8A-4167-9FA8-02E518BD5003}" srcOrd="0" destOrd="0" presId="urn:microsoft.com/office/officeart/2005/8/layout/hProcess9"/>
    <dgm:cxn modelId="{EFC2C4FA-D2A0-4F3A-A4E5-B6FCCBD1680D}" type="presParOf" srcId="{76502837-E602-48FC-8624-99532C4EF494}" destId="{9BE1C423-6A4B-41EC-A75D-B9CDB11EDC9B}" srcOrd="1" destOrd="0" presId="urn:microsoft.com/office/officeart/2005/8/layout/hProcess9"/>
    <dgm:cxn modelId="{FC895E2C-448B-4323-84D2-0A498DF69FD7}" type="presParOf" srcId="{9BE1C423-6A4B-41EC-A75D-B9CDB11EDC9B}" destId="{23115331-C86F-4B0B-8EAD-8596FC9371B1}" srcOrd="0" destOrd="0" presId="urn:microsoft.com/office/officeart/2005/8/layout/hProcess9"/>
    <dgm:cxn modelId="{92A0E9B6-2211-44DB-9A8C-FB4898313EE2}" type="presParOf" srcId="{9BE1C423-6A4B-41EC-A75D-B9CDB11EDC9B}" destId="{2DB70579-B355-44AD-90C8-397A9C4E7855}" srcOrd="1" destOrd="0" presId="urn:microsoft.com/office/officeart/2005/8/layout/hProcess9"/>
    <dgm:cxn modelId="{D5CAC3EA-F52B-4C3E-AFF4-1DCD825565E0}" type="presParOf" srcId="{9BE1C423-6A4B-41EC-A75D-B9CDB11EDC9B}" destId="{98DBAFC7-BADC-49B1-8B59-1FD798A31E77}" srcOrd="2" destOrd="0" presId="urn:microsoft.com/office/officeart/2005/8/layout/hProcess9"/>
    <dgm:cxn modelId="{F555AE88-D3F6-4B98-A8BE-F49A6C91394B}" type="presParOf" srcId="{9BE1C423-6A4B-41EC-A75D-B9CDB11EDC9B}" destId="{C1A3A371-3B96-41BD-BC13-E5661C3CAD8D}" srcOrd="3" destOrd="0" presId="urn:microsoft.com/office/officeart/2005/8/layout/hProcess9"/>
    <dgm:cxn modelId="{AC68EB6E-CBD8-41F0-8009-9C0E25317145}" type="presParOf" srcId="{9BE1C423-6A4B-41EC-A75D-B9CDB11EDC9B}" destId="{63DCCAB7-8BE8-4E63-A30D-B91E18DD7DC8}" srcOrd="4" destOrd="0" presId="urn:microsoft.com/office/officeart/2005/8/layout/hProcess9"/>
    <dgm:cxn modelId="{206BB781-43FB-4223-8A13-2E8F6539E396}" type="presParOf" srcId="{9BE1C423-6A4B-41EC-A75D-B9CDB11EDC9B}" destId="{D3BCA573-74BB-4E58-90D4-C34702AE6BF5}" srcOrd="5" destOrd="0" presId="urn:microsoft.com/office/officeart/2005/8/layout/hProcess9"/>
    <dgm:cxn modelId="{C3000F98-9223-4406-AFAA-2781CB5AC01F}" type="presParOf" srcId="{9BE1C423-6A4B-41EC-A75D-B9CDB11EDC9B}" destId="{1EB8A387-7C9C-45FF-AEB4-0FF628C70526}"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58A17-6D8A-4167-9FA8-02E518BD5003}">
      <dsp:nvSpPr>
        <dsp:cNvPr id="0" name=""/>
        <dsp:cNvSpPr/>
      </dsp:nvSpPr>
      <dsp:spPr>
        <a:xfrm>
          <a:off x="340064" y="0"/>
          <a:ext cx="3872501" cy="2347954"/>
        </a:xfrm>
        <a:prstGeom prst="rightArrow">
          <a:avLst/>
        </a:prstGeom>
        <a:solidFill>
          <a:srgbClr val="00B050"/>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dsp:style>
    </dsp:sp>
    <dsp:sp modelId="{23115331-C86F-4B0B-8EAD-8596FC9371B1}">
      <dsp:nvSpPr>
        <dsp:cNvPr id="0" name=""/>
        <dsp:cNvSpPr/>
      </dsp:nvSpPr>
      <dsp:spPr>
        <a:xfrm>
          <a:off x="0" y="705738"/>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Roadmap</a:t>
          </a:r>
          <a:endParaRPr lang="ru-RU" sz="1100" kern="1200" dirty="0">
            <a:solidFill>
              <a:srgbClr val="003366"/>
            </a:solidFill>
            <a:latin typeface="Arial Narrow" pitchFamily="34" charset="0"/>
            <a:ea typeface="+mn-ea"/>
            <a:cs typeface="+mn-cs"/>
          </a:endParaRPr>
        </a:p>
      </dsp:txBody>
      <dsp:txXfrm>
        <a:off x="45847" y="751585"/>
        <a:ext cx="920032" cy="847487"/>
      </dsp:txXfrm>
    </dsp:sp>
    <dsp:sp modelId="{98DBAFC7-BADC-49B1-8B59-1FD798A31E77}">
      <dsp:nvSpPr>
        <dsp:cNvPr id="0" name=""/>
        <dsp:cNvSpPr/>
      </dsp:nvSpPr>
      <dsp:spPr>
        <a:xfrm>
          <a:off x="1178414" y="715346"/>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Key ESG Documents</a:t>
          </a:r>
          <a:endParaRPr lang="ru-RU" sz="1100" kern="1200" dirty="0">
            <a:solidFill>
              <a:srgbClr val="003366"/>
            </a:solidFill>
            <a:latin typeface="Arial Narrow" pitchFamily="34" charset="0"/>
            <a:ea typeface="+mn-ea"/>
            <a:cs typeface="+mn-cs"/>
          </a:endParaRPr>
        </a:p>
      </dsp:txBody>
      <dsp:txXfrm>
        <a:off x="1224261" y="761193"/>
        <a:ext cx="920032" cy="847487"/>
      </dsp:txXfrm>
    </dsp:sp>
    <dsp:sp modelId="{63DCCAB7-8BE8-4E63-A30D-B91E18DD7DC8}">
      <dsp:nvSpPr>
        <dsp:cNvPr id="0" name=""/>
        <dsp:cNvSpPr/>
      </dsp:nvSpPr>
      <dsp:spPr>
        <a:xfrm>
          <a:off x="2362252" y="704386"/>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Decisions Implementation</a:t>
          </a:r>
          <a:endParaRPr lang="ru-RU" sz="1100" kern="1200" dirty="0">
            <a:solidFill>
              <a:srgbClr val="003366"/>
            </a:solidFill>
            <a:latin typeface="Arial Narrow" pitchFamily="34" charset="0"/>
            <a:ea typeface="+mn-ea"/>
            <a:cs typeface="+mn-cs"/>
          </a:endParaRPr>
        </a:p>
      </dsp:txBody>
      <dsp:txXfrm>
        <a:off x="2408099" y="750233"/>
        <a:ext cx="920032" cy="847487"/>
      </dsp:txXfrm>
    </dsp:sp>
    <dsp:sp modelId="{1EB8A387-7C9C-45FF-AEB4-0FF628C70526}">
      <dsp:nvSpPr>
        <dsp:cNvPr id="0" name=""/>
        <dsp:cNvSpPr/>
      </dsp:nvSpPr>
      <dsp:spPr>
        <a:xfrm>
          <a:off x="3542600" y="704386"/>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Reporting</a:t>
          </a:r>
          <a:r>
            <a:rPr lang="ru-RU" sz="1100" kern="1200" dirty="0">
              <a:solidFill>
                <a:srgbClr val="003366"/>
              </a:solidFill>
              <a:latin typeface="Arial Narrow" pitchFamily="34" charset="0"/>
              <a:ea typeface="+mn-ea"/>
              <a:cs typeface="+mn-cs"/>
            </a:rPr>
            <a:t> </a:t>
          </a:r>
        </a:p>
      </dsp:txBody>
      <dsp:txXfrm>
        <a:off x="3588447" y="750233"/>
        <a:ext cx="920032" cy="8474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p>
            <a:pPr lvl="0"/>
            <a:r>
              <a:rPr lang="ru-RU" dirty="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p>
            <a:pPr lvl="0"/>
            <a:r>
              <a:rPr lang="ru-RU" dirty="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a:t>Образец </a:t>
            </a:r>
            <a:br>
              <a:rPr lang="ru-RU" dirty="0"/>
            </a:br>
            <a:r>
              <a:rPr lang="ru-RU" dirty="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lvl1pPr>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a:t>
            </a:r>
          </a:p>
          <a:p>
            <a:pPr lvl="0"/>
            <a:r>
              <a:rPr lang="ru-RU" dirty="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diagramLayout" Target="../diagrams/layout1.xml"/><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diagramData" Target="../diagrams/data1.xml"/><Relationship Id="rId16" Type="http://schemas.openxmlformats.org/officeDocument/2006/relationships/image" Target="../media/image22.png"/><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17.png"/><Relationship Id="rId5" Type="http://schemas.openxmlformats.org/officeDocument/2006/relationships/diagramColors" Target="../diagrams/colors1.xml"/><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diagramQuickStyle" Target="../diagrams/quickStyle1.xml"/><Relationship Id="rId9" Type="http://schemas.openxmlformats.org/officeDocument/2006/relationships/image" Target="../media/image15.png"/><Relationship Id="rId1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a:t>OGK-2 Group</a:t>
            </a:r>
            <a:br>
              <a:rPr lang="ru-RU" altLang="ru-RU" sz="2500" b="1" kern="0" dirty="0"/>
            </a:br>
            <a:br>
              <a:rPr lang="ru-RU" altLang="ru-RU" sz="2500" b="1" kern="0" dirty="0"/>
            </a:br>
            <a:r>
              <a:rPr lang="en-US" altLang="ru-RU" b="1" kern="0" dirty="0"/>
              <a:t>2021FY 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a:cs typeface="Arial" panose="020B0604020202020204" pitchFamily="34" charset="0"/>
              </a:rPr>
              <a:t>March </a:t>
            </a:r>
            <a:r>
              <a:rPr lang="ru-RU" altLang="ru-RU" sz="1800" kern="0" dirty="0">
                <a:cs typeface="Arial" panose="020B0604020202020204" pitchFamily="34" charset="0"/>
              </a:rPr>
              <a:t>5</a:t>
            </a:r>
            <a:r>
              <a:rPr lang="en-US" altLang="ru-RU" sz="1800" kern="0" dirty="0">
                <a:cs typeface="Arial" panose="020B0604020202020204" pitchFamily="34" charset="0"/>
              </a:rPr>
              <a:t>,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a:t>OGK-2 Group 2021FY 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9</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
        <p:nvSpPr>
          <p:cNvPr id="5" name="Номер слайда 3">
            <a:extLst>
              <a:ext uri="{FF2B5EF4-FFF2-40B4-BE49-F238E27FC236}">
                <a16:creationId xmlns:a16="http://schemas.microsoft.com/office/drawing/2014/main" id="{28492CA9-24EF-4A56-B629-458979D2248C}"/>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1</a:t>
            </a:fld>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282859319"/>
              </p:ext>
            </p:extLst>
          </p:nvPr>
        </p:nvGraphicFramePr>
        <p:xfrm>
          <a:off x="152400" y="1833563"/>
          <a:ext cx="4114800" cy="3881439"/>
        </p:xfrm>
        <a:graphic>
          <a:graphicData uri="http://schemas.openxmlformats.org/drawingml/2006/table">
            <a:tbl>
              <a:tblPr/>
              <a:tblGrid>
                <a:gridCol w="1828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Arial Narrow" pitchFamily="34" charset="0"/>
                          <a:cs typeface="Arial" charset="0"/>
                        </a:rPr>
                        <a:t>  </a:t>
                      </a:r>
                      <a:r>
                        <a:rPr kumimoji="0" lang="ru-RU" sz="1400" b="0" i="0" u="none" strike="noStrike" cap="none" normalizeH="0" baseline="0" dirty="0">
                          <a:ln>
                            <a:noFill/>
                          </a:ln>
                          <a:solidFill>
                            <a:schemeClr val="accent1"/>
                          </a:solidFill>
                          <a:effectLst/>
                          <a:latin typeface="Arial Narrow" pitchFamily="34" charset="0"/>
                          <a:cs typeface="Arial" charset="0"/>
                        </a:rPr>
                        <a:t> </a:t>
                      </a:r>
                      <a:endParaRPr kumimoji="0" lang="ru-RU" sz="1400" b="1" i="0" u="none" strike="noStrike" cap="none" normalizeH="0" baseline="0" dirty="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400" b="1" i="0" u="none" strike="noStrike" cap="none" normalizeH="0" baseline="0" dirty="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44</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247</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49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830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+12</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6%</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759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41</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237</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46</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661</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+13</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Useful Heat Output, thousand </a:t>
                      </a:r>
                      <a:r>
                        <a:rPr lang="en-US" sz="1400" b="0" i="0" u="none" strike="noStrike" kern="1200" dirty="0" err="1">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5</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590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5</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071</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3%</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326</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333</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3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+2</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1%</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Heat, kg/</a:t>
                      </a:r>
                      <a:r>
                        <a:rPr lang="en-US" sz="1400" b="0" i="0" u="none" strike="noStrike" kern="1200" dirty="0" err="1">
                          <a:solidFill>
                            <a:srgbClr val="003366"/>
                          </a:solidFill>
                          <a:effectLst/>
                          <a:latin typeface="Arial Narrow" panose="020B0606020202030204" pitchFamily="34" charset="0"/>
                          <a:ea typeface="+mn-ea"/>
                          <a:cs typeface="+mn-cs"/>
                        </a:rPr>
                        <a:t>Gcal</a:t>
                      </a:r>
                      <a:endParaRPr lang="en-US"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164</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7</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166</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+0</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8%</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2353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27</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34</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7</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 </a:t>
                      </a:r>
                      <a:r>
                        <a:rPr lang="en-US" sz="1400" b="0" i="0" u="none" strike="noStrike" kern="1200" dirty="0">
                          <a:solidFill>
                            <a:srgbClr val="003366"/>
                          </a:solidFill>
                          <a:effectLst/>
                          <a:latin typeface="Arial Narrow" panose="020B0606020202030204" pitchFamily="34" charset="0"/>
                          <a:ea typeface="+mn-ea"/>
                          <a:cs typeface="+mn-cs"/>
                        </a:rPr>
                        <a:t>p</a:t>
                      </a:r>
                      <a:r>
                        <a:rPr lang="ru-RU" sz="1400" b="0" i="0" u="none" strike="noStrike" kern="1200" dirty="0">
                          <a:solidFill>
                            <a:srgbClr val="003366"/>
                          </a:solidFill>
                          <a:effectLst/>
                          <a:latin typeface="Arial Narrow" panose="020B0606020202030204" pitchFamily="34" charset="0"/>
                          <a:ea typeface="+mn-ea"/>
                          <a:cs typeface="+mn-cs"/>
                        </a:rPr>
                        <a:t>.</a:t>
                      </a:r>
                      <a:r>
                        <a:rPr lang="en-US" sz="1400" b="0" i="0" u="none" strike="noStrike" kern="1200" dirty="0">
                          <a:solidFill>
                            <a:srgbClr val="003366"/>
                          </a:solidFill>
                          <a:effectLst/>
                          <a:latin typeface="Arial Narrow" panose="020B0606020202030204" pitchFamily="34" charset="0"/>
                          <a:ea typeface="+mn-ea"/>
                          <a:cs typeface="+mn-cs"/>
                        </a:rPr>
                        <a:t>p</a:t>
                      </a:r>
                      <a:r>
                        <a:rPr lang="ru-RU" sz="1400" b="0" i="0" u="none" strike="noStrike" kern="1200" dirty="0">
                          <a:solidFill>
                            <a:srgbClr val="003366"/>
                          </a:solidFill>
                          <a:effectLst/>
                          <a:latin typeface="Arial Narrow" panose="020B0606020202030204" pitchFamily="34" charset="0"/>
                          <a:ea typeface="+mn-ea"/>
                          <a:cs typeface="+mn-cs"/>
                        </a:rPr>
                        <a:t>.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Rectangle 4"/>
          <p:cNvSpPr/>
          <p:nvPr/>
        </p:nvSpPr>
        <p:spPr>
          <a:xfrm>
            <a:off x="0" y="5770006"/>
            <a:ext cx="9144000" cy="507831"/>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ru-RU" sz="900" dirty="0">
                <a:solidFill>
                  <a:prstClr val="black">
                    <a:lumMod val="65000"/>
                    <a:lumOff val="35000"/>
                  </a:prstClr>
                </a:solidFill>
                <a:latin typeface="Arial Narrow"/>
                <a:cs typeface="Arial" panose="020B0604020202020204" pitchFamily="34" charset="0"/>
              </a:rPr>
              <a:t>EBITDA</a:t>
            </a:r>
            <a:r>
              <a:rPr lang="en-US" sz="900" dirty="0">
                <a:solidFill>
                  <a:prstClr val="black">
                    <a:lumMod val="65000"/>
                    <a:lumOff val="35000"/>
                  </a:prstClr>
                </a:solidFill>
                <a:latin typeface="Arial Narrow"/>
                <a:cs typeface="Arial" panose="020B0604020202020204" pitchFamily="34" charset="0"/>
              </a:rPr>
              <a:t> = </a:t>
            </a:r>
            <a:r>
              <a:rPr lang="en-US" sz="900" dirty="0">
                <a:solidFill>
                  <a:schemeClr val="tx1">
                    <a:lumMod val="65000"/>
                    <a:lumOff val="35000"/>
                  </a:schemeClr>
                </a:solidFill>
                <a:latin typeface="+mn-lt"/>
              </a:rPr>
              <a:t>Operating profit + Depreciation and Amortization </a:t>
            </a:r>
            <a:r>
              <a:rPr lang="ru-RU" sz="900" dirty="0">
                <a:solidFill>
                  <a:schemeClr val="tx1">
                    <a:lumMod val="65000"/>
                    <a:lumOff val="35000"/>
                  </a:schemeClr>
                </a:solidFill>
                <a:latin typeface="+mn-lt"/>
              </a:rPr>
              <a:t>+ </a:t>
            </a:r>
            <a:r>
              <a:rPr lang="en-US" sz="900" dirty="0">
                <a:solidFill>
                  <a:schemeClr val="tx1">
                    <a:lumMod val="65000"/>
                    <a:lumOff val="35000"/>
                  </a:schemeClr>
                </a:solidFill>
                <a:latin typeface="+mn-lt"/>
              </a:rPr>
              <a:t>Impairment Loss (Reserve Accrual) for Non-financial Assets - Income from Impairment Loss Reversal (Reserve) for Non-financial Assets</a:t>
            </a:r>
            <a:endParaRPr lang="ru-RU" sz="900" dirty="0">
              <a:solidFill>
                <a:schemeClr val="tx1">
                  <a:lumMod val="65000"/>
                  <a:lumOff val="35000"/>
                </a:schemeClr>
              </a:solidFill>
              <a:latin typeface="+mn-lt"/>
            </a:endParaRPr>
          </a:p>
        </p:txBody>
      </p:sp>
      <p:graphicFrame>
        <p:nvGraphicFramePr>
          <p:cNvPr id="10" name="Group 84"/>
          <p:cNvGraphicFramePr>
            <a:graphicFrameLocks noGrp="1"/>
          </p:cNvGraphicFramePr>
          <p:nvPr>
            <p:extLst>
              <p:ext uri="{D42A27DB-BD31-4B8C-83A1-F6EECF244321}">
                <p14:modId xmlns:p14="http://schemas.microsoft.com/office/powerpoint/2010/main" val="1815023903"/>
              </p:ext>
            </p:extLst>
          </p:nvPr>
        </p:nvGraphicFramePr>
        <p:xfrm>
          <a:off x="4343400" y="1833564"/>
          <a:ext cx="4724400" cy="3881440"/>
        </p:xfrm>
        <a:graphic>
          <a:graphicData uri="http://schemas.openxmlformats.org/drawingml/2006/table">
            <a:tbl>
              <a:tblPr/>
              <a:tblGrid>
                <a:gridCol w="2549675">
                  <a:extLst>
                    <a:ext uri="{9D8B030D-6E8A-4147-A177-3AD203B41FA5}">
                      <a16:colId xmlns:a16="http://schemas.microsoft.com/office/drawing/2014/main" val="20000"/>
                    </a:ext>
                  </a:extLst>
                </a:gridCol>
                <a:gridCol w="749905">
                  <a:extLst>
                    <a:ext uri="{9D8B030D-6E8A-4147-A177-3AD203B41FA5}">
                      <a16:colId xmlns:a16="http://schemas.microsoft.com/office/drawing/2014/main" val="20001"/>
                    </a:ext>
                  </a:extLst>
                </a:gridCol>
                <a:gridCol w="784224">
                  <a:extLst>
                    <a:ext uri="{9D8B030D-6E8A-4147-A177-3AD203B41FA5}">
                      <a16:colId xmlns:a16="http://schemas.microsoft.com/office/drawing/2014/main" val="20002"/>
                    </a:ext>
                  </a:extLst>
                </a:gridCol>
                <a:gridCol w="640596">
                  <a:extLst>
                    <a:ext uri="{9D8B030D-6E8A-4147-A177-3AD203B41FA5}">
                      <a16:colId xmlns:a16="http://schemas.microsoft.com/office/drawing/2014/main" val="20003"/>
                    </a:ext>
                  </a:extLst>
                </a:gridCol>
              </a:tblGrid>
              <a:tr h="50909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mn-lt"/>
                          <a:cs typeface="Arial" charset="0"/>
                        </a:rPr>
                        <a:t>  </a:t>
                      </a:r>
                      <a:r>
                        <a:rPr kumimoji="0" lang="ru-RU" sz="1400" b="0" i="0" u="none" strike="noStrike" cap="none" normalizeH="0" baseline="0" dirty="0">
                          <a:ln>
                            <a:noFill/>
                          </a:ln>
                          <a:solidFill>
                            <a:schemeClr val="accent1"/>
                          </a:solidFill>
                          <a:effectLst/>
                          <a:latin typeface="+mn-lt"/>
                          <a:cs typeface="Arial" charset="0"/>
                        </a:rPr>
                        <a:t> </a:t>
                      </a:r>
                      <a:endParaRPr kumimoji="0" lang="ru-RU" sz="1400" b="1" i="0" u="none" strike="noStrike" cap="none" normalizeH="0" baseline="0" dirty="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200" b="1" i="0" u="none" strike="noStrike" cap="none" normalizeH="0" baseline="0" dirty="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83547">
                <a:tc>
                  <a:txBody>
                    <a:bodyPr/>
                    <a:lstStyle/>
                    <a:p>
                      <a:pPr algn="l" rtl="0" fontAlgn="ctr"/>
                      <a:r>
                        <a:rPr lang="en-US" sz="1400" b="1" i="0" u="none" strike="noStrike" dirty="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120</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687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141</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574</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+17</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9093">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(101</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501)</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(134</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050)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+32</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1%</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(58</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134)</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(74</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172)</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+27</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6%</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(43</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367)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(59</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878)</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+38</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1%</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0839">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rgbClr val="002060"/>
                          </a:solidFill>
                          <a:effectLst/>
                          <a:latin typeface="Arial Narrow" pitchFamily="34" charset="0"/>
                          <a:ea typeface="+mn-ea"/>
                          <a:cs typeface="Arial" charset="0"/>
                        </a:rPr>
                        <a:t>Impairment </a:t>
                      </a:r>
                      <a:r>
                        <a:rPr kumimoji="0" lang="en-US" sz="1400" b="0" i="0" u="none" strike="noStrike" kern="1200" cap="none" normalizeH="0" baseline="0">
                          <a:ln>
                            <a:noFill/>
                          </a:ln>
                          <a:solidFill>
                            <a:srgbClr val="002060"/>
                          </a:solidFill>
                          <a:effectLst/>
                          <a:latin typeface="Arial Narrow" pitchFamily="34" charset="0"/>
                          <a:ea typeface="+mn-ea"/>
                          <a:cs typeface="Arial" charset="0"/>
                        </a:rPr>
                        <a:t>(Loss) / </a:t>
                      </a:r>
                      <a:r>
                        <a:rPr kumimoji="0" lang="en-US" sz="1400" b="0" i="0" u="none" strike="noStrike" kern="1200" cap="none" normalizeH="0" baseline="0" dirty="0">
                          <a:ln>
                            <a:noFill/>
                          </a:ln>
                          <a:solidFill>
                            <a:srgbClr val="002060"/>
                          </a:solidFill>
                          <a:effectLst/>
                          <a:latin typeface="Arial Narrow" pitchFamily="34" charset="0"/>
                          <a:ea typeface="+mn-ea"/>
                          <a:cs typeface="Arial" charset="0"/>
                        </a:rPr>
                        <a:t>Reversal on Financial Assets</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(802)</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179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5714">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Operating Profit</a:t>
                      </a:r>
                      <a:endParaRPr kumimoji="0" lang="ru-RU" sz="1400" b="0"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18</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384</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703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-58</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1%</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a:t>
                      </a:r>
                      <a:r>
                        <a:rPr kumimoji="0" lang="en-US" sz="1400" b="1" i="0" u="none" strike="noStrike" cap="none" normalizeH="0" baseline="30000" dirty="0">
                          <a:ln>
                            <a:noFill/>
                          </a:ln>
                          <a:solidFill>
                            <a:srgbClr val="003366"/>
                          </a:solidFill>
                          <a:effectLst/>
                          <a:latin typeface="Arial Narrow" pitchFamily="34" charset="0"/>
                          <a:cs typeface="Arial" charset="0"/>
                        </a:rPr>
                        <a:t>3</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a:solidFill>
                            <a:srgbClr val="002060"/>
                          </a:solidFill>
                          <a:effectLst/>
                          <a:latin typeface="Arial Narrow" panose="020B0606020202030204" pitchFamily="34" charset="0"/>
                          <a:ea typeface="+mn-ea"/>
                          <a:cs typeface="+mn-cs"/>
                        </a:rPr>
                        <a:t>34,006</a:t>
                      </a:r>
                      <a:endParaRPr lang="ru-RU" sz="1200" b="0" i="0" u="none" strike="noStrike" kern="1200" dirty="0">
                        <a:solidFill>
                          <a:srgbClr val="002060"/>
                        </a:solidFill>
                        <a:effectLst/>
                        <a:latin typeface="Arial Narrow" panose="020B0606020202030204" pitchFamily="34" charset="0"/>
                        <a:ea typeface="+mn-ea"/>
                        <a:cs typeface="+mn-cs"/>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39</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543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16</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Profit </a:t>
                      </a: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265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4</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435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-66</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6%</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4027206"/>
                  </a:ext>
                </a:extLst>
              </a:tr>
              <a:tr h="488966">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Comprehensive Income </a:t>
                      </a:r>
                    </a:p>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314</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4</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777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-64</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1%</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1" name="Номер слайда 3">
            <a:extLst>
              <a:ext uri="{FF2B5EF4-FFF2-40B4-BE49-F238E27FC236}">
                <a16:creationId xmlns:a16="http://schemas.microsoft.com/office/drawing/2014/main" id="{9CC9F3AC-FA8B-415E-9165-5B4396F49483}"/>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2</a:t>
            </a:fld>
            <a:endParaRPr lang="ru-RU" dirty="0"/>
          </a:p>
        </p:txBody>
      </p:sp>
    </p:spTree>
    <p:extLst>
      <p:ext uri="{BB962C8B-B14F-4D97-AF65-F5344CB8AC3E}">
        <p14:creationId xmlns:p14="http://schemas.microsoft.com/office/powerpoint/2010/main" val="403133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Рисунок 15">
            <a:extLst>
              <a:ext uri="{FF2B5EF4-FFF2-40B4-BE49-F238E27FC236}">
                <a16:creationId xmlns:a16="http://schemas.microsoft.com/office/drawing/2014/main" id="{9D231F58-4250-4534-9BA9-6603B3B57B67}"/>
              </a:ext>
            </a:extLst>
          </p:cNvPr>
          <p:cNvPicPr>
            <a:picLocks noChangeAspect="1"/>
          </p:cNvPicPr>
          <p:nvPr/>
        </p:nvPicPr>
        <p:blipFill>
          <a:blip r:embed="rId2"/>
          <a:stretch>
            <a:fillRect/>
          </a:stretch>
        </p:blipFill>
        <p:spPr>
          <a:xfrm>
            <a:off x="-62841" y="1526219"/>
            <a:ext cx="4688230" cy="1615580"/>
          </a:xfrm>
          <a:prstGeom prst="rect">
            <a:avLst/>
          </a:prstGeom>
        </p:spPr>
      </p:pic>
      <p:pic>
        <p:nvPicPr>
          <p:cNvPr id="15" name="Рисунок 14">
            <a:extLst>
              <a:ext uri="{FF2B5EF4-FFF2-40B4-BE49-F238E27FC236}">
                <a16:creationId xmlns:a16="http://schemas.microsoft.com/office/drawing/2014/main" id="{EAC3DA88-439E-47C8-9581-BF938E05CF81}"/>
              </a:ext>
            </a:extLst>
          </p:cNvPr>
          <p:cNvPicPr>
            <a:picLocks noChangeAspect="1"/>
          </p:cNvPicPr>
          <p:nvPr/>
        </p:nvPicPr>
        <p:blipFill>
          <a:blip r:embed="rId3"/>
          <a:stretch>
            <a:fillRect/>
          </a:stretch>
        </p:blipFill>
        <p:spPr>
          <a:xfrm>
            <a:off x="4536278" y="4271208"/>
            <a:ext cx="4962574" cy="1627773"/>
          </a:xfrm>
          <a:prstGeom prst="rect">
            <a:avLst/>
          </a:prstGeom>
        </p:spPr>
      </p:pic>
      <p:pic>
        <p:nvPicPr>
          <p:cNvPr id="3" name="Рисунок 2">
            <a:extLst>
              <a:ext uri="{FF2B5EF4-FFF2-40B4-BE49-F238E27FC236}">
                <a16:creationId xmlns:a16="http://schemas.microsoft.com/office/drawing/2014/main" id="{488214CE-5866-471A-ACAA-DE0BC002F3EB}"/>
              </a:ext>
            </a:extLst>
          </p:cNvPr>
          <p:cNvPicPr>
            <a:picLocks noChangeAspect="1"/>
          </p:cNvPicPr>
          <p:nvPr/>
        </p:nvPicPr>
        <p:blipFill>
          <a:blip r:embed="rId4"/>
          <a:stretch>
            <a:fillRect/>
          </a:stretch>
        </p:blipFill>
        <p:spPr>
          <a:xfrm>
            <a:off x="-571285" y="4218580"/>
            <a:ext cx="4688230" cy="1676545"/>
          </a:xfrm>
          <a:prstGeom prst="rect">
            <a:avLst/>
          </a:prstGeom>
        </p:spPr>
      </p:pic>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Revenue Structure,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1876929120"/>
              </p:ext>
            </p:extLst>
          </p:nvPr>
        </p:nvGraphicFramePr>
        <p:xfrm>
          <a:off x="4876800" y="1541463"/>
          <a:ext cx="4114800" cy="1782762"/>
        </p:xfrm>
        <a:graphic>
          <a:graphicData uri="http://schemas.openxmlformats.org/drawingml/2006/table">
            <a:tbl>
              <a:tblPr/>
              <a:tblGrid>
                <a:gridCol w="3169920">
                  <a:extLst>
                    <a:ext uri="{9D8B030D-6E8A-4147-A177-3AD203B41FA5}">
                      <a16:colId xmlns:a16="http://schemas.microsoft.com/office/drawing/2014/main" val="20000"/>
                    </a:ext>
                  </a:extLst>
                </a:gridCol>
                <a:gridCol w="944880">
                  <a:extLst>
                    <a:ext uri="{9D8B030D-6E8A-4147-A177-3AD203B41FA5}">
                      <a16:colId xmlns:a16="http://schemas.microsoft.com/office/drawing/2014/main" val="20001"/>
                    </a:ext>
                  </a:extLst>
                </a:gridCol>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dirty="0">
                          <a:ln>
                            <a:noFill/>
                          </a:ln>
                          <a:solidFill>
                            <a:srgbClr val="0079C2"/>
                          </a:solidFill>
                          <a:effectLst/>
                          <a:latin typeface="Arial Narrow" pitchFamily="34" charset="0"/>
                          <a:cs typeface="Arial" charset="0"/>
                        </a:rPr>
                        <a:t>2021</a:t>
                      </a: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electricity price at the free market,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1 419,99</a:t>
                      </a: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heat tariff,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ru-RU" sz="1100" kern="1200" dirty="0">
                          <a:solidFill>
                            <a:schemeClr val="tx1"/>
                          </a:solidFill>
                          <a:effectLst/>
                          <a:latin typeface="+mn-lt"/>
                          <a:ea typeface="Calibri" panose="020F0502020204030204" pitchFamily="34" charset="0"/>
                          <a:cs typeface="Times New Roman" panose="02020603050405020304" pitchFamily="18" charset="0"/>
                        </a:rPr>
                        <a:t>912,82</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ru-RU" sz="1100" kern="1200" dirty="0">
                          <a:solidFill>
                            <a:schemeClr val="tx1"/>
                          </a:solidFill>
                          <a:effectLst/>
                          <a:latin typeface="+mn-lt"/>
                          <a:ea typeface="Calibri" panose="020F0502020204030204" pitchFamily="34" charset="0"/>
                          <a:cs typeface="Times New Roman" panose="02020603050405020304" pitchFamily="18" charset="0"/>
                        </a:rPr>
                        <a:t>  1 156 031,56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ru-RU" sz="1100" kern="1200" dirty="0">
                          <a:solidFill>
                            <a:schemeClr val="tx1"/>
                          </a:solidFill>
                          <a:effectLst/>
                          <a:latin typeface="+mn-lt"/>
                          <a:ea typeface="Calibri" panose="020F0502020204030204" pitchFamily="34" charset="0"/>
                          <a:cs typeface="Times New Roman" panose="02020603050405020304" pitchFamily="18" charset="0"/>
                        </a:rPr>
                        <a:t>143 337,22  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a:t>
            </a:r>
            <a:r>
              <a:rPr lang="ru-RU" altLang="ru-RU" sz="1600" b="1" dirty="0">
                <a:solidFill>
                  <a:srgbClr val="0079C2"/>
                </a:solidFill>
              </a:rPr>
              <a:t>202</a:t>
            </a:r>
            <a:r>
              <a:rPr lang="en-US" altLang="ru-RU" sz="1600" b="1" dirty="0">
                <a:solidFill>
                  <a:srgbClr val="0079C2"/>
                </a:solidFill>
              </a:rPr>
              <a:t>1 </a:t>
            </a:r>
            <a:r>
              <a:rPr lang="ru-RU" altLang="ru-RU" sz="1600" b="1" baseline="30000" dirty="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a:t>
            </a:r>
            <a:r>
              <a:rPr lang="ru-RU" altLang="ru-RU" sz="1600" b="1" dirty="0">
                <a:solidFill>
                  <a:srgbClr val="0079C2"/>
                </a:solidFill>
              </a:rPr>
              <a:t>202</a:t>
            </a:r>
            <a:r>
              <a:rPr lang="en-US" altLang="ru-RU" sz="1600" b="1" dirty="0">
                <a:solidFill>
                  <a:srgbClr val="0079C2"/>
                </a:solidFill>
              </a:rPr>
              <a:t>1</a:t>
            </a:r>
            <a:r>
              <a:rPr lang="ru-RU" altLang="ru-RU" sz="1600" b="1" baseline="30000" dirty="0">
                <a:solidFill>
                  <a:srgbClr val="0079C2"/>
                </a:solidFill>
              </a:rPr>
              <a:t>1</a:t>
            </a:r>
          </a:p>
        </p:txBody>
      </p:sp>
      <p:sp>
        <p:nvSpPr>
          <p:cNvPr id="14" name="Номер слайда 3">
            <a:extLst>
              <a:ext uri="{FF2B5EF4-FFF2-40B4-BE49-F238E27FC236}">
                <a16:creationId xmlns:a16="http://schemas.microsoft.com/office/drawing/2014/main" id="{73607D71-8B59-48E3-B0AC-1E3E49379B43}"/>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3</a:t>
            </a:fld>
            <a:endParaRPr lang="ru-RU" dirty="0"/>
          </a:p>
        </p:txBody>
      </p:sp>
    </p:spTree>
    <p:extLst>
      <p:ext uri="{BB962C8B-B14F-4D97-AF65-F5344CB8AC3E}">
        <p14:creationId xmlns:p14="http://schemas.microsoft.com/office/powerpoint/2010/main" val="86723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E3C5850E-BF29-4A3D-91B1-DD237853EE1A}"/>
              </a:ext>
            </a:extLst>
          </p:cNvPr>
          <p:cNvPicPr>
            <a:picLocks noChangeAspect="1"/>
          </p:cNvPicPr>
          <p:nvPr/>
        </p:nvPicPr>
        <p:blipFill>
          <a:blip r:embed="rId2"/>
          <a:stretch>
            <a:fillRect/>
          </a:stretch>
        </p:blipFill>
        <p:spPr>
          <a:xfrm>
            <a:off x="5410913" y="4061996"/>
            <a:ext cx="3505504" cy="2200847"/>
          </a:xfrm>
          <a:prstGeom prst="rect">
            <a:avLst/>
          </a:prstGeom>
        </p:spPr>
      </p:pic>
      <p:pic>
        <p:nvPicPr>
          <p:cNvPr id="2" name="Рисунок 1">
            <a:extLst>
              <a:ext uri="{FF2B5EF4-FFF2-40B4-BE49-F238E27FC236}">
                <a16:creationId xmlns:a16="http://schemas.microsoft.com/office/drawing/2014/main" id="{2523B8BC-DCCB-414A-A4EF-0813B9B9E436}"/>
              </a:ext>
            </a:extLst>
          </p:cNvPr>
          <p:cNvPicPr>
            <a:picLocks noChangeAspect="1"/>
          </p:cNvPicPr>
          <p:nvPr/>
        </p:nvPicPr>
        <p:blipFill>
          <a:blip r:embed="rId3"/>
          <a:stretch>
            <a:fillRect/>
          </a:stretch>
        </p:blipFill>
        <p:spPr>
          <a:xfrm>
            <a:off x="954129" y="4305391"/>
            <a:ext cx="3438442" cy="1639966"/>
          </a:xfrm>
          <a:prstGeom prst="rect">
            <a:avLst/>
          </a:prstGeom>
        </p:spPr>
      </p:pic>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514886601"/>
              </p:ext>
            </p:extLst>
          </p:nvPr>
        </p:nvGraphicFramePr>
        <p:xfrm>
          <a:off x="4876800" y="1704548"/>
          <a:ext cx="4114801" cy="1225776"/>
        </p:xfrm>
        <a:graphic>
          <a:graphicData uri="http://schemas.openxmlformats.org/drawingml/2006/table">
            <a:tbl>
              <a:tblPr/>
              <a:tblGrid>
                <a:gridCol w="2053503">
                  <a:extLst>
                    <a:ext uri="{9D8B030D-6E8A-4147-A177-3AD203B41FA5}">
                      <a16:colId xmlns:a16="http://schemas.microsoft.com/office/drawing/2014/main" val="20000"/>
                    </a:ext>
                  </a:extLst>
                </a:gridCol>
                <a:gridCol w="765897">
                  <a:extLst>
                    <a:ext uri="{9D8B030D-6E8A-4147-A177-3AD203B41FA5}">
                      <a16:colId xmlns:a16="http://schemas.microsoft.com/office/drawing/2014/main" val="20001"/>
                    </a:ext>
                  </a:extLst>
                </a:gridCol>
                <a:gridCol w="762001">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222591">
                <a:tc>
                  <a:txBody>
                    <a:bodyPr/>
                    <a:lstStyle/>
                    <a:p>
                      <a:pPr algn="l" rtl="0" fontAlgn="ctr"/>
                      <a:endParaRPr lang="ru-RU" sz="1100" b="1" i="0" u="none" strike="noStrike" dirty="0">
                        <a:solidFill>
                          <a:schemeClr val="tx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Fuel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50</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763</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65</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039</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+28</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1%</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7</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371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9</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133</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+23</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9%</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2591">
                <a:tc>
                  <a:txBody>
                    <a:bodyPr/>
                    <a:lstStyle/>
                    <a:p>
                      <a:pPr algn="l" rtl="0" fontAlgn="ctr"/>
                      <a:r>
                        <a:rPr lang="en-US" sz="1100" b="1" i="0" u="none" strike="noStrike" dirty="0">
                          <a:solidFill>
                            <a:schemeClr val="tx1"/>
                          </a:solidFill>
                          <a:effectLst/>
                          <a:latin typeface="Arial Narrow" panose="020B0606020202030204" pitchFamily="34" charset="0"/>
                        </a:rPr>
                        <a:t>Total</a:t>
                      </a:r>
                      <a:r>
                        <a:rPr lang="en-US" sz="1100" b="1" i="0" u="none" strike="noStrike" baseline="0" dirty="0">
                          <a:solidFill>
                            <a:schemeClr val="tx1"/>
                          </a:solidFill>
                          <a:effectLst/>
                          <a:latin typeface="Arial Narrow" panose="020B0606020202030204" pitchFamily="34" charset="0"/>
                        </a:rPr>
                        <a:t> Variable Costs</a:t>
                      </a:r>
                      <a:endParaRPr lang="ru-RU" sz="1100" b="1" i="0" u="none" strike="noStrike" dirty="0">
                        <a:solidFill>
                          <a:schemeClr val="tx1"/>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chemeClr val="tx1"/>
                          </a:solidFill>
                          <a:effectLst/>
                          <a:latin typeface="Arial Narrow" panose="020B0606020202030204" pitchFamily="34" charset="0"/>
                        </a:rPr>
                        <a:t>58</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134</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chemeClr val="tx1"/>
                          </a:solidFill>
                          <a:effectLst/>
                          <a:latin typeface="Arial Narrow" panose="020B0606020202030204" pitchFamily="34" charset="0"/>
                        </a:rPr>
                        <a:t>74</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172</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chemeClr val="tx1"/>
                          </a:solidFill>
                          <a:effectLst/>
                          <a:latin typeface="Arial Narrow" panose="020B0606020202030204" pitchFamily="34" charset="0"/>
                        </a:rPr>
                        <a:t>+27</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6%</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Consumption, </a:t>
            </a:r>
            <a:r>
              <a:rPr lang="en-US" altLang="ru-RU" sz="1600" b="1" dirty="0" err="1">
                <a:solidFill>
                  <a:srgbClr val="0079C2"/>
                </a:solidFill>
              </a:rPr>
              <a:t>thous</a:t>
            </a:r>
            <a:r>
              <a:rPr lang="en-US" altLang="ru-RU" sz="1600" b="1" dirty="0">
                <a:solidFill>
                  <a:srgbClr val="0079C2"/>
                </a:solidFill>
              </a:rPr>
              <a:t>. t</a:t>
            </a:r>
            <a:r>
              <a:rPr lang="ru-RU" altLang="ru-RU" sz="1600" b="1" baseline="30000" dirty="0">
                <a:solidFill>
                  <a:srgbClr val="0079C2"/>
                </a:solidFill>
              </a:rPr>
              <a:t>1</a:t>
            </a:r>
            <a:endParaRPr lang="en-US" altLang="ru-RU" sz="1600" b="1" baseline="30000" dirty="0">
              <a:solidFill>
                <a:srgbClr val="0079C2"/>
              </a:solidFill>
            </a:endParaRPr>
          </a:p>
        </p:txBody>
      </p:sp>
      <p:sp>
        <p:nvSpPr>
          <p:cNvPr id="11" name="Rectangle 8"/>
          <p:cNvSpPr>
            <a:spLocks noChangeArrowheads="1"/>
          </p:cNvSpPr>
          <p:nvPr/>
        </p:nvSpPr>
        <p:spPr bwMode="auto">
          <a:xfrm>
            <a:off x="171450" y="1470025"/>
            <a:ext cx="3640609" cy="164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Increase of fuel expenses resulted from generating equipment load rescheduling among stations, as well as electricity output and fuel prices increase.</a:t>
            </a:r>
          </a:p>
          <a:p>
            <a:pPr>
              <a:spcBef>
                <a:spcPts val="300"/>
              </a:spcBef>
              <a:spcAft>
                <a:spcPts val="300"/>
              </a:spcAft>
              <a:buClr>
                <a:schemeClr val="tx2"/>
              </a:buClr>
              <a:buFont typeface="Arial Narrow" panose="020B0606020202030204" pitchFamily="34" charset="0"/>
              <a:buChar char="–"/>
            </a:pPr>
            <a:r>
              <a:rPr lang="en-US" altLang="ru-RU" sz="1200" dirty="0">
                <a:solidFill>
                  <a:schemeClr val="tx1"/>
                </a:solidFill>
                <a:ea typeface="Calibri" panose="020F0502020204030204" pitchFamily="34" charset="0"/>
                <a:cs typeface="Times New Roman" panose="02020603050405020304" pitchFamily="18" charset="0"/>
              </a:rPr>
              <a:t>Purchased capacity and electricity </a:t>
            </a:r>
            <a:r>
              <a:rPr lang="en-US" altLang="ru-RU" sz="1200" dirty="0">
                <a:solidFill>
                  <a:schemeClr val="tx1"/>
                </a:solidFill>
              </a:rPr>
              <a:t>expenses growth </a:t>
            </a:r>
            <a:r>
              <a:rPr lang="en-US" altLang="ru-RU" sz="1200" dirty="0">
                <a:solidFill>
                  <a:schemeClr val="tx1"/>
                </a:solidFill>
                <a:cs typeface="Calibri" panose="020F0502020204030204" pitchFamily="34" charset="0"/>
              </a:rPr>
              <a:t>was due to increased purchase volume and prices for internal use at the wholesale market, as well as in order to comply with regulated contracts, along with </a:t>
            </a:r>
            <a:r>
              <a:rPr lang="en-US" altLang="ru-RU" sz="1200" dirty="0">
                <a:solidFill>
                  <a:schemeClr val="tx1"/>
                </a:solidFill>
              </a:rPr>
              <a:t>generating equipment load rescheduling among stations.</a:t>
            </a:r>
          </a:p>
        </p:txBody>
      </p:sp>
      <p:cxnSp>
        <p:nvCxnSpPr>
          <p:cNvPr id="12" name="Straight Arrow Connector 13"/>
          <p:cNvCxnSpPr>
            <a:cxnSpLocks/>
          </p:cNvCxnSpPr>
          <p:nvPr/>
        </p:nvCxnSpPr>
        <p:spPr>
          <a:xfrm flipV="1">
            <a:off x="2260600" y="4419600"/>
            <a:ext cx="825500" cy="1397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2830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28.1</a:t>
            </a:r>
            <a:r>
              <a:rPr lang="ru-RU" sz="1050" spc="-10" dirty="0">
                <a:solidFill>
                  <a:srgbClr val="0079C2"/>
                </a:solidFill>
              </a:rPr>
              <a:t>%</a:t>
            </a: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sp>
        <p:nvSpPr>
          <p:cNvPr id="15" name="Номер слайда 3">
            <a:extLst>
              <a:ext uri="{FF2B5EF4-FFF2-40B4-BE49-F238E27FC236}">
                <a16:creationId xmlns:a16="http://schemas.microsoft.com/office/drawing/2014/main" id="{15463D80-E53A-424C-9A74-17666ECE9D79}"/>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4</a:t>
            </a:fld>
            <a:endParaRPr lang="ru-RU" dirty="0"/>
          </a:p>
        </p:txBody>
      </p:sp>
    </p:spTree>
    <p:extLst>
      <p:ext uri="{BB962C8B-B14F-4D97-AF65-F5344CB8AC3E}">
        <p14:creationId xmlns:p14="http://schemas.microsoft.com/office/powerpoint/2010/main" val="34749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A9B75DF8-B2E7-4717-8C73-B2D589ABB7A1}"/>
              </a:ext>
            </a:extLst>
          </p:cNvPr>
          <p:cNvPicPr>
            <a:picLocks noChangeAspect="1"/>
          </p:cNvPicPr>
          <p:nvPr/>
        </p:nvPicPr>
        <p:blipFill>
          <a:blip r:embed="rId2"/>
          <a:stretch>
            <a:fillRect/>
          </a:stretch>
        </p:blipFill>
        <p:spPr>
          <a:xfrm>
            <a:off x="722392" y="4358055"/>
            <a:ext cx="3974937" cy="1774090"/>
          </a:xfrm>
          <a:prstGeom prst="rect">
            <a:avLst/>
          </a:prstGeom>
        </p:spPr>
      </p:pic>
      <p:sp>
        <p:nvSpPr>
          <p:cNvPr id="4" name="Заголовок 3"/>
          <p:cNvSpPr>
            <a:spLocks noGrp="1"/>
          </p:cNvSpPr>
          <p:nvPr>
            <p:ph type="title"/>
          </p:nvPr>
        </p:nvSpPr>
        <p:spPr/>
        <p:txBody>
          <a:bodyPr/>
          <a:lstStyle/>
          <a:p>
            <a:r>
              <a:rPr lang="en-US" altLang="ru-RU" dirty="0"/>
              <a:t>Fixed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10" name="Rectangle 7"/>
          <p:cNvSpPr>
            <a:spLocks noChangeArrowheads="1"/>
          </p:cNvSpPr>
          <p:nvPr/>
        </p:nvSpPr>
        <p:spPr bwMode="auto">
          <a:xfrm>
            <a:off x="257175" y="1612900"/>
            <a:ext cx="3752850" cy="1500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a:solidFill>
                  <a:schemeClr val="tx1"/>
                </a:solidFill>
              </a:rPr>
              <a:t>F</a:t>
            </a:r>
            <a:r>
              <a:rPr lang="en-US" altLang="ru-RU" sz="1400" dirty="0" err="1">
                <a:solidFill>
                  <a:schemeClr val="tx1"/>
                </a:solidFill>
              </a:rPr>
              <a:t>ixed</a:t>
            </a:r>
            <a:r>
              <a:rPr lang="en-US" altLang="ru-RU" sz="1400" dirty="0">
                <a:solidFill>
                  <a:schemeClr val="tx1"/>
                </a:solidFill>
              </a:rPr>
              <a:t> costs increase</a:t>
            </a:r>
            <a:r>
              <a:rPr lang="ru-RU" altLang="ru-RU" sz="1400" dirty="0">
                <a:solidFill>
                  <a:schemeClr val="tx1"/>
                </a:solidFill>
              </a:rPr>
              <a:t> </a:t>
            </a:r>
            <a:r>
              <a:rPr lang="en-US" altLang="ru-RU" sz="1400" dirty="0">
                <a:solidFill>
                  <a:schemeClr val="tx1"/>
                </a:solidFill>
              </a:rPr>
              <a:t>was dew to growing loss from PP&amp;E impairment, as well as </a:t>
            </a:r>
            <a:r>
              <a:rPr lang="ru-RU" altLang="ru-RU" sz="1400" dirty="0" err="1">
                <a:solidFill>
                  <a:schemeClr val="tx1"/>
                </a:solidFill>
              </a:rPr>
              <a:t>income</a:t>
            </a:r>
            <a:r>
              <a:rPr lang="ru-RU" altLang="ru-RU" sz="1400" dirty="0">
                <a:solidFill>
                  <a:schemeClr val="tx1"/>
                </a:solidFill>
              </a:rPr>
              <a:t> </a:t>
            </a:r>
            <a:r>
              <a:rPr lang="ru-RU" altLang="ru-RU" sz="1400" dirty="0" err="1">
                <a:solidFill>
                  <a:schemeClr val="tx1"/>
                </a:solidFill>
              </a:rPr>
              <a:t>from</a:t>
            </a:r>
            <a:r>
              <a:rPr lang="ru-RU" altLang="ru-RU" sz="1400" dirty="0">
                <a:solidFill>
                  <a:schemeClr val="tx1"/>
                </a:solidFill>
              </a:rPr>
              <a:t> </a:t>
            </a:r>
            <a:r>
              <a:rPr lang="ru-RU" altLang="ru-RU" sz="1400" dirty="0" err="1">
                <a:solidFill>
                  <a:schemeClr val="tx1"/>
                </a:solidFill>
              </a:rPr>
              <a:t>sale</a:t>
            </a:r>
            <a:r>
              <a:rPr lang="en-US" altLang="ru-RU" sz="1400" dirty="0">
                <a:solidFill>
                  <a:schemeClr val="tx1"/>
                </a:solidFill>
              </a:rPr>
              <a:t> of </a:t>
            </a:r>
            <a:r>
              <a:rPr lang="ru-RU" altLang="ru-RU" sz="1400" dirty="0" err="1">
                <a:solidFill>
                  <a:schemeClr val="tx1"/>
                </a:solidFill>
              </a:rPr>
              <a:t>Krasnoyarskaya</a:t>
            </a:r>
            <a:r>
              <a:rPr lang="ru-RU" altLang="ru-RU" sz="1400" dirty="0">
                <a:solidFill>
                  <a:schemeClr val="tx1"/>
                </a:solidFill>
              </a:rPr>
              <a:t> station-2</a:t>
            </a:r>
            <a:r>
              <a:rPr lang="en-US" altLang="ru-RU" sz="1400" dirty="0">
                <a:solidFill>
                  <a:schemeClr val="tx1"/>
                </a:solidFill>
              </a:rPr>
              <a:t> recognition in 2020.</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Rent expenses decreased on the account of </a:t>
            </a:r>
            <a:r>
              <a:rPr lang="en-US" altLang="ru-RU" sz="1400" dirty="0" err="1">
                <a:solidFill>
                  <a:schemeClr val="tx1"/>
                </a:solidFill>
              </a:rPr>
              <a:t>Adlerskaya</a:t>
            </a:r>
            <a:r>
              <a:rPr lang="en-US" altLang="ru-RU" sz="1400" dirty="0">
                <a:solidFill>
                  <a:schemeClr val="tx1"/>
                </a:solidFill>
              </a:rPr>
              <a:t> TPS rent termination, following its acquisition in December, 2020.</a:t>
            </a:r>
          </a:p>
          <a:p>
            <a:pPr marL="0" indent="0" eaLnBrk="1" hangingPunct="1">
              <a:lnSpc>
                <a:spcPct val="90000"/>
              </a:lnSpc>
              <a:spcBef>
                <a:spcPts val="100"/>
              </a:spcBef>
              <a:spcAft>
                <a:spcPts val="100"/>
              </a:spcAft>
              <a:buClr>
                <a:schemeClr val="tx2"/>
              </a:buClr>
              <a:buNone/>
            </a:pPr>
            <a:endParaRPr lang="en-US" altLang="ru-RU" sz="1400" dirty="0">
              <a:solidFill>
                <a:schemeClr val="tx1"/>
              </a:solidFill>
            </a:endParaRPr>
          </a:p>
        </p:txBody>
      </p:sp>
      <p:graphicFrame>
        <p:nvGraphicFramePr>
          <p:cNvPr id="11" name="Таблица 20"/>
          <p:cNvGraphicFramePr>
            <a:graphicFrameLocks noGrp="1"/>
          </p:cNvGraphicFramePr>
          <p:nvPr>
            <p:extLst>
              <p:ext uri="{D42A27DB-BD31-4B8C-83A1-F6EECF244321}">
                <p14:modId xmlns:p14="http://schemas.microsoft.com/office/powerpoint/2010/main" val="3402493972"/>
              </p:ext>
            </p:extLst>
          </p:nvPr>
        </p:nvGraphicFramePr>
        <p:xfrm>
          <a:off x="4876800" y="1557338"/>
          <a:ext cx="4191000" cy="4574809"/>
        </p:xfrm>
        <a:graphic>
          <a:graphicData uri="http://schemas.openxmlformats.org/drawingml/2006/table">
            <a:tbl>
              <a:tblPr/>
              <a:tblGrid>
                <a:gridCol w="2053503">
                  <a:extLst>
                    <a:ext uri="{9D8B030D-6E8A-4147-A177-3AD203B41FA5}">
                      <a16:colId xmlns:a16="http://schemas.microsoft.com/office/drawing/2014/main" val="20000"/>
                    </a:ext>
                  </a:extLst>
                </a:gridCol>
                <a:gridCol w="763949">
                  <a:extLst>
                    <a:ext uri="{9D8B030D-6E8A-4147-A177-3AD203B41FA5}">
                      <a16:colId xmlns:a16="http://schemas.microsoft.com/office/drawing/2014/main" val="20001"/>
                    </a:ext>
                  </a:extLst>
                </a:gridCol>
                <a:gridCol w="763949">
                  <a:extLst>
                    <a:ext uri="{9D8B030D-6E8A-4147-A177-3AD203B41FA5}">
                      <a16:colId xmlns:a16="http://schemas.microsoft.com/office/drawing/2014/main" val="20002"/>
                    </a:ext>
                  </a:extLst>
                </a:gridCol>
                <a:gridCol w="609599">
                  <a:extLst>
                    <a:ext uri="{9D8B030D-6E8A-4147-A177-3AD203B41FA5}">
                      <a16:colId xmlns:a16="http://schemas.microsoft.com/office/drawing/2014/main" val="20003"/>
                    </a:ext>
                  </a:extLst>
                </a:gridCol>
              </a:tblGrid>
              <a:tr h="373206">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72958">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9</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485</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8</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984</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-5</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47622">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3</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908</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3</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941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8%</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83655">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347</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265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-3</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2958">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447</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634</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+7</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6%</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2958">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Rent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4</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578</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794</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-60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8%</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85962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Loss (</a:t>
                      </a:r>
                      <a:r>
                        <a:rPr lang="ru-RU" sz="1100" kern="1200" dirty="0" err="1">
                          <a:solidFill>
                            <a:schemeClr val="tx1"/>
                          </a:solidFill>
                          <a:effectLst/>
                          <a:latin typeface="+mn-lt"/>
                          <a:ea typeface="Calibri" panose="020F0502020204030204" pitchFamily="34" charset="0"/>
                          <a:cs typeface="Times New Roman" panose="02020603050405020304" pitchFamily="18" charset="0"/>
                        </a:rPr>
                        <a:t>Income</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PP&amp;E</a:t>
                      </a:r>
                      <a:r>
                        <a:rPr lang="en-US" sz="1100" kern="1200" baseline="0" dirty="0">
                          <a:solidFill>
                            <a:schemeClr val="tx1"/>
                          </a:solidFill>
                          <a:effectLst/>
                          <a:latin typeface="+mn-lt"/>
                          <a:ea typeface="Calibri" panose="020F0502020204030204" pitchFamily="34" charset="0"/>
                          <a:cs typeface="Times New Roman" panose="02020603050405020304" pitchFamily="18" charset="0"/>
                        </a:rPr>
                        <a:t>, Other Non-current Assets and Available for Sale Assets</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4</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223</a:t>
                      </a:r>
                      <a:r>
                        <a:rPr lang="en-US" sz="1100" b="0" i="0" u="none" strike="noStrike" dirty="0">
                          <a:solidFill>
                            <a:srgbClr val="000000"/>
                          </a:solidFill>
                          <a:effectLst/>
                          <a:latin typeface="Arial Narrow" panose="020B0606020202030204" pitchFamily="34" charset="0"/>
                        </a:rPr>
                        <a:t>)</a:t>
                      </a:r>
                      <a:endParaRPr lang="ru-RU" sz="1100" b="0" i="0" u="none" strike="noStrike" dirty="0">
                        <a:solidFill>
                          <a:srgbClr val="000000"/>
                        </a:solidFill>
                        <a:effectLst/>
                        <a:latin typeface="Arial Narrow" panose="020B0606020202030204" pitchFamily="34" charset="0"/>
                      </a:endParaRP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385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2958">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Impairment Loss Reversal for Non-financial Assets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437</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18</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726</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en-US" sz="1100" b="0" i="0" u="none" strike="noStrike" kern="1200" dirty="0">
                          <a:solidFill>
                            <a:srgbClr val="000000"/>
                          </a:solidFill>
                          <a:effectLst/>
                          <a:latin typeface="Arial Narrow" panose="020B0606020202030204" pitchFamily="34" charset="0"/>
                          <a:ea typeface="+mn-ea"/>
                          <a:cs typeface="+mn-cs"/>
                        </a:rPr>
                        <a:t>x</a:t>
                      </a:r>
                      <a:r>
                        <a:rPr lang="ru-RU" sz="1100" b="0" i="0" u="none" strike="noStrike" kern="1200" dirty="0">
                          <a:solidFill>
                            <a:srgbClr val="000000"/>
                          </a:solidFill>
                          <a:effectLst/>
                          <a:latin typeface="Arial Narrow" panose="020B0606020202030204" pitchFamily="34" charset="0"/>
                          <a:ea typeface="+mn-ea"/>
                          <a:cs typeface="+mn-cs"/>
                        </a:rPr>
                        <a:t>7</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7</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4062945"/>
                  </a:ext>
                </a:extLst>
              </a:tr>
              <a:tr h="372958">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Depreciation and Amortization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13</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185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13</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114</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7210820"/>
                  </a:ext>
                </a:extLst>
              </a:tr>
              <a:tr h="372958">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9</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203</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8</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035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-12</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7%</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2958">
                <a:tc>
                  <a:txBody>
                    <a:bodyPr/>
                    <a:lstStyle/>
                    <a:p>
                      <a:pPr algn="l" rtl="0" fontAlgn="ctr"/>
                      <a:r>
                        <a:rPr lang="en-US" sz="1100" b="1" kern="1200" dirty="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rgbClr val="000000"/>
                          </a:solidFill>
                          <a:effectLst/>
                          <a:latin typeface="Arial Narrow" panose="020B0606020202030204" pitchFamily="34" charset="0"/>
                        </a:rPr>
                        <a:t>43</a:t>
                      </a:r>
                      <a:r>
                        <a:rPr lang="en-US" sz="1100" b="1" i="0" u="none" strike="noStrike" dirty="0">
                          <a:solidFill>
                            <a:srgbClr val="000000"/>
                          </a:solidFill>
                          <a:effectLst/>
                          <a:latin typeface="Arial Narrow" panose="020B0606020202030204" pitchFamily="34" charset="0"/>
                        </a:rPr>
                        <a:t>,</a:t>
                      </a:r>
                      <a:r>
                        <a:rPr lang="ru-RU" sz="1100" b="1" i="0" u="none" strike="noStrike" dirty="0">
                          <a:solidFill>
                            <a:srgbClr val="000000"/>
                          </a:solidFill>
                          <a:effectLst/>
                          <a:latin typeface="Arial Narrow" panose="020B0606020202030204" pitchFamily="34" charset="0"/>
                        </a:rPr>
                        <a:t>367</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rgbClr val="000000"/>
                          </a:solidFill>
                          <a:effectLst/>
                          <a:latin typeface="Arial Narrow" panose="020B0606020202030204" pitchFamily="34" charset="0"/>
                        </a:rPr>
                        <a:t>59</a:t>
                      </a:r>
                      <a:r>
                        <a:rPr lang="en-US" sz="1100" b="1" i="0" u="none" strike="noStrike" dirty="0">
                          <a:solidFill>
                            <a:srgbClr val="000000"/>
                          </a:solidFill>
                          <a:effectLst/>
                          <a:latin typeface="Arial Narrow" panose="020B0606020202030204" pitchFamily="34" charset="0"/>
                        </a:rPr>
                        <a:t>,</a:t>
                      </a:r>
                      <a:r>
                        <a:rPr lang="ru-RU" sz="1100" b="1" i="0" u="none" strike="noStrike" dirty="0">
                          <a:solidFill>
                            <a:srgbClr val="000000"/>
                          </a:solidFill>
                          <a:effectLst/>
                          <a:latin typeface="Arial Narrow" panose="020B0606020202030204" pitchFamily="34" charset="0"/>
                        </a:rPr>
                        <a:t>878</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a:solidFill>
                            <a:srgbClr val="000000"/>
                          </a:solidFill>
                          <a:effectLst/>
                          <a:latin typeface="Arial Narrow" panose="020B0606020202030204" pitchFamily="34" charset="0"/>
                          <a:ea typeface="+mn-ea"/>
                          <a:cs typeface="+mn-cs"/>
                        </a:rPr>
                        <a:t>+38</a:t>
                      </a:r>
                      <a:r>
                        <a:rPr lang="en-US" sz="1100" b="1" i="0" u="none" strike="noStrike" kern="1200" dirty="0">
                          <a:solidFill>
                            <a:srgbClr val="000000"/>
                          </a:solidFill>
                          <a:effectLst/>
                          <a:latin typeface="Arial Narrow" panose="020B0606020202030204" pitchFamily="34" charset="0"/>
                          <a:ea typeface="+mn-ea"/>
                          <a:cs typeface="+mn-cs"/>
                        </a:rPr>
                        <a:t>.</a:t>
                      </a:r>
                      <a:r>
                        <a:rPr lang="ru-RU" sz="1100" b="1" i="0" u="none" strike="noStrike" kern="1200" dirty="0">
                          <a:solidFill>
                            <a:srgbClr val="000000"/>
                          </a:solidFill>
                          <a:effectLst/>
                          <a:latin typeface="Arial Narrow" panose="020B0606020202030204" pitchFamily="34" charset="0"/>
                          <a:ea typeface="+mn-ea"/>
                          <a:cs typeface="+mn-cs"/>
                        </a:rPr>
                        <a:t>1%</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cxnSp>
        <p:nvCxnSpPr>
          <p:cNvPr id="12" name="Straight Arrow Connector 13"/>
          <p:cNvCxnSpPr>
            <a:cxnSpLocks/>
          </p:cNvCxnSpPr>
          <p:nvPr/>
        </p:nvCxnSpPr>
        <p:spPr>
          <a:xfrm flipV="1">
            <a:off x="2162175" y="4566911"/>
            <a:ext cx="1139078" cy="20670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49151" y="4487699"/>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+38.1</a:t>
            </a:r>
            <a:r>
              <a:rPr lang="ru-RU" sz="1050" spc="-30" dirty="0">
                <a:solidFill>
                  <a:srgbClr val="0079C2"/>
                </a:solidFill>
              </a:rPr>
              <a:t>%</a:t>
            </a:r>
          </a:p>
        </p:txBody>
      </p:sp>
      <p:sp>
        <p:nvSpPr>
          <p:cNvPr id="14" name="Номер слайда 3">
            <a:extLst>
              <a:ext uri="{FF2B5EF4-FFF2-40B4-BE49-F238E27FC236}">
                <a16:creationId xmlns:a16="http://schemas.microsoft.com/office/drawing/2014/main" id="{78E9EA51-B477-48D7-A15A-D967F6739DDE}"/>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5</a:t>
            </a:fld>
            <a:endParaRPr lang="ru-RU" dirty="0"/>
          </a:p>
        </p:txBody>
      </p:sp>
    </p:spTree>
    <p:extLst>
      <p:ext uri="{BB962C8B-B14F-4D97-AF65-F5344CB8AC3E}">
        <p14:creationId xmlns:p14="http://schemas.microsoft.com/office/powerpoint/2010/main" val="207745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a:extLst>
              <a:ext uri="{FF2B5EF4-FFF2-40B4-BE49-F238E27FC236}">
                <a16:creationId xmlns:a16="http://schemas.microsoft.com/office/drawing/2014/main" id="{552C8D63-CE20-490F-A03A-331912688DA6}"/>
              </a:ext>
            </a:extLst>
          </p:cNvPr>
          <p:cNvPicPr>
            <a:picLocks noChangeAspect="1"/>
          </p:cNvPicPr>
          <p:nvPr/>
        </p:nvPicPr>
        <p:blipFill>
          <a:blip r:embed="rId2"/>
          <a:stretch>
            <a:fillRect/>
          </a:stretch>
        </p:blipFill>
        <p:spPr>
          <a:xfrm>
            <a:off x="2767894" y="2506960"/>
            <a:ext cx="6267231" cy="2987299"/>
          </a:xfrm>
          <a:prstGeom prst="rect">
            <a:avLst/>
          </a:prstGeom>
        </p:spPr>
      </p:pic>
      <p:pic>
        <p:nvPicPr>
          <p:cNvPr id="8" name="Рисунок 7">
            <a:extLst>
              <a:ext uri="{FF2B5EF4-FFF2-40B4-BE49-F238E27FC236}">
                <a16:creationId xmlns:a16="http://schemas.microsoft.com/office/drawing/2014/main" id="{B69E7A6A-821B-47DD-B48E-A06AAB17CD64}"/>
              </a:ext>
            </a:extLst>
          </p:cNvPr>
          <p:cNvPicPr>
            <a:picLocks noChangeAspect="1"/>
          </p:cNvPicPr>
          <p:nvPr/>
        </p:nvPicPr>
        <p:blipFill>
          <a:blip r:embed="rId3"/>
          <a:stretch>
            <a:fillRect/>
          </a:stretch>
        </p:blipFill>
        <p:spPr>
          <a:xfrm>
            <a:off x="68619" y="2916486"/>
            <a:ext cx="2554445" cy="2206943"/>
          </a:xfrm>
          <a:prstGeom prst="rect">
            <a:avLst/>
          </a:prstGeom>
        </p:spPr>
      </p:pic>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sp>
        <p:nvSpPr>
          <p:cNvPr id="5" name="Text Box 103"/>
          <p:cNvSpPr txBox="1">
            <a:spLocks noChangeArrowheads="1"/>
          </p:cNvSpPr>
          <p:nvPr/>
        </p:nvSpPr>
        <p:spPr bwMode="auto">
          <a:xfrm>
            <a:off x="4815114" y="2304953"/>
            <a:ext cx="246381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a:solidFill>
                  <a:srgbClr val="0079C2"/>
                </a:solidFill>
              </a:rPr>
              <a:t>for</a:t>
            </a:r>
            <a:r>
              <a:rPr lang="ru-RU" altLang="ru-RU" sz="1600" b="1" dirty="0">
                <a:solidFill>
                  <a:srgbClr val="0079C2"/>
                </a:solidFill>
              </a:rPr>
              <a:t> 202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EBITDA, </a:t>
            </a:r>
            <a:r>
              <a:rPr lang="en-US" altLang="ru-RU" sz="1600" b="1" dirty="0" err="1">
                <a:solidFill>
                  <a:srgbClr val="0079C2"/>
                </a:solidFill>
              </a:rPr>
              <a:t>mn</a:t>
            </a:r>
            <a:r>
              <a:rPr lang="en-US" altLang="ru-RU" sz="1600" b="1" dirty="0">
                <a:solidFill>
                  <a:srgbClr val="0079C2"/>
                </a:solidFill>
              </a:rPr>
              <a:t> RUR</a:t>
            </a:r>
          </a:p>
        </p:txBody>
      </p:sp>
      <p:cxnSp>
        <p:nvCxnSpPr>
          <p:cNvPr id="17" name="Straight Arrow Connector 6">
            <a:extLst>
              <a:ext uri="{FF2B5EF4-FFF2-40B4-BE49-F238E27FC236}">
                <a16:creationId xmlns:a16="http://schemas.microsoft.com/office/drawing/2014/main" id="{F53C8680-CD46-4205-A2C4-19DB6A4AFD81}"/>
              </a:ext>
            </a:extLst>
          </p:cNvPr>
          <p:cNvCxnSpPr>
            <a:cxnSpLocks/>
          </p:cNvCxnSpPr>
          <p:nvPr/>
        </p:nvCxnSpPr>
        <p:spPr>
          <a:xfrm flipV="1">
            <a:off x="939800" y="3006171"/>
            <a:ext cx="807688" cy="181529"/>
          </a:xfrm>
          <a:prstGeom prst="straightConnector1">
            <a:avLst/>
          </a:prstGeom>
          <a:ln>
            <a:solidFill>
              <a:srgbClr val="0066CC"/>
            </a:solidFill>
            <a:tailEnd type="arrow"/>
          </a:ln>
        </p:spPr>
        <p:style>
          <a:lnRef idx="1">
            <a:schemeClr val="accent1"/>
          </a:lnRef>
          <a:fillRef idx="0">
            <a:schemeClr val="accent1"/>
          </a:fillRef>
          <a:effectRef idx="0">
            <a:schemeClr val="accent1"/>
          </a:effectRef>
          <a:fontRef idx="minor">
            <a:schemeClr val="tx1"/>
          </a:fontRef>
        </p:style>
      </p:cxnSp>
      <p:sp>
        <p:nvSpPr>
          <p:cNvPr id="19" name="Oval 7">
            <a:extLst>
              <a:ext uri="{FF2B5EF4-FFF2-40B4-BE49-F238E27FC236}">
                <a16:creationId xmlns:a16="http://schemas.microsoft.com/office/drawing/2014/main" id="{924A62EA-B6C1-4C1A-958A-AA7E16DFE3B7}"/>
              </a:ext>
            </a:extLst>
          </p:cNvPr>
          <p:cNvSpPr/>
          <p:nvPr/>
        </p:nvSpPr>
        <p:spPr>
          <a:xfrm>
            <a:off x="1089025" y="2881105"/>
            <a:ext cx="439738" cy="462728"/>
          </a:xfrm>
          <a:prstGeom prst="ellipse">
            <a:avLst/>
          </a:prstGeom>
          <a:solidFill>
            <a:schemeClr val="bg1"/>
          </a:solidFill>
          <a:ln w="635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+16.3%</a:t>
            </a:r>
          </a:p>
        </p:txBody>
      </p:sp>
      <p:sp>
        <p:nvSpPr>
          <p:cNvPr id="10" name="Номер слайда 3">
            <a:extLst>
              <a:ext uri="{FF2B5EF4-FFF2-40B4-BE49-F238E27FC236}">
                <a16:creationId xmlns:a16="http://schemas.microsoft.com/office/drawing/2014/main" id="{3182681C-3CFF-401D-B230-97CB201A42EB}"/>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6</a:t>
            </a:fld>
            <a:endParaRPr lang="ru-RU" dirty="0"/>
          </a:p>
        </p:txBody>
      </p:sp>
    </p:spTree>
    <p:extLst>
      <p:ext uri="{BB962C8B-B14F-4D97-AF65-F5344CB8AC3E}">
        <p14:creationId xmlns:p14="http://schemas.microsoft.com/office/powerpoint/2010/main" val="7521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Рисунок 21">
            <a:extLst>
              <a:ext uri="{FF2B5EF4-FFF2-40B4-BE49-F238E27FC236}">
                <a16:creationId xmlns:a16="http://schemas.microsoft.com/office/drawing/2014/main" id="{19DE9E59-27D6-47BF-ACD7-08B4C52B74DE}"/>
              </a:ext>
            </a:extLst>
          </p:cNvPr>
          <p:cNvPicPr>
            <a:picLocks noChangeAspect="1"/>
          </p:cNvPicPr>
          <p:nvPr/>
        </p:nvPicPr>
        <p:blipFill>
          <a:blip r:embed="rId2"/>
          <a:stretch>
            <a:fillRect/>
          </a:stretch>
        </p:blipFill>
        <p:spPr>
          <a:xfrm>
            <a:off x="6108343" y="2228515"/>
            <a:ext cx="2865368" cy="3328704"/>
          </a:xfrm>
          <a:prstGeom prst="rect">
            <a:avLst/>
          </a:prstGeom>
        </p:spPr>
      </p:pic>
      <p:pic>
        <p:nvPicPr>
          <p:cNvPr id="20" name="Рисунок 19">
            <a:extLst>
              <a:ext uri="{FF2B5EF4-FFF2-40B4-BE49-F238E27FC236}">
                <a16:creationId xmlns:a16="http://schemas.microsoft.com/office/drawing/2014/main" id="{5A485B83-0B4C-4C7D-9B22-2BD6BA37B4D2}"/>
              </a:ext>
            </a:extLst>
          </p:cNvPr>
          <p:cNvPicPr>
            <a:picLocks noChangeAspect="1"/>
          </p:cNvPicPr>
          <p:nvPr/>
        </p:nvPicPr>
        <p:blipFill>
          <a:blip r:embed="rId3"/>
          <a:stretch>
            <a:fillRect/>
          </a:stretch>
        </p:blipFill>
        <p:spPr>
          <a:xfrm>
            <a:off x="3318732" y="2106613"/>
            <a:ext cx="2950720" cy="3340898"/>
          </a:xfrm>
          <a:prstGeom prst="rect">
            <a:avLst/>
          </a:prstGeom>
        </p:spPr>
      </p:pic>
      <p:pic>
        <p:nvPicPr>
          <p:cNvPr id="19" name="Рисунок 18">
            <a:extLst>
              <a:ext uri="{FF2B5EF4-FFF2-40B4-BE49-F238E27FC236}">
                <a16:creationId xmlns:a16="http://schemas.microsoft.com/office/drawing/2014/main" id="{281D4F9D-1101-41D3-9CB9-18AA9DEDEE59}"/>
              </a:ext>
            </a:extLst>
          </p:cNvPr>
          <p:cNvPicPr>
            <a:picLocks noChangeAspect="1"/>
          </p:cNvPicPr>
          <p:nvPr/>
        </p:nvPicPr>
        <p:blipFill>
          <a:blip r:embed="rId4"/>
          <a:stretch>
            <a:fillRect/>
          </a:stretch>
        </p:blipFill>
        <p:spPr>
          <a:xfrm>
            <a:off x="-8854" y="2488699"/>
            <a:ext cx="2889754" cy="3164098"/>
          </a:xfrm>
          <a:prstGeom prst="rect">
            <a:avLst/>
          </a:prstGeom>
        </p:spPr>
      </p:pic>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December 31, 20</a:t>
            </a:r>
            <a:r>
              <a:rPr lang="ru-RU" altLang="ru-RU" sz="1600" b="1" dirty="0">
                <a:solidFill>
                  <a:srgbClr val="0079C2"/>
                </a:solidFill>
              </a:rPr>
              <a:t>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a:cxnSpLocks/>
          </p:cNvCxnSpPr>
          <p:nvPr/>
        </p:nvCxnSpPr>
        <p:spPr>
          <a:xfrm>
            <a:off x="1111884" y="2652973"/>
            <a:ext cx="702048" cy="1825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280345" y="2518041"/>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18.7</a:t>
            </a:r>
            <a:r>
              <a:rPr lang="ru-RU" sz="1050" spc="-10" dirty="0">
                <a:solidFill>
                  <a:srgbClr val="0079C2"/>
                </a:solidFill>
              </a:rPr>
              <a:t>%</a:t>
            </a:r>
          </a:p>
        </p:txBody>
      </p:sp>
      <p:sp>
        <p:nvSpPr>
          <p:cNvPr id="11" name="Text Box 61"/>
          <p:cNvSpPr txBox="1">
            <a:spLocks noChangeArrowheads="1"/>
          </p:cNvSpPr>
          <p:nvPr/>
        </p:nvSpPr>
        <p:spPr bwMode="auto">
          <a:xfrm>
            <a:off x="0" y="6001643"/>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cxnSpLocks/>
            <a:stCxn id="13" idx="6"/>
            <a:endCxn id="14" idx="2"/>
          </p:cNvCxnSpPr>
          <p:nvPr/>
        </p:nvCxnSpPr>
        <p:spPr>
          <a:xfrm>
            <a:off x="7048500" y="2660650"/>
            <a:ext cx="937800" cy="2461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32</a:t>
            </a:r>
            <a:endParaRPr lang="ru-RU" sz="1050" spc="-10" dirty="0">
              <a:solidFill>
                <a:srgbClr val="0079C2"/>
              </a:solidFill>
            </a:endParaRPr>
          </a:p>
        </p:txBody>
      </p:sp>
      <p:sp>
        <p:nvSpPr>
          <p:cNvPr id="14" name="Oval 7"/>
          <p:cNvSpPr/>
          <p:nvPr/>
        </p:nvSpPr>
        <p:spPr>
          <a:xfrm>
            <a:off x="7986300" y="272425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0.92</a:t>
            </a:r>
            <a:endParaRPr lang="ru-RU" sz="1050" spc="-10" dirty="0">
              <a:solidFill>
                <a:srgbClr val="0079C2"/>
              </a:solidFill>
            </a:endParaRPr>
          </a:p>
        </p:txBody>
      </p:sp>
      <p:sp>
        <p:nvSpPr>
          <p:cNvPr id="15" name="Text Box 103"/>
          <p:cNvSpPr txBox="1">
            <a:spLocks noChangeArrowheads="1"/>
          </p:cNvSpPr>
          <p:nvPr/>
        </p:nvSpPr>
        <p:spPr bwMode="auto">
          <a:xfrm>
            <a:off x="6929025" y="2070795"/>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rgbClr val="0079C2"/>
                </a:solidFill>
              </a:rPr>
              <a:t>Net Debt</a:t>
            </a:r>
            <a:r>
              <a:rPr lang="ru-RU" altLang="ru-RU" sz="1200" dirty="0">
                <a:solidFill>
                  <a:srgbClr val="0079C2"/>
                </a:solidFill>
              </a:rPr>
              <a:t>/</a:t>
            </a:r>
            <a:r>
              <a:rPr lang="en-US" altLang="ru-RU" sz="1200" dirty="0">
                <a:solidFill>
                  <a:srgbClr val="0079C2"/>
                </a:solidFill>
              </a:rPr>
              <a:t> EBITDA</a:t>
            </a:r>
            <a:endParaRPr lang="ru-RU" altLang="ru-RU" sz="1200" baseline="30000" dirty="0">
              <a:solidFill>
                <a:srgbClr val="0079C2"/>
              </a:solidFill>
            </a:endParaRPr>
          </a:p>
        </p:txBody>
      </p:sp>
      <p:sp>
        <p:nvSpPr>
          <p:cNvPr id="18" name="Номер слайда 3">
            <a:extLst>
              <a:ext uri="{FF2B5EF4-FFF2-40B4-BE49-F238E27FC236}">
                <a16:creationId xmlns:a16="http://schemas.microsoft.com/office/drawing/2014/main" id="{8ACA07BE-8509-452D-B5F9-70C31489F71F}"/>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7</a:t>
            </a:fld>
            <a:endParaRPr lang="ru-RU" dirty="0"/>
          </a:p>
        </p:txBody>
      </p:sp>
    </p:spTree>
    <p:extLst>
      <p:ext uri="{BB962C8B-B14F-4D97-AF65-F5344CB8AC3E}">
        <p14:creationId xmlns:p14="http://schemas.microsoft.com/office/powerpoint/2010/main" val="37391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ESG Practice Implementation in OGK-2</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2021FY IFRS Results</a:t>
            </a:r>
            <a:endParaRPr lang="ru-RU" altLang="ru-RU" dirty="0"/>
          </a:p>
        </p:txBody>
      </p:sp>
      <p:sp>
        <p:nvSpPr>
          <p:cNvPr id="18" name="Номер слайда 3">
            <a:extLst>
              <a:ext uri="{FF2B5EF4-FFF2-40B4-BE49-F238E27FC236}">
                <a16:creationId xmlns:a16="http://schemas.microsoft.com/office/drawing/2014/main" id="{8ACA07BE-8509-452D-B5F9-70C31489F71F}"/>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8</a:t>
            </a:fld>
            <a:endParaRPr lang="ru-RU" dirty="0"/>
          </a:p>
        </p:txBody>
      </p:sp>
      <p:graphicFrame>
        <p:nvGraphicFramePr>
          <p:cNvPr id="21" name="Схема 20">
            <a:extLst>
              <a:ext uri="{FF2B5EF4-FFF2-40B4-BE49-F238E27FC236}">
                <a16:creationId xmlns:a16="http://schemas.microsoft.com/office/drawing/2014/main" id="{47C63E88-ABEA-4282-B491-1B23643A347A}"/>
              </a:ext>
            </a:extLst>
          </p:cNvPr>
          <p:cNvGraphicFramePr/>
          <p:nvPr>
            <p:extLst>
              <p:ext uri="{D42A27DB-BD31-4B8C-83A1-F6EECF244321}">
                <p14:modId xmlns:p14="http://schemas.microsoft.com/office/powerpoint/2010/main" val="15893611"/>
              </p:ext>
            </p:extLst>
          </p:nvPr>
        </p:nvGraphicFramePr>
        <p:xfrm>
          <a:off x="4335724" y="1130247"/>
          <a:ext cx="4555884" cy="2347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Прямоугольник 22">
            <a:extLst>
              <a:ext uri="{FF2B5EF4-FFF2-40B4-BE49-F238E27FC236}">
                <a16:creationId xmlns:a16="http://schemas.microsoft.com/office/drawing/2014/main" id="{4617C500-1C22-439F-862D-325A4346A24B}"/>
              </a:ext>
            </a:extLst>
          </p:cNvPr>
          <p:cNvSpPr/>
          <p:nvPr/>
        </p:nvSpPr>
        <p:spPr>
          <a:xfrm>
            <a:off x="4469004" y="1183114"/>
            <a:ext cx="2683549" cy="330003"/>
          </a:xfrm>
          <a:prstGeom prst="rect">
            <a:avLst/>
          </a:prstGeom>
          <a:solidFill>
            <a:schemeClr val="bg1"/>
          </a:solidFill>
          <a:ln>
            <a:solidFill>
              <a:schemeClr val="bg1"/>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003366"/>
                </a:solidFill>
                <a:latin typeface="Arial Narrow" pitchFamily="34" charset="0"/>
              </a:rPr>
              <a:t>ESG Implementation</a:t>
            </a:r>
            <a:r>
              <a:rPr lang="ru-RU" sz="1100" b="1" dirty="0">
                <a:solidFill>
                  <a:srgbClr val="003366"/>
                </a:solidFill>
                <a:latin typeface="Arial Narrow" pitchFamily="34" charset="0"/>
              </a:rPr>
              <a:t> </a:t>
            </a:r>
            <a:r>
              <a:rPr lang="en-US" sz="1100" b="1" dirty="0">
                <a:solidFill>
                  <a:srgbClr val="003366"/>
                </a:solidFill>
                <a:latin typeface="Arial Narrow" pitchFamily="34" charset="0"/>
              </a:rPr>
              <a:t>Plan</a:t>
            </a:r>
            <a:endParaRPr lang="ru-RU" sz="1100" b="1" dirty="0">
              <a:solidFill>
                <a:srgbClr val="003366"/>
              </a:solidFill>
              <a:latin typeface="Arial Narrow" pitchFamily="34" charset="0"/>
            </a:endParaRPr>
          </a:p>
        </p:txBody>
      </p:sp>
      <p:sp>
        <p:nvSpPr>
          <p:cNvPr id="24" name="Выноска со стрелкой вверх 2">
            <a:extLst>
              <a:ext uri="{FF2B5EF4-FFF2-40B4-BE49-F238E27FC236}">
                <a16:creationId xmlns:a16="http://schemas.microsoft.com/office/drawing/2014/main" id="{4DBFBAA5-EB4D-41EC-8AD0-648E8951BF2A}"/>
              </a:ext>
            </a:extLst>
          </p:cNvPr>
          <p:cNvSpPr/>
          <p:nvPr/>
        </p:nvSpPr>
        <p:spPr>
          <a:xfrm>
            <a:off x="4367847" y="2990808"/>
            <a:ext cx="858712" cy="484690"/>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00" dirty="0">
                <a:solidFill>
                  <a:srgbClr val="003366"/>
                </a:solidFill>
                <a:latin typeface="Arial Narrow" pitchFamily="34" charset="0"/>
              </a:rPr>
              <a:t>2021 – 2022</a:t>
            </a:r>
          </a:p>
        </p:txBody>
      </p:sp>
      <p:sp>
        <p:nvSpPr>
          <p:cNvPr id="25" name="Выноска со стрелкой вверх 29">
            <a:extLst>
              <a:ext uri="{FF2B5EF4-FFF2-40B4-BE49-F238E27FC236}">
                <a16:creationId xmlns:a16="http://schemas.microsoft.com/office/drawing/2014/main" id="{10D15A52-81E1-41DC-B205-D618ECCB59CA}"/>
              </a:ext>
            </a:extLst>
          </p:cNvPr>
          <p:cNvSpPr/>
          <p:nvPr/>
        </p:nvSpPr>
        <p:spPr>
          <a:xfrm>
            <a:off x="6761055" y="2988397"/>
            <a:ext cx="737116" cy="496344"/>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rgbClr val="003366"/>
                </a:solidFill>
                <a:latin typeface="Arial Narrow" pitchFamily="34" charset="0"/>
              </a:rPr>
              <a:t>since</a:t>
            </a:r>
            <a:r>
              <a:rPr lang="ru-RU" sz="900" dirty="0">
                <a:solidFill>
                  <a:srgbClr val="003366"/>
                </a:solidFill>
                <a:latin typeface="Arial Narrow" pitchFamily="34" charset="0"/>
              </a:rPr>
              <a:t> 01.01.2022</a:t>
            </a:r>
          </a:p>
        </p:txBody>
      </p:sp>
      <p:sp>
        <p:nvSpPr>
          <p:cNvPr id="26" name="Выноска со стрелкой вверх 33">
            <a:extLst>
              <a:ext uri="{FF2B5EF4-FFF2-40B4-BE49-F238E27FC236}">
                <a16:creationId xmlns:a16="http://schemas.microsoft.com/office/drawing/2014/main" id="{F94F3124-20E2-4683-9A32-92FD18613CF2}"/>
              </a:ext>
            </a:extLst>
          </p:cNvPr>
          <p:cNvSpPr/>
          <p:nvPr/>
        </p:nvSpPr>
        <p:spPr>
          <a:xfrm>
            <a:off x="7950655" y="3000901"/>
            <a:ext cx="875498" cy="505217"/>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rgbClr val="003366"/>
                </a:solidFill>
                <a:latin typeface="Arial Narrow" pitchFamily="34" charset="0"/>
              </a:rPr>
              <a:t>Annually, upon request</a:t>
            </a:r>
            <a:endParaRPr lang="ru-RU" sz="900" dirty="0">
              <a:solidFill>
                <a:srgbClr val="003366"/>
              </a:solidFill>
              <a:latin typeface="Arial Narrow" pitchFamily="34" charset="0"/>
            </a:endParaRPr>
          </a:p>
        </p:txBody>
      </p:sp>
      <p:sp>
        <p:nvSpPr>
          <p:cNvPr id="27" name="Выноска со стрелкой вверх 34">
            <a:extLst>
              <a:ext uri="{FF2B5EF4-FFF2-40B4-BE49-F238E27FC236}">
                <a16:creationId xmlns:a16="http://schemas.microsoft.com/office/drawing/2014/main" id="{394592D6-EC65-431F-981C-15DF3E7C0A93}"/>
              </a:ext>
            </a:extLst>
          </p:cNvPr>
          <p:cNvSpPr/>
          <p:nvPr/>
        </p:nvSpPr>
        <p:spPr>
          <a:xfrm>
            <a:off x="5605081" y="2992070"/>
            <a:ext cx="790874" cy="484690"/>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00" dirty="0">
                <a:solidFill>
                  <a:srgbClr val="003366"/>
                </a:solidFill>
                <a:latin typeface="Arial Narrow" pitchFamily="34" charset="0"/>
              </a:rPr>
              <a:t>2021 – 2022</a:t>
            </a:r>
          </a:p>
        </p:txBody>
      </p:sp>
      <p:sp>
        <p:nvSpPr>
          <p:cNvPr id="28" name="Скругленный прямоугольник 35">
            <a:extLst>
              <a:ext uri="{FF2B5EF4-FFF2-40B4-BE49-F238E27FC236}">
                <a16:creationId xmlns:a16="http://schemas.microsoft.com/office/drawing/2014/main" id="{75E98987-2232-492C-A399-97724C1E91EA}"/>
              </a:ext>
            </a:extLst>
          </p:cNvPr>
          <p:cNvSpPr/>
          <p:nvPr/>
        </p:nvSpPr>
        <p:spPr>
          <a:xfrm>
            <a:off x="4397990" y="4190580"/>
            <a:ext cx="4523761" cy="769441"/>
          </a:xfrm>
          <a:prstGeom prst="roundRect">
            <a:avLst/>
          </a:prstGeom>
          <a:solidFill>
            <a:schemeClr val="bg1"/>
          </a:solidFill>
          <a:ln w="12700">
            <a:noFill/>
          </a:ln>
          <a:effectLst>
            <a:glow rad="63500">
              <a:srgbClr val="00B05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3366"/>
                </a:solidFill>
              </a:rPr>
              <a:t>In December 2021, OGK-2 Board of Directors determined sustainable development as the Company priority.</a:t>
            </a:r>
            <a:endParaRPr lang="ru-RU" sz="1200" dirty="0">
              <a:solidFill>
                <a:srgbClr val="003366"/>
              </a:solidFill>
            </a:endParaRPr>
          </a:p>
        </p:txBody>
      </p:sp>
      <p:sp>
        <p:nvSpPr>
          <p:cNvPr id="29" name="Выноска со стрелкой вверх 53">
            <a:extLst>
              <a:ext uri="{FF2B5EF4-FFF2-40B4-BE49-F238E27FC236}">
                <a16:creationId xmlns:a16="http://schemas.microsoft.com/office/drawing/2014/main" id="{13068EB2-E731-497C-8DD0-F567792047F4}"/>
              </a:ext>
            </a:extLst>
          </p:cNvPr>
          <p:cNvSpPr/>
          <p:nvPr/>
        </p:nvSpPr>
        <p:spPr>
          <a:xfrm>
            <a:off x="4367847" y="3641756"/>
            <a:ext cx="249607" cy="192129"/>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solidFill>
                <a:srgbClr val="003366"/>
              </a:solidFill>
              <a:latin typeface="Arial Narrow" pitchFamily="34" charset="0"/>
            </a:endParaRPr>
          </a:p>
        </p:txBody>
      </p:sp>
      <p:sp>
        <p:nvSpPr>
          <p:cNvPr id="30" name="Скругленный прямоугольник 54">
            <a:extLst>
              <a:ext uri="{FF2B5EF4-FFF2-40B4-BE49-F238E27FC236}">
                <a16:creationId xmlns:a16="http://schemas.microsoft.com/office/drawing/2014/main" id="{449EF2E1-75DF-49A7-86D5-7692D5799E79}"/>
              </a:ext>
            </a:extLst>
          </p:cNvPr>
          <p:cNvSpPr/>
          <p:nvPr/>
        </p:nvSpPr>
        <p:spPr>
          <a:xfrm>
            <a:off x="4662413" y="3687932"/>
            <a:ext cx="3220227" cy="158533"/>
          </a:xfrm>
          <a:prstGeom prst="round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900" dirty="0">
                <a:solidFill>
                  <a:srgbClr val="003366"/>
                </a:solidFill>
                <a:latin typeface="Arial Narrow" pitchFamily="34" charset="0"/>
              </a:rPr>
              <a:t>- </a:t>
            </a:r>
            <a:r>
              <a:rPr lang="en-US" sz="900" dirty="0">
                <a:solidFill>
                  <a:srgbClr val="003366"/>
                </a:solidFill>
                <a:latin typeface="Arial Narrow" pitchFamily="34" charset="0"/>
              </a:rPr>
              <a:t>Planned period of implementation</a:t>
            </a:r>
            <a:endParaRPr lang="ru-RU" sz="900" dirty="0">
              <a:solidFill>
                <a:srgbClr val="003366"/>
              </a:solidFill>
              <a:latin typeface="Arial Narrow" pitchFamily="34" charset="0"/>
            </a:endParaRPr>
          </a:p>
        </p:txBody>
      </p:sp>
      <p:sp>
        <p:nvSpPr>
          <p:cNvPr id="31" name="Скругленный прямоугольник 14">
            <a:extLst>
              <a:ext uri="{FF2B5EF4-FFF2-40B4-BE49-F238E27FC236}">
                <a16:creationId xmlns:a16="http://schemas.microsoft.com/office/drawing/2014/main" id="{F9C816DE-AD15-4CC9-B56D-4CEE90F8F46B}"/>
              </a:ext>
            </a:extLst>
          </p:cNvPr>
          <p:cNvSpPr/>
          <p:nvPr/>
        </p:nvSpPr>
        <p:spPr>
          <a:xfrm>
            <a:off x="185558" y="3870277"/>
            <a:ext cx="3887994" cy="2390107"/>
          </a:xfrm>
          <a:prstGeom prst="roundRect">
            <a:avLst/>
          </a:prstGeom>
          <a:solidFill>
            <a:schemeClr val="bg1"/>
          </a:solidFill>
          <a:ln w="12700">
            <a:noFill/>
          </a:ln>
          <a:effectLst>
            <a:glow rad="63500">
              <a:srgbClr val="00B05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May, 2021 Gazprom approved the Sustainable Development Policy, determining Gazprom Group ESG-targets.</a:t>
            </a:r>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June, 2021 Gazprom </a:t>
            </a:r>
            <a:r>
              <a:rPr lang="en-US" sz="1100" dirty="0" err="1">
                <a:solidFill>
                  <a:srgbClr val="003366"/>
                </a:solidFill>
              </a:rPr>
              <a:t>Energoholding</a:t>
            </a:r>
            <a:r>
              <a:rPr lang="en-US" sz="1100" dirty="0">
                <a:solidFill>
                  <a:srgbClr val="003366"/>
                </a:solidFill>
              </a:rPr>
              <a:t> Group Managing Committee was created with participation of OGK-2 CEO A.V. </a:t>
            </a:r>
            <a:r>
              <a:rPr lang="en-US" sz="1100" dirty="0" err="1">
                <a:solidFill>
                  <a:srgbClr val="003366"/>
                </a:solidFill>
              </a:rPr>
              <a:t>Semikolenov</a:t>
            </a:r>
            <a:r>
              <a:rPr lang="en-US" sz="1100" dirty="0">
                <a:solidFill>
                  <a:srgbClr val="003366"/>
                </a:solidFill>
              </a:rPr>
              <a:t>.</a:t>
            </a:r>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July, 2021 OGK-2 Sustainable Development Task Force was created.</a:t>
            </a:r>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September, 2021 three Gazprom </a:t>
            </a:r>
            <a:r>
              <a:rPr lang="en-US" sz="1100" dirty="0" err="1">
                <a:solidFill>
                  <a:srgbClr val="003366"/>
                </a:solidFill>
              </a:rPr>
              <a:t>Energoholding</a:t>
            </a:r>
            <a:r>
              <a:rPr lang="en-US" sz="1100" dirty="0">
                <a:solidFill>
                  <a:srgbClr val="003366"/>
                </a:solidFill>
              </a:rPr>
              <a:t> Group task forces were created for ESG-practice development (“Corporate Governance”, “Social Aspects”, “Ecology”.)</a:t>
            </a:r>
            <a:endParaRPr lang="ru-RU" sz="1200" dirty="0">
              <a:solidFill>
                <a:srgbClr val="FF0000"/>
              </a:solidFill>
            </a:endParaRPr>
          </a:p>
        </p:txBody>
      </p:sp>
      <p:pic>
        <p:nvPicPr>
          <p:cNvPr id="32" name="Рисунок 31">
            <a:extLst>
              <a:ext uri="{FF2B5EF4-FFF2-40B4-BE49-F238E27FC236}">
                <a16:creationId xmlns:a16="http://schemas.microsoft.com/office/drawing/2014/main" id="{C476AF48-C430-4674-B823-152D27407779}"/>
              </a:ext>
            </a:extLst>
          </p:cNvPr>
          <p:cNvPicPr>
            <a:picLocks noChangeAspect="1"/>
          </p:cNvPicPr>
          <p:nvPr/>
        </p:nvPicPr>
        <p:blipFill>
          <a:blip r:embed="rId7"/>
          <a:stretch>
            <a:fillRect/>
          </a:stretch>
        </p:blipFill>
        <p:spPr>
          <a:xfrm>
            <a:off x="4462505" y="5142741"/>
            <a:ext cx="3558495" cy="1057275"/>
          </a:xfrm>
          <a:prstGeom prst="rect">
            <a:avLst/>
          </a:prstGeom>
        </p:spPr>
      </p:pic>
      <p:sp>
        <p:nvSpPr>
          <p:cNvPr id="33" name="Прямоугольник 32">
            <a:extLst>
              <a:ext uri="{FF2B5EF4-FFF2-40B4-BE49-F238E27FC236}">
                <a16:creationId xmlns:a16="http://schemas.microsoft.com/office/drawing/2014/main" id="{15ECB45E-4318-44E6-850F-6BCA1B045F41}"/>
              </a:ext>
            </a:extLst>
          </p:cNvPr>
          <p:cNvSpPr/>
          <p:nvPr/>
        </p:nvSpPr>
        <p:spPr>
          <a:xfrm>
            <a:off x="5810778" y="5410736"/>
            <a:ext cx="3015375" cy="769441"/>
          </a:xfrm>
          <a:prstGeom prst="rect">
            <a:avLst/>
          </a:prstGeom>
        </p:spPr>
        <p:txBody>
          <a:bodyPr wrap="square">
            <a:spAutoFit/>
          </a:bodyPr>
          <a:lstStyle/>
          <a:p>
            <a:r>
              <a:rPr lang="en-US" sz="1100" dirty="0">
                <a:solidFill>
                  <a:srgbClr val="003366"/>
                </a:solidFill>
              </a:rPr>
              <a:t>OGK-2 took the 3-rd place with total score of 1.4</a:t>
            </a:r>
            <a:r>
              <a:rPr lang="ru-RU" sz="1100" dirty="0">
                <a:solidFill>
                  <a:srgbClr val="003366"/>
                </a:solidFill>
              </a:rPr>
              <a:t>. </a:t>
            </a:r>
            <a:r>
              <a:rPr lang="en-US" sz="1100" dirty="0">
                <a:solidFill>
                  <a:srgbClr val="003366"/>
                </a:solidFill>
              </a:rPr>
              <a:t>The sector rating calculation was based on three aspects: ecology management, environmental effects and disclosure</a:t>
            </a:r>
            <a:r>
              <a:rPr lang="ru-RU" sz="1100" dirty="0">
                <a:solidFill>
                  <a:srgbClr val="003366"/>
                </a:solidFill>
              </a:rPr>
              <a:t>. </a:t>
            </a:r>
          </a:p>
        </p:txBody>
      </p:sp>
      <p:sp>
        <p:nvSpPr>
          <p:cNvPr id="34" name="Скругленный прямоугольник 19">
            <a:extLst>
              <a:ext uri="{FF2B5EF4-FFF2-40B4-BE49-F238E27FC236}">
                <a16:creationId xmlns:a16="http://schemas.microsoft.com/office/drawing/2014/main" id="{76C376A5-249C-4DB9-B0B9-93DF2A261936}"/>
              </a:ext>
            </a:extLst>
          </p:cNvPr>
          <p:cNvSpPr/>
          <p:nvPr/>
        </p:nvSpPr>
        <p:spPr>
          <a:xfrm>
            <a:off x="105925" y="1130246"/>
            <a:ext cx="4163159" cy="723267"/>
          </a:xfrm>
          <a:prstGeom prst="roundRect">
            <a:avLst/>
          </a:prstGeom>
          <a:solidFill>
            <a:schemeClr val="bg1"/>
          </a:solidFill>
          <a:ln w="12700">
            <a:noFill/>
          </a:ln>
          <a:effectLst>
            <a:glow rad="63500">
              <a:srgbClr val="92D05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rgbClr val="00B050"/>
              </a:solidFill>
            </a:endParaRPr>
          </a:p>
          <a:p>
            <a:pPr algn="ctr"/>
            <a:r>
              <a:rPr lang="en-US" sz="1400" dirty="0">
                <a:solidFill>
                  <a:srgbClr val="00B050"/>
                </a:solidFill>
              </a:rPr>
              <a:t>Electricity and heat production supports the following UN Sustainable Development Goals</a:t>
            </a:r>
            <a:r>
              <a:rPr lang="ru-RU" sz="1400" dirty="0">
                <a:solidFill>
                  <a:srgbClr val="00B050"/>
                </a:solidFill>
              </a:rPr>
              <a:t>:</a:t>
            </a:r>
          </a:p>
          <a:p>
            <a:endParaRPr lang="ru-RU" sz="1200" dirty="0">
              <a:solidFill>
                <a:srgbClr val="003366"/>
              </a:solidFill>
            </a:endParaRPr>
          </a:p>
        </p:txBody>
      </p:sp>
      <p:sp>
        <p:nvSpPr>
          <p:cNvPr id="35" name="Прямоугольник 34">
            <a:extLst>
              <a:ext uri="{FF2B5EF4-FFF2-40B4-BE49-F238E27FC236}">
                <a16:creationId xmlns:a16="http://schemas.microsoft.com/office/drawing/2014/main" id="{511A6F79-6D4F-4F08-81E8-1638C64B1ADE}"/>
              </a:ext>
            </a:extLst>
          </p:cNvPr>
          <p:cNvSpPr/>
          <p:nvPr/>
        </p:nvSpPr>
        <p:spPr>
          <a:xfrm>
            <a:off x="4572000" y="5171496"/>
            <a:ext cx="3378655" cy="261610"/>
          </a:xfrm>
          <a:prstGeom prst="rect">
            <a:avLst/>
          </a:prstGeom>
          <a:solidFill>
            <a:schemeClr val="bg1"/>
          </a:solidFill>
        </p:spPr>
        <p:txBody>
          <a:bodyPr wrap="square">
            <a:spAutoFit/>
          </a:bodyPr>
          <a:lstStyle/>
          <a:p>
            <a:r>
              <a:rPr lang="en-US" sz="1100" dirty="0">
                <a:solidFill>
                  <a:schemeClr val="tx1"/>
                </a:solidFill>
              </a:rPr>
              <a:t>Climate Change 2020 rating – “F”</a:t>
            </a:r>
            <a:r>
              <a:rPr lang="ru-RU" sz="1100" dirty="0">
                <a:solidFill>
                  <a:schemeClr val="tx1"/>
                </a:solidFill>
              </a:rPr>
              <a:t> </a:t>
            </a:r>
          </a:p>
        </p:txBody>
      </p:sp>
      <p:sp>
        <p:nvSpPr>
          <p:cNvPr id="36" name="Прямоугольник 35">
            <a:extLst>
              <a:ext uri="{FF2B5EF4-FFF2-40B4-BE49-F238E27FC236}">
                <a16:creationId xmlns:a16="http://schemas.microsoft.com/office/drawing/2014/main" id="{8300D53D-F22C-4AC0-BDB5-DC7ED7654745}"/>
              </a:ext>
            </a:extLst>
          </p:cNvPr>
          <p:cNvSpPr/>
          <p:nvPr/>
        </p:nvSpPr>
        <p:spPr>
          <a:xfrm>
            <a:off x="5027068" y="5509454"/>
            <a:ext cx="771011" cy="600164"/>
          </a:xfrm>
          <a:prstGeom prst="rect">
            <a:avLst/>
          </a:prstGeom>
          <a:solidFill>
            <a:schemeClr val="bg1"/>
          </a:solidFill>
        </p:spPr>
        <p:txBody>
          <a:bodyPr wrap="square">
            <a:spAutoFit/>
          </a:bodyPr>
          <a:lstStyle/>
          <a:p>
            <a:pPr algn="ctr"/>
            <a:r>
              <a:rPr lang="en-US" sz="1100" b="1" dirty="0">
                <a:solidFill>
                  <a:schemeClr val="tx1"/>
                </a:solidFill>
              </a:rPr>
              <a:t>WWF RUSSIA</a:t>
            </a:r>
          </a:p>
          <a:p>
            <a:pPr algn="ctr"/>
            <a:r>
              <a:rPr lang="en-US" sz="1100" b="1" dirty="0">
                <a:solidFill>
                  <a:schemeClr val="tx1"/>
                </a:solidFill>
              </a:rPr>
              <a:t>25 YEARS</a:t>
            </a:r>
            <a:r>
              <a:rPr lang="ru-RU" sz="1100" b="1" dirty="0">
                <a:solidFill>
                  <a:schemeClr val="tx1"/>
                </a:solidFill>
              </a:rPr>
              <a:t> </a:t>
            </a:r>
          </a:p>
        </p:txBody>
      </p:sp>
      <p:pic>
        <p:nvPicPr>
          <p:cNvPr id="37" name="Рисунок 36">
            <a:extLst>
              <a:ext uri="{FF2B5EF4-FFF2-40B4-BE49-F238E27FC236}">
                <a16:creationId xmlns:a16="http://schemas.microsoft.com/office/drawing/2014/main" id="{85D84DB7-6489-46B6-83F2-D2C591015799}"/>
              </a:ext>
            </a:extLst>
          </p:cNvPr>
          <p:cNvPicPr>
            <a:picLocks noChangeAspect="1"/>
          </p:cNvPicPr>
          <p:nvPr/>
        </p:nvPicPr>
        <p:blipFill>
          <a:blip r:embed="rId8"/>
          <a:stretch>
            <a:fillRect/>
          </a:stretch>
        </p:blipFill>
        <p:spPr>
          <a:xfrm>
            <a:off x="955476" y="1875585"/>
            <a:ext cx="769044" cy="769044"/>
          </a:xfrm>
          <a:prstGeom prst="rect">
            <a:avLst/>
          </a:prstGeom>
        </p:spPr>
      </p:pic>
      <p:pic>
        <p:nvPicPr>
          <p:cNvPr id="38" name="Рисунок 37">
            <a:extLst>
              <a:ext uri="{FF2B5EF4-FFF2-40B4-BE49-F238E27FC236}">
                <a16:creationId xmlns:a16="http://schemas.microsoft.com/office/drawing/2014/main" id="{EF2B762E-5565-4AB6-AC5D-D80D48934462}"/>
              </a:ext>
            </a:extLst>
          </p:cNvPr>
          <p:cNvPicPr>
            <a:picLocks noChangeAspect="1"/>
          </p:cNvPicPr>
          <p:nvPr/>
        </p:nvPicPr>
        <p:blipFill>
          <a:blip r:embed="rId9"/>
          <a:stretch>
            <a:fillRect/>
          </a:stretch>
        </p:blipFill>
        <p:spPr>
          <a:xfrm>
            <a:off x="185558" y="1875585"/>
            <a:ext cx="769044" cy="769044"/>
          </a:xfrm>
          <a:prstGeom prst="rect">
            <a:avLst/>
          </a:prstGeom>
        </p:spPr>
      </p:pic>
      <p:pic>
        <p:nvPicPr>
          <p:cNvPr id="39" name="Рисунок 38">
            <a:extLst>
              <a:ext uri="{FF2B5EF4-FFF2-40B4-BE49-F238E27FC236}">
                <a16:creationId xmlns:a16="http://schemas.microsoft.com/office/drawing/2014/main" id="{4E64142E-9321-4ED0-B1BC-A1EB16A1F66C}"/>
              </a:ext>
            </a:extLst>
          </p:cNvPr>
          <p:cNvPicPr>
            <a:picLocks noChangeAspect="1"/>
          </p:cNvPicPr>
          <p:nvPr/>
        </p:nvPicPr>
        <p:blipFill>
          <a:blip r:embed="rId10"/>
          <a:stretch>
            <a:fillRect/>
          </a:stretch>
        </p:blipFill>
        <p:spPr>
          <a:xfrm>
            <a:off x="1724520" y="1877384"/>
            <a:ext cx="769044" cy="762116"/>
          </a:xfrm>
          <a:prstGeom prst="rect">
            <a:avLst/>
          </a:prstGeom>
        </p:spPr>
      </p:pic>
      <p:pic>
        <p:nvPicPr>
          <p:cNvPr id="40" name="Рисунок 39">
            <a:extLst>
              <a:ext uri="{FF2B5EF4-FFF2-40B4-BE49-F238E27FC236}">
                <a16:creationId xmlns:a16="http://schemas.microsoft.com/office/drawing/2014/main" id="{6BBFAA3D-9C47-489D-BE2B-9ABFEF4E772C}"/>
              </a:ext>
            </a:extLst>
          </p:cNvPr>
          <p:cNvPicPr>
            <a:picLocks noChangeAspect="1"/>
          </p:cNvPicPr>
          <p:nvPr/>
        </p:nvPicPr>
        <p:blipFill>
          <a:blip r:embed="rId11"/>
          <a:stretch>
            <a:fillRect/>
          </a:stretch>
        </p:blipFill>
        <p:spPr>
          <a:xfrm>
            <a:off x="3257168" y="1860358"/>
            <a:ext cx="757942" cy="778707"/>
          </a:xfrm>
          <a:prstGeom prst="rect">
            <a:avLst/>
          </a:prstGeom>
        </p:spPr>
      </p:pic>
      <p:pic>
        <p:nvPicPr>
          <p:cNvPr id="41" name="Рисунок 40">
            <a:extLst>
              <a:ext uri="{FF2B5EF4-FFF2-40B4-BE49-F238E27FC236}">
                <a16:creationId xmlns:a16="http://schemas.microsoft.com/office/drawing/2014/main" id="{E063232A-B3E9-471D-89F8-FEBF044E659C}"/>
              </a:ext>
            </a:extLst>
          </p:cNvPr>
          <p:cNvPicPr>
            <a:picLocks noChangeAspect="1"/>
          </p:cNvPicPr>
          <p:nvPr/>
        </p:nvPicPr>
        <p:blipFill>
          <a:blip r:embed="rId12"/>
          <a:stretch>
            <a:fillRect/>
          </a:stretch>
        </p:blipFill>
        <p:spPr>
          <a:xfrm>
            <a:off x="2488937" y="1860358"/>
            <a:ext cx="768231" cy="778707"/>
          </a:xfrm>
          <a:prstGeom prst="rect">
            <a:avLst/>
          </a:prstGeom>
        </p:spPr>
      </p:pic>
      <p:pic>
        <p:nvPicPr>
          <p:cNvPr id="42" name="Рисунок 41">
            <a:extLst>
              <a:ext uri="{FF2B5EF4-FFF2-40B4-BE49-F238E27FC236}">
                <a16:creationId xmlns:a16="http://schemas.microsoft.com/office/drawing/2014/main" id="{7F452517-8A6B-45A2-B710-7A0972570195}"/>
              </a:ext>
            </a:extLst>
          </p:cNvPr>
          <p:cNvPicPr>
            <a:picLocks noChangeAspect="1"/>
          </p:cNvPicPr>
          <p:nvPr/>
        </p:nvPicPr>
        <p:blipFill>
          <a:blip r:embed="rId13"/>
          <a:stretch>
            <a:fillRect/>
          </a:stretch>
        </p:blipFill>
        <p:spPr>
          <a:xfrm>
            <a:off x="182172" y="2639065"/>
            <a:ext cx="765548" cy="769044"/>
          </a:xfrm>
          <a:prstGeom prst="rect">
            <a:avLst/>
          </a:prstGeom>
        </p:spPr>
      </p:pic>
      <p:pic>
        <p:nvPicPr>
          <p:cNvPr id="43" name="Рисунок 42">
            <a:extLst>
              <a:ext uri="{FF2B5EF4-FFF2-40B4-BE49-F238E27FC236}">
                <a16:creationId xmlns:a16="http://schemas.microsoft.com/office/drawing/2014/main" id="{CA39632F-2C36-4718-AAD1-21B9EDE44F16}"/>
              </a:ext>
            </a:extLst>
          </p:cNvPr>
          <p:cNvPicPr>
            <a:picLocks noChangeAspect="1"/>
          </p:cNvPicPr>
          <p:nvPr/>
        </p:nvPicPr>
        <p:blipFill>
          <a:blip r:embed="rId14"/>
          <a:stretch>
            <a:fillRect/>
          </a:stretch>
        </p:blipFill>
        <p:spPr>
          <a:xfrm>
            <a:off x="938253" y="2628896"/>
            <a:ext cx="778707" cy="778707"/>
          </a:xfrm>
          <a:prstGeom prst="rect">
            <a:avLst/>
          </a:prstGeom>
        </p:spPr>
      </p:pic>
      <p:pic>
        <p:nvPicPr>
          <p:cNvPr id="44" name="Рисунок 43">
            <a:extLst>
              <a:ext uri="{FF2B5EF4-FFF2-40B4-BE49-F238E27FC236}">
                <a16:creationId xmlns:a16="http://schemas.microsoft.com/office/drawing/2014/main" id="{65E6ED37-5C2B-4BB2-AFEA-8533457CB0D1}"/>
              </a:ext>
            </a:extLst>
          </p:cNvPr>
          <p:cNvPicPr>
            <a:picLocks noChangeAspect="1"/>
          </p:cNvPicPr>
          <p:nvPr/>
        </p:nvPicPr>
        <p:blipFill>
          <a:blip r:embed="rId15"/>
          <a:stretch>
            <a:fillRect/>
          </a:stretch>
        </p:blipFill>
        <p:spPr>
          <a:xfrm>
            <a:off x="1715950" y="2624273"/>
            <a:ext cx="764613" cy="784912"/>
          </a:xfrm>
          <a:prstGeom prst="rect">
            <a:avLst/>
          </a:prstGeom>
        </p:spPr>
      </p:pic>
      <p:pic>
        <p:nvPicPr>
          <p:cNvPr id="45" name="Рисунок 44">
            <a:extLst>
              <a:ext uri="{FF2B5EF4-FFF2-40B4-BE49-F238E27FC236}">
                <a16:creationId xmlns:a16="http://schemas.microsoft.com/office/drawing/2014/main" id="{505C32C4-9A3E-407A-A79B-E41EE765F988}"/>
              </a:ext>
            </a:extLst>
          </p:cNvPr>
          <p:cNvPicPr>
            <a:picLocks noChangeAspect="1"/>
          </p:cNvPicPr>
          <p:nvPr/>
        </p:nvPicPr>
        <p:blipFill>
          <a:blip r:embed="rId16"/>
          <a:stretch>
            <a:fillRect/>
          </a:stretch>
        </p:blipFill>
        <p:spPr>
          <a:xfrm>
            <a:off x="2475497" y="2624273"/>
            <a:ext cx="792930" cy="778707"/>
          </a:xfrm>
          <a:prstGeom prst="rect">
            <a:avLst/>
          </a:prstGeom>
        </p:spPr>
      </p:pic>
    </p:spTree>
    <p:extLst>
      <p:ext uri="{BB962C8B-B14F-4D97-AF65-F5344CB8AC3E}">
        <p14:creationId xmlns:p14="http://schemas.microsoft.com/office/powerpoint/2010/main" val="2374339449"/>
      </p:ext>
    </p:extLst>
  </p:cSld>
  <p:clrMapOvr>
    <a:masterClrMapping/>
  </p:clrMapOvr>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3911</TotalTime>
  <Words>1347</Words>
  <Application>Microsoft Office PowerPoint</Application>
  <PresentationFormat>Экран (4:3)</PresentationFormat>
  <Paragraphs>235</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8</vt:i4>
      </vt:variant>
      <vt:variant>
        <vt:lpstr>Заголовки слайдов</vt:lpstr>
      </vt:variant>
      <vt:variant>
        <vt:i4>10</vt:i4>
      </vt:variant>
    </vt:vector>
  </HeadingPairs>
  <TitlesOfParts>
    <vt:vector size="22" baseType="lpstr">
      <vt:lpstr>Arial</vt:lpstr>
      <vt:lpstr>Arial Narrow</vt:lpstr>
      <vt:lpstr>Symbol</vt:lpstr>
      <vt:lpstr>Wingdings</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ESG Practice Implementation in OGK-2</vt:lpstr>
      <vt:lpstr>Презентация PowerPoint</vt:lpstr>
    </vt:vector>
  </TitlesOfParts>
  <Company>Typo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Мельников Александр</cp:lastModifiedBy>
  <cp:revision>270</cp:revision>
  <cp:lastPrinted>2020-03-06T12:27:47Z</cp:lastPrinted>
  <dcterms:created xsi:type="dcterms:W3CDTF">2009-07-15T11:37:47Z</dcterms:created>
  <dcterms:modified xsi:type="dcterms:W3CDTF">2022-03-05T09:25:08Z</dcterms:modified>
</cp:coreProperties>
</file>