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14" autoAdjust="0"/>
    <p:restoredTop sz="94660"/>
  </p:normalViewPr>
  <p:slideViewPr>
    <p:cSldViewPr snapToGrid="0" showGuides="1">
      <p:cViewPr varScale="1">
        <p:scale>
          <a:sx n="95" d="100"/>
          <a:sy n="95" d="100"/>
        </p:scale>
        <p:origin x="1844" y="4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ru-RU" altLang="ru-RU" b="1" kern="0" dirty="0"/>
              <a:t>9</a:t>
            </a:r>
            <a:r>
              <a:rPr lang="en-US" altLang="ru-RU" b="1" kern="0" dirty="0"/>
              <a:t>M 2021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November </a:t>
            </a:r>
            <a:r>
              <a:rPr lang="ru-RU" altLang="ru-RU" sz="1800" kern="0" dirty="0">
                <a:cs typeface="Arial" panose="020B0604020202020204" pitchFamily="34" charset="0"/>
              </a:rPr>
              <a:t>1</a:t>
            </a:r>
            <a:r>
              <a:rPr lang="en-US" altLang="ru-RU" sz="1800" kern="0" dirty="0">
                <a:cs typeface="Arial" panose="020B0604020202020204" pitchFamily="34" charset="0"/>
              </a:rPr>
              <a:t>2, 2021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1747828186"/>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9</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9</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33</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530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37</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356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+11</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4%</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31</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253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35</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000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4</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013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539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-11</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325</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335</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9%</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166</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166</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26</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34</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6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+7</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 </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p</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p</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0" y="5770006"/>
            <a:ext cx="9144000" cy="507831"/>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ru-RU" sz="900" dirty="0">
                <a:solidFill>
                  <a:prstClr val="black">
                    <a:lumMod val="65000"/>
                    <a:lumOff val="35000"/>
                  </a:prstClr>
                </a:solidFill>
                <a:latin typeface="Arial Narrow"/>
                <a:cs typeface="Arial" panose="020B0604020202020204" pitchFamily="34" charset="0"/>
              </a:rPr>
              <a:t>EBITDA</a:t>
            </a:r>
            <a:r>
              <a:rPr lang="en-US" sz="900" dirty="0">
                <a:solidFill>
                  <a:prstClr val="black">
                    <a:lumMod val="65000"/>
                    <a:lumOff val="35000"/>
                  </a:prstClr>
                </a:solidFill>
                <a:latin typeface="Arial Narrow"/>
                <a:cs typeface="Arial" panose="020B0604020202020204" pitchFamily="34" charset="0"/>
              </a:rPr>
              <a:t> = </a:t>
            </a:r>
            <a:r>
              <a:rPr lang="en-US" sz="900" dirty="0">
                <a:solidFill>
                  <a:schemeClr val="tx1">
                    <a:lumMod val="65000"/>
                    <a:lumOff val="35000"/>
                  </a:schemeClr>
                </a:solidFill>
                <a:latin typeface="+mn-lt"/>
              </a:rPr>
              <a:t>Operating profit + Depreciation and Amortization </a:t>
            </a:r>
            <a:r>
              <a:rPr lang="ru-RU" sz="900" dirty="0">
                <a:solidFill>
                  <a:schemeClr val="tx1">
                    <a:lumMod val="65000"/>
                    <a:lumOff val="35000"/>
                  </a:schemeClr>
                </a:solidFill>
                <a:latin typeface="+mn-lt"/>
              </a:rPr>
              <a:t>+ </a:t>
            </a:r>
            <a:r>
              <a:rPr lang="en-US" sz="900" dirty="0">
                <a:solidFill>
                  <a:schemeClr val="tx1">
                    <a:lumMod val="65000"/>
                    <a:lumOff val="35000"/>
                  </a:schemeClr>
                </a:solidFill>
                <a:latin typeface="+mn-lt"/>
              </a:rPr>
              <a:t>Impairment Loss (Reserve Accrual) for Non-financial Assets - Income from Impairment Loss Reversal (Reserve) for Non-financial Assets</a:t>
            </a:r>
            <a:endParaRPr lang="ru-RU" sz="900" dirty="0">
              <a:solidFill>
                <a:schemeClr val="tx1">
                  <a:lumMod val="65000"/>
                  <a:lumOff val="35000"/>
                </a:schemeClr>
              </a:solidFill>
              <a:latin typeface="+mn-lt"/>
            </a:endParaRPr>
          </a:p>
        </p:txBody>
      </p:sp>
      <p:graphicFrame>
        <p:nvGraphicFramePr>
          <p:cNvPr id="10" name="Group 84"/>
          <p:cNvGraphicFramePr>
            <a:graphicFrameLocks noGrp="1"/>
          </p:cNvGraphicFramePr>
          <p:nvPr>
            <p:extLst>
              <p:ext uri="{D42A27DB-BD31-4B8C-83A1-F6EECF244321}">
                <p14:modId xmlns:p14="http://schemas.microsoft.com/office/powerpoint/2010/main" val="1438015693"/>
              </p:ext>
            </p:extLst>
          </p:nvPr>
        </p:nvGraphicFramePr>
        <p:xfrm>
          <a:off x="4343400" y="1833564"/>
          <a:ext cx="4724400" cy="3881440"/>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0909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9</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9</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3547">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88</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747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104</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484</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+17</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09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(72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103)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(85</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637)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+18</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8%</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(43</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036)</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(55</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509)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067)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(30</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128)</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083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a:t>
                      </a:r>
                      <a:r>
                        <a:rPr kumimoji="0" lang="en-US" sz="1400" b="0" i="0" u="none" strike="noStrike" kern="1200" cap="none" normalizeH="0" baseline="0">
                          <a:ln>
                            <a:noFill/>
                          </a:ln>
                          <a:solidFill>
                            <a:srgbClr val="002060"/>
                          </a:solidFill>
                          <a:effectLst/>
                          <a:latin typeface="Arial Narrow" pitchFamily="34" charset="0"/>
                          <a:ea typeface="+mn-ea"/>
                          <a:cs typeface="Arial" charset="0"/>
                        </a:rPr>
                        <a:t>(Loss) / </a:t>
                      </a:r>
                      <a:r>
                        <a:rPr kumimoji="0" lang="en-US" sz="1400" b="0" i="0" u="none" strike="noStrike" kern="1200" cap="none" normalizeH="0" baseline="0" dirty="0">
                          <a:ln>
                            <a:noFill/>
                          </a:ln>
                          <a:solidFill>
                            <a:srgbClr val="002060"/>
                          </a:solidFill>
                          <a:effectLst/>
                          <a:latin typeface="Arial Narrow" pitchFamily="34" charset="0"/>
                          <a:ea typeface="+mn-ea"/>
                          <a:cs typeface="Arial" charset="0"/>
                        </a:rPr>
                        <a:t>Reversal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(604)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386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571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16</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040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233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26</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222</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610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058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14</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406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+19</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27206"/>
                  </a:ext>
                </a:extLst>
              </a:tr>
              <a:tr h="488966">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Comprehensive Income </a:t>
                      </a:r>
                    </a:p>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003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14</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563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+21</a:t>
                      </a:r>
                      <a:r>
                        <a:rPr kumimoji="0" lang="en-US"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a:extLst>
              <a:ext uri="{FF2B5EF4-FFF2-40B4-BE49-F238E27FC236}">
                <a16:creationId xmlns:a16="http://schemas.microsoft.com/office/drawing/2014/main" id="{855E21E6-5EC2-41B5-81B3-7DA294705ECA}"/>
              </a:ext>
            </a:extLst>
          </p:cNvPr>
          <p:cNvPicPr>
            <a:picLocks noChangeAspect="1"/>
          </p:cNvPicPr>
          <p:nvPr/>
        </p:nvPicPr>
        <p:blipFill>
          <a:blip r:embed="rId2"/>
          <a:stretch>
            <a:fillRect/>
          </a:stretch>
        </p:blipFill>
        <p:spPr>
          <a:xfrm>
            <a:off x="4536278" y="4267352"/>
            <a:ext cx="4962574" cy="1627773"/>
          </a:xfrm>
          <a:prstGeom prst="rect">
            <a:avLst/>
          </a:prstGeom>
        </p:spPr>
      </p:pic>
      <p:pic>
        <p:nvPicPr>
          <p:cNvPr id="12" name="Рисунок 11">
            <a:extLst>
              <a:ext uri="{FF2B5EF4-FFF2-40B4-BE49-F238E27FC236}">
                <a16:creationId xmlns:a16="http://schemas.microsoft.com/office/drawing/2014/main" id="{8473EF4D-322D-428C-885A-6A092B7DF136}"/>
              </a:ext>
            </a:extLst>
          </p:cNvPr>
          <p:cNvPicPr>
            <a:picLocks noChangeAspect="1"/>
          </p:cNvPicPr>
          <p:nvPr/>
        </p:nvPicPr>
        <p:blipFill>
          <a:blip r:embed="rId3"/>
          <a:stretch>
            <a:fillRect/>
          </a:stretch>
        </p:blipFill>
        <p:spPr>
          <a:xfrm>
            <a:off x="-571285" y="4222774"/>
            <a:ext cx="4688230" cy="1676545"/>
          </a:xfrm>
          <a:prstGeom prst="rect">
            <a:avLst/>
          </a:prstGeom>
        </p:spPr>
      </p:pic>
      <p:pic>
        <p:nvPicPr>
          <p:cNvPr id="2" name="Рисунок 1">
            <a:extLst>
              <a:ext uri="{FF2B5EF4-FFF2-40B4-BE49-F238E27FC236}">
                <a16:creationId xmlns:a16="http://schemas.microsoft.com/office/drawing/2014/main" id="{B84DE34A-B866-4784-9454-9BDCF2CBA42E}"/>
              </a:ext>
            </a:extLst>
          </p:cNvPr>
          <p:cNvPicPr>
            <a:picLocks noChangeAspect="1"/>
          </p:cNvPicPr>
          <p:nvPr/>
        </p:nvPicPr>
        <p:blipFill>
          <a:blip r:embed="rId4"/>
          <a:stretch>
            <a:fillRect/>
          </a:stretch>
        </p:blipFill>
        <p:spPr>
          <a:xfrm>
            <a:off x="-62841" y="1526219"/>
            <a:ext cx="4688230" cy="1615580"/>
          </a:xfrm>
          <a:prstGeom prst="rect">
            <a:avLst/>
          </a:prstGeom>
        </p:spPr>
      </p:pic>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4198801818"/>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Arial Narrow" pitchFamily="34" charset="0"/>
                          <a:cs typeface="Arial" charset="0"/>
                        </a:rPr>
                        <a:t>9M</a:t>
                      </a:r>
                      <a:r>
                        <a:rPr kumimoji="0" lang="ru-RU" sz="1100" b="1" i="0" u="none" strike="noStrike" cap="none" normalizeH="0" baseline="0" dirty="0">
                          <a:ln>
                            <a:noFill/>
                          </a:ln>
                          <a:solidFill>
                            <a:srgbClr val="0079C2"/>
                          </a:solidFill>
                          <a:effectLst/>
                          <a:latin typeface="Arial Narrow" pitchFamily="34" charset="0"/>
                          <a:cs typeface="Arial" charset="0"/>
                        </a:rPr>
                        <a:t> 2021</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417</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05   </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929</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05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119</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359</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99  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140</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450</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91  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9M </a:t>
            </a:r>
            <a:r>
              <a:rPr lang="ru-RU" altLang="ru-RU" sz="1600" b="1" dirty="0">
                <a:solidFill>
                  <a:srgbClr val="0079C2"/>
                </a:solidFill>
              </a:rPr>
              <a:t>202</a:t>
            </a:r>
            <a:r>
              <a:rPr lang="en-US" altLang="ru-RU" sz="1600" b="1" dirty="0">
                <a:solidFill>
                  <a:srgbClr val="0079C2"/>
                </a:solidFill>
              </a:rPr>
              <a:t>1 </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9M </a:t>
            </a:r>
            <a:r>
              <a:rPr lang="ru-RU" altLang="ru-RU" sz="1600" b="1" dirty="0">
                <a:solidFill>
                  <a:srgbClr val="0079C2"/>
                </a:solidFill>
              </a:rPr>
              <a:t>202</a:t>
            </a:r>
            <a:r>
              <a:rPr lang="en-US" altLang="ru-RU" sz="1600" b="1" dirty="0">
                <a:solidFill>
                  <a:srgbClr val="0079C2"/>
                </a:solidFill>
              </a:rPr>
              <a:t>1</a:t>
            </a:r>
            <a:r>
              <a:rPr lang="ru-RU" altLang="ru-RU" sz="1600" b="1" baseline="30000" dirty="0">
                <a:solidFill>
                  <a:srgbClr val="0079C2"/>
                </a:solidFill>
              </a:rPr>
              <a:t>1</a:t>
            </a:r>
          </a:p>
        </p:txBody>
      </p:sp>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a:extLst>
              <a:ext uri="{FF2B5EF4-FFF2-40B4-BE49-F238E27FC236}">
                <a16:creationId xmlns:a16="http://schemas.microsoft.com/office/drawing/2014/main" id="{CABD4346-FB0A-4413-B627-D70D2D502173}"/>
              </a:ext>
            </a:extLst>
          </p:cNvPr>
          <p:cNvPicPr>
            <a:picLocks noChangeAspect="1"/>
          </p:cNvPicPr>
          <p:nvPr/>
        </p:nvPicPr>
        <p:blipFill>
          <a:blip r:embed="rId2"/>
          <a:stretch>
            <a:fillRect/>
          </a:stretch>
        </p:blipFill>
        <p:spPr>
          <a:xfrm>
            <a:off x="5410913" y="4065887"/>
            <a:ext cx="3505504" cy="2200847"/>
          </a:xfrm>
          <a:prstGeom prst="rect">
            <a:avLst/>
          </a:prstGeom>
        </p:spPr>
      </p:pic>
      <p:pic>
        <p:nvPicPr>
          <p:cNvPr id="16" name="Рисунок 15">
            <a:extLst>
              <a:ext uri="{FF2B5EF4-FFF2-40B4-BE49-F238E27FC236}">
                <a16:creationId xmlns:a16="http://schemas.microsoft.com/office/drawing/2014/main" id="{AFD02D72-5734-45E5-93B1-EB76D9133555}"/>
              </a:ext>
            </a:extLst>
          </p:cNvPr>
          <p:cNvPicPr>
            <a:picLocks noChangeAspect="1"/>
          </p:cNvPicPr>
          <p:nvPr/>
        </p:nvPicPr>
        <p:blipFill>
          <a:blip r:embed="rId3"/>
          <a:stretch>
            <a:fillRect/>
          </a:stretch>
        </p:blipFill>
        <p:spPr>
          <a:xfrm>
            <a:off x="979530" y="4303758"/>
            <a:ext cx="3438442" cy="1639966"/>
          </a:xfrm>
          <a:prstGeom prst="rect">
            <a:avLst/>
          </a:prstGeom>
        </p:spPr>
      </p:pic>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153503766"/>
              </p:ext>
            </p:extLst>
          </p:nvPr>
        </p:nvGraphicFramePr>
        <p:xfrm>
          <a:off x="4876800" y="1704548"/>
          <a:ext cx="4114801" cy="1225776"/>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9</a:t>
                      </a:r>
                      <a:r>
                        <a:rPr lang="ru-RU" sz="1100" b="1" i="0" u="none" strike="noStrike" kern="1200" dirty="0">
                          <a:solidFill>
                            <a:srgbClr val="0079C2"/>
                          </a:solidFill>
                          <a:latin typeface="+mn-lt"/>
                          <a:ea typeface="+mn-ea"/>
                          <a:cs typeface="+mn-cs"/>
                        </a:rPr>
                        <a:t>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9</a:t>
                      </a:r>
                      <a:r>
                        <a:rPr lang="ru-RU" sz="1100" b="1" i="0" u="none" strike="noStrike" kern="1200" dirty="0">
                          <a:solidFill>
                            <a:srgbClr val="0079C2"/>
                          </a:solidFill>
                          <a:latin typeface="+mn-lt"/>
                          <a:ea typeface="+mn-ea"/>
                          <a:cs typeface="+mn-cs"/>
                        </a:rPr>
                        <a:t>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37</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585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48</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489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+29</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0%</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5</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451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7</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020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+28</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rgbClr val="000000"/>
                          </a:solidFill>
                          <a:effectLst/>
                          <a:latin typeface="Arial Narrow" panose="020B0606020202030204" pitchFamily="34" charset="0"/>
                        </a:rPr>
                        <a:t>43</a:t>
                      </a:r>
                      <a:r>
                        <a:rPr lang="en-US" sz="1100" b="1" i="0" u="none" strike="noStrike" dirty="0">
                          <a:solidFill>
                            <a:srgbClr val="000000"/>
                          </a:solidFill>
                          <a:effectLst/>
                          <a:latin typeface="Arial Narrow" panose="020B0606020202030204" pitchFamily="34" charset="0"/>
                        </a:rPr>
                        <a:t>,</a:t>
                      </a:r>
                      <a:r>
                        <a:rPr lang="ru-RU" sz="1100" b="1" i="0" u="none" strike="noStrike" dirty="0">
                          <a:solidFill>
                            <a:srgbClr val="000000"/>
                          </a:solidFill>
                          <a:effectLst/>
                          <a:latin typeface="Arial Narrow" panose="020B0606020202030204" pitchFamily="34" charset="0"/>
                        </a:rPr>
                        <a:t>036</a:t>
                      </a:r>
                    </a:p>
                  </a:txBody>
                  <a:tcPr marL="6350" marR="6350" marT="6350"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rgbClr val="000000"/>
                          </a:solidFill>
                          <a:effectLst/>
                          <a:latin typeface="Arial Narrow" panose="020B0606020202030204" pitchFamily="34" charset="0"/>
                        </a:rPr>
                        <a:t>55</a:t>
                      </a:r>
                      <a:r>
                        <a:rPr lang="en-US" sz="1100" b="1" i="0" u="none" strike="noStrike" dirty="0">
                          <a:solidFill>
                            <a:srgbClr val="000000"/>
                          </a:solidFill>
                          <a:effectLst/>
                          <a:latin typeface="Arial Narrow" panose="020B0606020202030204" pitchFamily="34" charset="0"/>
                        </a:rPr>
                        <a:t>,</a:t>
                      </a:r>
                      <a:r>
                        <a:rPr lang="ru-RU" sz="1100" b="1" i="0" u="none" strike="noStrike" dirty="0">
                          <a:solidFill>
                            <a:srgbClr val="000000"/>
                          </a:solidFill>
                          <a:effectLst/>
                          <a:latin typeface="Arial Narrow" panose="020B0606020202030204" pitchFamily="34" charset="0"/>
                        </a:rPr>
                        <a:t>509</a:t>
                      </a:r>
                    </a:p>
                  </a:txBody>
                  <a:tcPr marL="6350" marR="6350" marT="6350"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+29</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0%</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Consumption, </a:t>
            </a:r>
            <a:r>
              <a:rPr lang="en-US" altLang="ru-RU" sz="1600" b="1" dirty="0" err="1">
                <a:solidFill>
                  <a:srgbClr val="0079C2"/>
                </a:solidFill>
              </a:rPr>
              <a:t>thous</a:t>
            </a:r>
            <a:r>
              <a:rPr lang="en-US" altLang="ru-RU" sz="1600" b="1" dirty="0">
                <a:solidFill>
                  <a:srgbClr val="0079C2"/>
                </a:solidFill>
              </a:rPr>
              <a:t>. t</a:t>
            </a:r>
            <a:r>
              <a:rPr lang="ru-RU" altLang="ru-RU" sz="1600" b="1" baseline="30000" dirty="0">
                <a:solidFill>
                  <a:srgbClr val="0079C2"/>
                </a:solidFill>
              </a:rPr>
              <a:t>1</a:t>
            </a:r>
            <a:endParaRPr lang="en-US" altLang="ru-RU" sz="1600" b="1" baseline="30000" dirty="0">
              <a:solidFill>
                <a:srgbClr val="0079C2"/>
              </a:solidFill>
            </a:endParaRPr>
          </a:p>
        </p:txBody>
      </p:sp>
      <p:sp>
        <p:nvSpPr>
          <p:cNvPr id="11" name="Rectangle 8"/>
          <p:cNvSpPr>
            <a:spLocks noChangeArrowheads="1"/>
          </p:cNvSpPr>
          <p:nvPr/>
        </p:nvSpPr>
        <p:spPr bwMode="auto">
          <a:xfrm>
            <a:off x="171450" y="1470025"/>
            <a:ext cx="3640609" cy="16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Increase of fuel expenses resulted from generating equipment load rescheduling among stations, as well as electricity output and fuel prices increase .</a:t>
            </a:r>
          </a:p>
          <a:p>
            <a:pPr>
              <a:spcBef>
                <a:spcPts val="300"/>
              </a:spcBef>
              <a:spcAft>
                <a:spcPts val="300"/>
              </a:spcAft>
              <a:buClr>
                <a:schemeClr val="tx2"/>
              </a:buClr>
              <a:buFont typeface="Arial Narrow" panose="020B0606020202030204" pitchFamily="34" charset="0"/>
              <a:buChar char="–"/>
            </a:pPr>
            <a:r>
              <a:rPr lang="en-US" altLang="ru-RU" sz="1200" dirty="0">
                <a:solidFill>
                  <a:schemeClr val="tx1"/>
                </a:solidFill>
                <a:ea typeface="Calibri" panose="020F0502020204030204" pitchFamily="34" charset="0"/>
                <a:cs typeface="Times New Roman" panose="02020603050405020304" pitchFamily="18" charset="0"/>
              </a:rPr>
              <a:t>Purchased capacity and electricity </a:t>
            </a:r>
            <a:r>
              <a:rPr lang="en-US" altLang="ru-RU" sz="1200" dirty="0">
                <a:solidFill>
                  <a:schemeClr val="tx1"/>
                </a:solidFill>
              </a:rPr>
              <a:t>expenses growth </a:t>
            </a:r>
            <a:r>
              <a:rPr lang="en-US" altLang="ru-RU" sz="1200" dirty="0">
                <a:solidFill>
                  <a:schemeClr val="tx1"/>
                </a:solidFill>
                <a:cs typeface="Calibri" panose="020F0502020204030204" pitchFamily="34" charset="0"/>
              </a:rPr>
              <a:t>was due to increased purchase volume and prices at the wholesale market for internal use, as well as in order to comply with regulated contracts, along with </a:t>
            </a:r>
            <a:r>
              <a:rPr lang="en-US" altLang="ru-RU" sz="1200" dirty="0">
                <a:solidFill>
                  <a:schemeClr val="tx1"/>
                </a:solidFill>
              </a:rPr>
              <a:t>generating equipment load rescheduling among stations.</a:t>
            </a:r>
          </a:p>
        </p:txBody>
      </p:sp>
      <p:cxnSp>
        <p:nvCxnSpPr>
          <p:cNvPr id="12" name="Straight Arrow Connector 13"/>
          <p:cNvCxnSpPr>
            <a:cxnSpLocks/>
          </p:cNvCxnSpPr>
          <p:nvPr/>
        </p:nvCxnSpPr>
        <p:spPr>
          <a:xfrm flipV="1">
            <a:off x="2260600" y="4419600"/>
            <a:ext cx="825500" cy="1397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29.0</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7F9E444-D04E-428D-9D79-CEB5DDF50E90}"/>
              </a:ext>
            </a:extLst>
          </p:cNvPr>
          <p:cNvPicPr>
            <a:picLocks noChangeAspect="1"/>
          </p:cNvPicPr>
          <p:nvPr/>
        </p:nvPicPr>
        <p:blipFill>
          <a:blip r:embed="rId2"/>
          <a:stretch>
            <a:fillRect/>
          </a:stretch>
        </p:blipFill>
        <p:spPr>
          <a:xfrm>
            <a:off x="722393" y="4358055"/>
            <a:ext cx="3974937" cy="1774090"/>
          </a:xfrm>
          <a:prstGeom prst="rect">
            <a:avLst/>
          </a:prstGeom>
        </p:spPr>
      </p:pic>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1500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increase</a:t>
            </a:r>
            <a:r>
              <a:rPr lang="ru-RU" altLang="ru-RU" sz="1400" dirty="0">
                <a:solidFill>
                  <a:schemeClr val="tx1"/>
                </a:solidFill>
              </a:rPr>
              <a:t> </a:t>
            </a:r>
            <a:r>
              <a:rPr lang="en-US" altLang="ru-RU" sz="1400" dirty="0">
                <a:solidFill>
                  <a:schemeClr val="tx1"/>
                </a:solidFill>
              </a:rPr>
              <a:t>in</a:t>
            </a:r>
            <a:r>
              <a:rPr lang="ru-RU" altLang="ru-RU" sz="1400" dirty="0">
                <a:solidFill>
                  <a:schemeClr val="tx1"/>
                </a:solidFill>
              </a:rPr>
              <a:t> 1</a:t>
            </a:r>
            <a:r>
              <a:rPr lang="en-US" altLang="ru-RU" sz="1400" dirty="0">
                <a:solidFill>
                  <a:schemeClr val="tx1"/>
                </a:solidFill>
              </a:rPr>
              <a:t>H</a:t>
            </a:r>
            <a:r>
              <a:rPr lang="ru-RU" altLang="ru-RU" sz="1400" dirty="0">
                <a:solidFill>
                  <a:schemeClr val="tx1"/>
                </a:solidFill>
              </a:rPr>
              <a:t> 202</a:t>
            </a:r>
            <a:r>
              <a:rPr lang="en-US" altLang="ru-RU" sz="1400" dirty="0">
                <a:solidFill>
                  <a:schemeClr val="tx1"/>
                </a:solidFill>
              </a:rPr>
              <a:t>0 was dew to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PP&amp;E </a:t>
            </a:r>
            <a:r>
              <a:rPr lang="ru-RU" altLang="ru-RU" sz="1400" dirty="0" err="1">
                <a:solidFill>
                  <a:schemeClr val="tx1"/>
                </a:solidFill>
              </a:rPr>
              <a:t>and</a:t>
            </a:r>
            <a:r>
              <a:rPr lang="ru-RU" altLang="ru-RU" sz="1400" dirty="0">
                <a:solidFill>
                  <a:schemeClr val="tx1"/>
                </a:solidFill>
              </a:rPr>
              <a:t> </a:t>
            </a:r>
            <a:r>
              <a:rPr lang="ru-RU" altLang="ru-RU" sz="1400" dirty="0" err="1">
                <a:solidFill>
                  <a:schemeClr val="tx1"/>
                </a:solidFill>
              </a:rPr>
              <a:t>other</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sale</a:t>
            </a:r>
            <a:r>
              <a:rPr lang="ru-RU" altLang="ru-RU" sz="1400" dirty="0">
                <a:solidFill>
                  <a:schemeClr val="tx1"/>
                </a:solidFill>
              </a:rPr>
              <a:t>, </a:t>
            </a:r>
            <a:r>
              <a:rPr lang="ru-RU" altLang="ru-RU" sz="1400" dirty="0" err="1">
                <a:solidFill>
                  <a:schemeClr val="tx1"/>
                </a:solidFill>
              </a:rPr>
              <a:t>including</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at</a:t>
            </a:r>
            <a:r>
              <a:rPr lang="ru-RU" altLang="ru-RU" sz="1400" dirty="0">
                <a:solidFill>
                  <a:schemeClr val="tx1"/>
                </a:solidFill>
              </a:rPr>
              <a:t> Krasnoyarskaya station-2</a:t>
            </a:r>
            <a:r>
              <a:rPr lang="en-US" altLang="ru-RU" sz="1400" dirty="0">
                <a:solidFill>
                  <a:schemeClr val="tx1"/>
                </a:solidFill>
              </a:rPr>
              <a:t>.</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Rent expenses decreased on the account of </a:t>
            </a:r>
            <a:r>
              <a:rPr lang="en-US" altLang="ru-RU" sz="1400" dirty="0" err="1">
                <a:solidFill>
                  <a:schemeClr val="tx1"/>
                </a:solidFill>
              </a:rPr>
              <a:t>Adlerskaya</a:t>
            </a:r>
            <a:r>
              <a:rPr lang="en-US" altLang="ru-RU" sz="1400" dirty="0">
                <a:solidFill>
                  <a:schemeClr val="tx1"/>
                </a:solidFill>
              </a:rPr>
              <a:t> TPS rent termination, following its acquisition in December, 2020.</a:t>
            </a:r>
          </a:p>
          <a:p>
            <a:pPr marL="0" indent="0" eaLnBrk="1" hangingPunct="1">
              <a:lnSpc>
                <a:spcPct val="90000"/>
              </a:lnSpc>
              <a:spcBef>
                <a:spcPts val="100"/>
              </a:spcBef>
              <a:spcAft>
                <a:spcPts val="100"/>
              </a:spcAft>
              <a:buClr>
                <a:schemeClr val="tx2"/>
              </a:buClr>
              <a:buNone/>
            </a:pP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2653896847"/>
              </p:ext>
            </p:extLst>
          </p:nvPr>
        </p:nvGraphicFramePr>
        <p:xfrm>
          <a:off x="4876800" y="1557337"/>
          <a:ext cx="4191000" cy="4702786"/>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417699">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9</a:t>
                      </a:r>
                      <a:r>
                        <a:rPr lang="ru-RU" sz="1100" b="1" i="0" u="none" strike="noStrike" kern="1200" dirty="0">
                          <a:solidFill>
                            <a:srgbClr val="0079C2"/>
                          </a:solidFill>
                          <a:latin typeface="+mn-lt"/>
                          <a:ea typeface="+mn-ea"/>
                          <a:cs typeface="+mn-cs"/>
                        </a:rPr>
                        <a:t>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9</a:t>
                      </a:r>
                      <a:r>
                        <a:rPr lang="ru-RU" sz="1100" b="1" i="0" u="none" strike="noStrike" kern="1200" dirty="0">
                          <a:solidFill>
                            <a:srgbClr val="0079C2"/>
                          </a:solidFill>
                          <a:latin typeface="+mn-lt"/>
                          <a:ea typeface="+mn-ea"/>
                          <a:cs typeface="+mn-cs"/>
                        </a:rPr>
                        <a:t>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417421">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7</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004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6</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387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-8</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89065">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643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646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+0</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394">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767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680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-4</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964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929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3</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885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325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-65</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962102">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Loss (</a:t>
                      </a: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(4</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364)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317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10</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185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10</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377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7210820"/>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5</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983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5</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467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-8</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7421">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29</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067</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30</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128</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+3</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7%</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a:cxnSpLocks/>
          </p:cNvCxnSpPr>
          <p:nvPr/>
        </p:nvCxnSpPr>
        <p:spPr>
          <a:xfrm flipV="1">
            <a:off x="2162175" y="4566911"/>
            <a:ext cx="1139078" cy="20670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49151" y="4487699"/>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+3.7</a:t>
            </a:r>
            <a:r>
              <a:rPr lang="ru-RU" sz="1050" spc="-30" dirty="0">
                <a:solidFill>
                  <a:srgbClr val="0079C2"/>
                </a:solidFill>
              </a:rPr>
              <a:t>%</a:t>
            </a:r>
          </a:p>
        </p:txBody>
      </p:sp>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962A341-F744-4FE5-9122-E477377142EA}"/>
              </a:ext>
            </a:extLst>
          </p:cNvPr>
          <p:cNvPicPr>
            <a:picLocks noChangeAspect="1"/>
          </p:cNvPicPr>
          <p:nvPr/>
        </p:nvPicPr>
        <p:blipFill>
          <a:blip r:embed="rId2"/>
          <a:stretch>
            <a:fillRect/>
          </a:stretch>
        </p:blipFill>
        <p:spPr>
          <a:xfrm>
            <a:off x="2802830" y="2506961"/>
            <a:ext cx="6267231" cy="2987299"/>
          </a:xfrm>
          <a:prstGeom prst="rect">
            <a:avLst/>
          </a:prstGeom>
        </p:spPr>
      </p:pic>
      <p:pic>
        <p:nvPicPr>
          <p:cNvPr id="2" name="Рисунок 1">
            <a:extLst>
              <a:ext uri="{FF2B5EF4-FFF2-40B4-BE49-F238E27FC236}">
                <a16:creationId xmlns:a16="http://schemas.microsoft.com/office/drawing/2014/main" id="{CB01F80C-8F24-42F7-BB96-650F59AF3A26}"/>
              </a:ext>
            </a:extLst>
          </p:cNvPr>
          <p:cNvPicPr>
            <a:picLocks noChangeAspect="1"/>
          </p:cNvPicPr>
          <p:nvPr/>
        </p:nvPicPr>
        <p:blipFill>
          <a:blip r:embed="rId3"/>
          <a:stretch>
            <a:fillRect/>
          </a:stretch>
        </p:blipFill>
        <p:spPr>
          <a:xfrm>
            <a:off x="73939" y="2916486"/>
            <a:ext cx="2554445" cy="2206943"/>
          </a:xfrm>
          <a:prstGeom prst="rect">
            <a:avLst/>
          </a:prstGeom>
        </p:spPr>
      </p:pic>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5" name="Text Box 103"/>
          <p:cNvSpPr txBox="1">
            <a:spLocks noChangeArrowheads="1"/>
          </p:cNvSpPr>
          <p:nvPr/>
        </p:nvSpPr>
        <p:spPr bwMode="auto">
          <a:xfrm>
            <a:off x="4815114" y="2304953"/>
            <a:ext cx="27433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a:t>
            </a:r>
            <a:r>
              <a:rPr lang="en-US" altLang="ru-RU" sz="1600" b="1" dirty="0">
                <a:solidFill>
                  <a:srgbClr val="0079C2"/>
                </a:solidFill>
              </a:rPr>
              <a:t>9M </a:t>
            </a:r>
            <a:r>
              <a:rPr lang="ru-RU" altLang="ru-RU" sz="1600" b="1" dirty="0">
                <a:solidFill>
                  <a:srgbClr val="0079C2"/>
                </a:solidFill>
              </a:rPr>
              <a:t>202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cxnSp>
        <p:nvCxnSpPr>
          <p:cNvPr id="17" name="Straight Arrow Connector 6">
            <a:extLst>
              <a:ext uri="{FF2B5EF4-FFF2-40B4-BE49-F238E27FC236}">
                <a16:creationId xmlns:a16="http://schemas.microsoft.com/office/drawing/2014/main" id="{F53C8680-CD46-4205-A2C4-19DB6A4AFD81}"/>
              </a:ext>
            </a:extLst>
          </p:cNvPr>
          <p:cNvCxnSpPr>
            <a:cxnSpLocks/>
          </p:cNvCxnSpPr>
          <p:nvPr/>
        </p:nvCxnSpPr>
        <p:spPr>
          <a:xfrm flipV="1">
            <a:off x="906097" y="3006171"/>
            <a:ext cx="841391" cy="69330"/>
          </a:xfrm>
          <a:prstGeom prst="straightConnector1">
            <a:avLst/>
          </a:prstGeom>
          <a:ln>
            <a:solidFill>
              <a:srgbClr val="0066CC"/>
            </a:solidFill>
            <a:tailEnd type="arrow"/>
          </a:ln>
        </p:spPr>
        <p:style>
          <a:lnRef idx="1">
            <a:schemeClr val="accent1"/>
          </a:lnRef>
          <a:fillRef idx="0">
            <a:schemeClr val="accent1"/>
          </a:fillRef>
          <a:effectRef idx="0">
            <a:schemeClr val="accent1"/>
          </a:effectRef>
          <a:fontRef idx="minor">
            <a:schemeClr val="tx1"/>
          </a:fontRef>
        </p:style>
      </p:cxnSp>
      <p:sp>
        <p:nvSpPr>
          <p:cNvPr id="19" name="Oval 7">
            <a:extLst>
              <a:ext uri="{FF2B5EF4-FFF2-40B4-BE49-F238E27FC236}">
                <a16:creationId xmlns:a16="http://schemas.microsoft.com/office/drawing/2014/main" id="{924A62EA-B6C1-4C1A-958A-AA7E16DFE3B7}"/>
              </a:ext>
            </a:extLst>
          </p:cNvPr>
          <p:cNvSpPr/>
          <p:nvPr/>
        </p:nvSpPr>
        <p:spPr>
          <a:xfrm>
            <a:off x="1089025" y="2881105"/>
            <a:ext cx="439738" cy="462728"/>
          </a:xfrm>
          <a:prstGeom prst="ellipse">
            <a:avLst/>
          </a:prstGeom>
          <a:solidFill>
            <a:schemeClr val="bg1"/>
          </a:solidFill>
          <a:ln w="635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+12.9%</a:t>
            </a:r>
          </a:p>
        </p:txBody>
      </p:sp>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a:extLst>
              <a:ext uri="{FF2B5EF4-FFF2-40B4-BE49-F238E27FC236}">
                <a16:creationId xmlns:a16="http://schemas.microsoft.com/office/drawing/2014/main" id="{FE0EE045-CE53-4772-9196-01697C5AF85B}"/>
              </a:ext>
            </a:extLst>
          </p:cNvPr>
          <p:cNvPicPr>
            <a:picLocks noChangeAspect="1"/>
          </p:cNvPicPr>
          <p:nvPr/>
        </p:nvPicPr>
        <p:blipFill>
          <a:blip r:embed="rId2"/>
          <a:stretch>
            <a:fillRect/>
          </a:stretch>
        </p:blipFill>
        <p:spPr>
          <a:xfrm>
            <a:off x="6108343" y="2268649"/>
            <a:ext cx="2865368" cy="3273836"/>
          </a:xfrm>
          <a:prstGeom prst="rect">
            <a:avLst/>
          </a:prstGeom>
        </p:spPr>
      </p:pic>
      <p:pic>
        <p:nvPicPr>
          <p:cNvPr id="16" name="Рисунок 15">
            <a:extLst>
              <a:ext uri="{FF2B5EF4-FFF2-40B4-BE49-F238E27FC236}">
                <a16:creationId xmlns:a16="http://schemas.microsoft.com/office/drawing/2014/main" id="{775049CB-A053-41E3-BE9E-B6DC561003DB}"/>
              </a:ext>
            </a:extLst>
          </p:cNvPr>
          <p:cNvPicPr>
            <a:picLocks noChangeAspect="1"/>
          </p:cNvPicPr>
          <p:nvPr/>
        </p:nvPicPr>
        <p:blipFill>
          <a:blip r:embed="rId3"/>
          <a:stretch>
            <a:fillRect/>
          </a:stretch>
        </p:blipFill>
        <p:spPr>
          <a:xfrm>
            <a:off x="3321573" y="2070795"/>
            <a:ext cx="2950720" cy="3395766"/>
          </a:xfrm>
          <a:prstGeom prst="rect">
            <a:avLst/>
          </a:prstGeom>
        </p:spPr>
      </p:pic>
      <p:pic>
        <p:nvPicPr>
          <p:cNvPr id="3" name="Рисунок 2">
            <a:extLst>
              <a:ext uri="{FF2B5EF4-FFF2-40B4-BE49-F238E27FC236}">
                <a16:creationId xmlns:a16="http://schemas.microsoft.com/office/drawing/2014/main" id="{17002B43-18B0-4C9F-B774-7FC57600D849}"/>
              </a:ext>
            </a:extLst>
          </p:cNvPr>
          <p:cNvPicPr>
            <a:picLocks noChangeAspect="1"/>
          </p:cNvPicPr>
          <p:nvPr/>
        </p:nvPicPr>
        <p:blipFill>
          <a:blip r:embed="rId4"/>
          <a:stretch>
            <a:fillRect/>
          </a:stretch>
        </p:blipFill>
        <p:spPr>
          <a:xfrm>
            <a:off x="-3175" y="2488699"/>
            <a:ext cx="2895600" cy="3160776"/>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September 30, 20</a:t>
            </a:r>
            <a:r>
              <a:rPr lang="ru-RU" altLang="ru-RU" sz="1600" b="1" dirty="0">
                <a:solidFill>
                  <a:srgbClr val="0079C2"/>
                </a:solidFill>
              </a:rPr>
              <a:t>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a:cxnSpLocks/>
          </p:cNvCxnSpPr>
          <p:nvPr/>
        </p:nvCxnSpPr>
        <p:spPr>
          <a:xfrm>
            <a:off x="1111884" y="2652973"/>
            <a:ext cx="702048" cy="1825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80345" y="251804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15.5</a:t>
            </a:r>
            <a:r>
              <a:rPr lang="ru-RU" sz="1050" spc="-10" dirty="0">
                <a:solidFill>
                  <a:srgbClr val="0079C2"/>
                </a:solidFill>
              </a:rPr>
              <a:t>%</a:t>
            </a: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cxnSpLocks/>
            <a:stCxn id="13" idx="6"/>
            <a:endCxn id="14" idx="2"/>
          </p:cNvCxnSpPr>
          <p:nvPr/>
        </p:nvCxnSpPr>
        <p:spPr>
          <a:xfrm>
            <a:off x="7048500" y="2660650"/>
            <a:ext cx="937800" cy="2461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32</a:t>
            </a:r>
            <a:endParaRPr lang="ru-RU" sz="1050" spc="-10" dirty="0">
              <a:solidFill>
                <a:srgbClr val="0079C2"/>
              </a:solidFill>
            </a:endParaRPr>
          </a:p>
        </p:txBody>
      </p:sp>
      <p:sp>
        <p:nvSpPr>
          <p:cNvPr id="14" name="Oval 7"/>
          <p:cNvSpPr/>
          <p:nvPr/>
        </p:nvSpPr>
        <p:spPr>
          <a:xfrm>
            <a:off x="7986300" y="272425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01</a:t>
            </a:r>
            <a:endParaRPr lang="ru-RU" sz="1050" spc="-10" dirty="0">
              <a:solidFill>
                <a:srgbClr val="0079C2"/>
              </a:solidFill>
            </a:endParaRPr>
          </a:p>
        </p:txBody>
      </p:sp>
      <p:sp>
        <p:nvSpPr>
          <p:cNvPr id="15" name="Text Box 103"/>
          <p:cNvSpPr txBox="1">
            <a:spLocks noChangeArrowheads="1"/>
          </p:cNvSpPr>
          <p:nvPr/>
        </p:nvSpPr>
        <p:spPr bwMode="auto">
          <a:xfrm>
            <a:off x="6929025" y="2070795"/>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rgbClr val="0079C2"/>
                </a:solidFill>
              </a:rPr>
              <a:t>Net Debt</a:t>
            </a:r>
            <a:r>
              <a:rPr lang="ru-RU" altLang="ru-RU" sz="1200" dirty="0">
                <a:solidFill>
                  <a:srgbClr val="0079C2"/>
                </a:solidFill>
              </a:rPr>
              <a:t>/</a:t>
            </a:r>
            <a:r>
              <a:rPr lang="en-US" altLang="ru-RU" sz="1200" dirty="0">
                <a:solidFill>
                  <a:srgbClr val="0079C2"/>
                </a:solidFill>
              </a:rPr>
              <a:t> EBITDA</a:t>
            </a:r>
            <a:endParaRPr lang="ru-RU" altLang="ru-RU" sz="1200" baseline="30000" dirty="0">
              <a:solidFill>
                <a:srgbClr val="0079C2"/>
              </a:solidFill>
            </a:endParaRPr>
          </a:p>
        </p:txBody>
      </p:sp>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9M 2021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3839</TotalTime>
  <Words>1187</Words>
  <Application>Microsoft Office PowerPoint</Application>
  <PresentationFormat>Экран (4:3)</PresentationFormat>
  <Paragraphs>199</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8</vt:i4>
      </vt:variant>
      <vt:variant>
        <vt:lpstr>Заголовки слайдов</vt:lpstr>
      </vt:variant>
      <vt:variant>
        <vt:i4>9</vt:i4>
      </vt:variant>
    </vt:vector>
  </HeadingPairs>
  <TitlesOfParts>
    <vt:vector size="20" baseType="lpstr">
      <vt:lpstr>Arial</vt:lpstr>
      <vt:lpstr>Arial Narrow</vt:lpstr>
      <vt:lpstr>Symbol</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Alexander Melnikov</cp:lastModifiedBy>
  <cp:revision>254</cp:revision>
  <cp:lastPrinted>2020-03-06T12:27:47Z</cp:lastPrinted>
  <dcterms:created xsi:type="dcterms:W3CDTF">2009-07-15T11:37:47Z</dcterms:created>
  <dcterms:modified xsi:type="dcterms:W3CDTF">2021-11-11T12:48:41Z</dcterms:modified>
</cp:coreProperties>
</file>