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6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7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5" r:id="rId1"/>
    <p:sldMasterId id="2147483769" r:id="rId2"/>
    <p:sldMasterId id="2147483658" r:id="rId3"/>
    <p:sldMasterId id="2147483759" r:id="rId4"/>
    <p:sldMasterId id="2147483762" r:id="rId5"/>
    <p:sldMasterId id="2147483661" r:id="rId6"/>
    <p:sldMasterId id="2147483662" r:id="rId7"/>
    <p:sldMasterId id="2147483743" r:id="rId8"/>
  </p:sldMasterIdLst>
  <p:notesMasterIdLst>
    <p:notesMasterId r:id="rId18"/>
  </p:notesMasterIdLst>
  <p:handoutMasterIdLst>
    <p:handoutMasterId r:id="rId19"/>
  </p:handoutMasterIdLst>
  <p:sldIdLst>
    <p:sldId id="256" r:id="rId9"/>
    <p:sldId id="257" r:id="rId10"/>
    <p:sldId id="272" r:id="rId11"/>
    <p:sldId id="273" r:id="rId12"/>
    <p:sldId id="274" r:id="rId13"/>
    <p:sldId id="275" r:id="rId14"/>
    <p:sldId id="276" r:id="rId15"/>
    <p:sldId id="277" r:id="rId16"/>
    <p:sldId id="271" r:id="rId17"/>
  </p:sldIdLst>
  <p:sldSz cx="9144000" cy="6858000" type="screen4x3"/>
  <p:notesSz cx="7099300" cy="102346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9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orient="horz" pos="825">
          <p15:clr>
            <a:srgbClr val="A4A3A4"/>
          </p15:clr>
        </p15:guide>
        <p15:guide id="4" orient="horz" pos="591">
          <p15:clr>
            <a:srgbClr val="A4A3A4"/>
          </p15:clr>
        </p15:guide>
        <p15:guide id="5" orient="horz" pos="1752">
          <p15:clr>
            <a:srgbClr val="A4A3A4"/>
          </p15:clr>
        </p15:guide>
        <p15:guide id="6" orient="horz" pos="2818">
          <p15:clr>
            <a:srgbClr val="A4A3A4"/>
          </p15:clr>
        </p15:guide>
        <p15:guide id="7" orient="horz" pos="2959">
          <p15:clr>
            <a:srgbClr val="A4A3A4"/>
          </p15:clr>
        </p15:guide>
        <p15:guide id="8" orient="horz" pos="1612">
          <p15:clr>
            <a:srgbClr val="A4A3A4"/>
          </p15:clr>
        </p15:guide>
        <p15:guide id="9" pos="141">
          <p15:clr>
            <a:srgbClr val="A4A3A4"/>
          </p15:clr>
        </p15:guide>
        <p15:guide id="10" pos="3747">
          <p15:clr>
            <a:srgbClr val="A4A3A4"/>
          </p15:clr>
        </p15:guide>
        <p15:guide id="11" pos="5620">
          <p15:clr>
            <a:srgbClr val="A4A3A4"/>
          </p15:clr>
        </p15:guide>
        <p15:guide id="12" pos="1873">
          <p15:clr>
            <a:srgbClr val="A4A3A4"/>
          </p15:clr>
        </p15:guide>
        <p15:guide id="13" pos="2014">
          <p15:clr>
            <a:srgbClr val="A4A3A4"/>
          </p15:clr>
        </p15:guide>
        <p15:guide id="14" pos="3885">
          <p15:clr>
            <a:srgbClr val="A4A3A4"/>
          </p15:clr>
        </p15:guide>
        <p15:guide id="15" pos="1180">
          <p15:clr>
            <a:srgbClr val="A4A3A4"/>
          </p15:clr>
        </p15:guide>
        <p15:guide id="16" pos="89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79C2"/>
    <a:srgbClr val="003366"/>
    <a:srgbClr val="0066FF"/>
    <a:srgbClr val="0033CC"/>
    <a:srgbClr val="0000FF"/>
    <a:srgbClr val="3366FF"/>
    <a:srgbClr val="009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9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1800" y="-6"/>
      </p:cViewPr>
      <p:guideLst>
        <p:guide orient="horz" pos="1893"/>
        <p:guide orient="horz" pos="3884"/>
        <p:guide orient="horz" pos="825"/>
        <p:guide orient="horz" pos="591"/>
        <p:guide orient="horz" pos="1752"/>
        <p:guide orient="horz" pos="2818"/>
        <p:guide orient="horz" pos="2959"/>
        <p:guide orient="horz" pos="1612"/>
        <p:guide pos="141"/>
        <p:guide pos="3747"/>
        <p:guide pos="5620"/>
        <p:guide pos="1873"/>
        <p:guide pos="2014"/>
        <p:guide pos="3885"/>
        <p:guide pos="1180"/>
        <p:guide pos="89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3" d="100"/>
          <a:sy n="73" d="100"/>
        </p:scale>
        <p:origin x="-3318" y="-108"/>
      </p:cViewPr>
      <p:guideLst>
        <p:guide orient="horz" pos="3224"/>
        <p:guide pos="2236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89" tIns="46945" rIns="93889" bIns="46945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89" tIns="46945" rIns="93889" bIns="46945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89" tIns="46945" rIns="93889" bIns="46945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40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89" tIns="46945" rIns="93889" bIns="46945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EF9B2FAC-2503-48F8-B071-04E7FA1ED43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997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5" tIns="49513" rIns="99025" bIns="49513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5" tIns="49513" rIns="99025" bIns="49513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2513"/>
            <a:ext cx="5676900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5" tIns="49513" rIns="99025" bIns="495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5" tIns="49513" rIns="99025" bIns="49513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5" tIns="49513" rIns="99025" bIns="49513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A7F4F542-0CF8-4D46-9C15-E25CCB08C5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4188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223838" y="1222373"/>
            <a:ext cx="8707437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1873251" y="2917514"/>
            <a:ext cx="7048500" cy="32483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223838" y="2916044"/>
            <a:ext cx="8697912" cy="32498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941924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91698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941924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223838" y="2300400"/>
            <a:ext cx="8697912" cy="38654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91698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1189037" cy="49990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91698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0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1189037" cy="499903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 hasCustomPrompt="1"/>
          </p:nvPr>
        </p:nvSpPr>
        <p:spPr>
          <a:xfrm>
            <a:off x="1873251" y="1216660"/>
            <a:ext cx="7048500" cy="49990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7225" y="1222373"/>
            <a:ext cx="572452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3417887" y="1216660"/>
            <a:ext cx="5503863" cy="48920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1873251" y="1309688"/>
            <a:ext cx="7048500" cy="4856162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МЕРОПРИЯТИЯ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1873251" y="1309688"/>
            <a:ext cx="7048500" cy="4856162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МЕРОПРИЯТИЯ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9307" y="1222373"/>
            <a:ext cx="274451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3"/>
          </p:nvPr>
        </p:nvSpPr>
        <p:spPr>
          <a:xfrm>
            <a:off x="6169740" y="1222373"/>
            <a:ext cx="274451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22373"/>
            <a:ext cx="8697912" cy="13366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2"/>
          </p:nvPr>
        </p:nvSpPr>
        <p:spPr>
          <a:xfrm>
            <a:off x="223838" y="2922068"/>
            <a:ext cx="8697912" cy="324378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8697912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7225" y="1222373"/>
            <a:ext cx="5724525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7225" y="1222373"/>
            <a:ext cx="2746597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3"/>
          </p:nvPr>
        </p:nvSpPr>
        <p:spPr>
          <a:xfrm>
            <a:off x="6169740" y="1222373"/>
            <a:ext cx="2744515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3251" y="0"/>
            <a:ext cx="7048500" cy="100965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22373"/>
            <a:ext cx="8697912" cy="13366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2"/>
          </p:nvPr>
        </p:nvSpPr>
        <p:spPr>
          <a:xfrm>
            <a:off x="223838" y="2912543"/>
            <a:ext cx="8697912" cy="325330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1873251" y="6477893"/>
            <a:ext cx="7048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emf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.emf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.emf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emf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8" name="Rectangle 8"/>
          <p:cNvSpPr>
            <a:spLocks noChangeArrowheads="1"/>
          </p:cNvSpPr>
          <p:nvPr userDrawn="1"/>
        </p:nvSpPr>
        <p:spPr bwMode="auto">
          <a:xfrm>
            <a:off x="1" y="0"/>
            <a:ext cx="91440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6488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99367" name="Rectangle 7"/>
          <p:cNvSpPr>
            <a:spLocks noChangeArrowheads="1"/>
          </p:cNvSpPr>
          <p:nvPr userDrawn="1"/>
        </p:nvSpPr>
        <p:spPr bwMode="auto">
          <a:xfrm>
            <a:off x="-2" y="0"/>
            <a:ext cx="1650207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399370" name="Rectangle 10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1873250" y="0"/>
            <a:ext cx="70485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99375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8" name="Line 6"/>
          <p:cNvSpPr>
            <a:spLocks noChangeShapeType="1"/>
          </p:cNvSpPr>
          <p:nvPr userDrawn="1"/>
        </p:nvSpPr>
        <p:spPr bwMode="auto">
          <a:xfrm>
            <a:off x="1644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3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1644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203679" y="118800"/>
            <a:ext cx="1224000" cy="83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55" r:id="rId2"/>
    <p:sldLayoutId id="2147483756" r:id="rId3"/>
    <p:sldLayoutId id="2147483757" r:id="rId4"/>
    <p:sldLayoutId id="2147483667" r:id="rId5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4" name="Rectangle 8"/>
          <p:cNvSpPr>
            <a:spLocks noChangeArrowheads="1"/>
          </p:cNvSpPr>
          <p:nvPr userDrawn="1"/>
        </p:nvSpPr>
        <p:spPr bwMode="auto">
          <a:xfrm>
            <a:off x="1" y="0"/>
            <a:ext cx="91440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5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0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6488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auto">
          <a:xfrm>
            <a:off x="-2" y="0"/>
            <a:ext cx="1650207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873250" y="0"/>
            <a:ext cx="70485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28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9" name="Line 6"/>
          <p:cNvSpPr>
            <a:spLocks noChangeShapeType="1"/>
          </p:cNvSpPr>
          <p:nvPr userDrawn="1"/>
        </p:nvSpPr>
        <p:spPr bwMode="auto">
          <a:xfrm>
            <a:off x="1644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2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3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4" name="Line 9"/>
          <p:cNvSpPr>
            <a:spLocks noChangeShapeType="1"/>
          </p:cNvSpPr>
          <p:nvPr userDrawn="1"/>
        </p:nvSpPr>
        <p:spPr bwMode="auto">
          <a:xfrm>
            <a:off x="1644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203679" y="118800"/>
            <a:ext cx="1224000" cy="83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6" r:id="rId5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32" name="Rectangle 20"/>
          <p:cNvSpPr>
            <a:spLocks noChangeArrowheads="1"/>
          </p:cNvSpPr>
          <p:nvPr userDrawn="1"/>
        </p:nvSpPr>
        <p:spPr bwMode="auto">
          <a:xfrm>
            <a:off x="1651001" y="2781300"/>
            <a:ext cx="7493000" cy="40767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6" name="Rectangle 8"/>
          <p:cNvSpPr>
            <a:spLocks noChangeArrowheads="1"/>
          </p:cNvSpPr>
          <p:nvPr userDrawn="1"/>
        </p:nvSpPr>
        <p:spPr bwMode="auto">
          <a:xfrm>
            <a:off x="1" y="0"/>
            <a:ext cx="91440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2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651001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3" name="Rectangle 7"/>
          <p:cNvSpPr>
            <a:spLocks noChangeArrowheads="1"/>
          </p:cNvSpPr>
          <p:nvPr userDrawn="1"/>
        </p:nvSpPr>
        <p:spPr bwMode="auto">
          <a:xfrm>
            <a:off x="-2" y="0"/>
            <a:ext cx="1650207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9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873250" y="0"/>
            <a:ext cx="70485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0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3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0" name="Line 6"/>
          <p:cNvSpPr>
            <a:spLocks noChangeShapeType="1"/>
          </p:cNvSpPr>
          <p:nvPr userDrawn="1"/>
        </p:nvSpPr>
        <p:spPr bwMode="auto">
          <a:xfrm>
            <a:off x="1644654" y="0"/>
            <a:ext cx="0" cy="6857999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6932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8697912" cy="134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03679" y="118800"/>
            <a:ext cx="1224000" cy="83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768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32" name="Rectangle 20"/>
          <p:cNvSpPr>
            <a:spLocks noChangeArrowheads="1"/>
          </p:cNvSpPr>
          <p:nvPr userDrawn="1"/>
        </p:nvSpPr>
        <p:spPr bwMode="auto">
          <a:xfrm>
            <a:off x="1" y="2781300"/>
            <a:ext cx="9144000" cy="40767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6932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8697912" cy="134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Rectangle 8"/>
          <p:cNvSpPr>
            <a:spLocks noChangeArrowheads="1"/>
          </p:cNvSpPr>
          <p:nvPr userDrawn="1"/>
        </p:nvSpPr>
        <p:spPr bwMode="auto">
          <a:xfrm>
            <a:off x="1" y="0"/>
            <a:ext cx="91440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5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6488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7" name="Rectangle 7"/>
          <p:cNvSpPr>
            <a:spLocks noChangeArrowheads="1"/>
          </p:cNvSpPr>
          <p:nvPr userDrawn="1"/>
        </p:nvSpPr>
        <p:spPr bwMode="auto">
          <a:xfrm>
            <a:off x="-2" y="0"/>
            <a:ext cx="1650207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3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873250" y="0"/>
            <a:ext cx="70485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1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2" name="Line 6"/>
          <p:cNvSpPr>
            <a:spLocks noChangeShapeType="1"/>
          </p:cNvSpPr>
          <p:nvPr userDrawn="1"/>
        </p:nvSpPr>
        <p:spPr bwMode="auto">
          <a:xfrm>
            <a:off x="1644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3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5" name="Line 9"/>
          <p:cNvSpPr>
            <a:spLocks noChangeShapeType="1"/>
          </p:cNvSpPr>
          <p:nvPr userDrawn="1"/>
        </p:nvSpPr>
        <p:spPr bwMode="auto">
          <a:xfrm>
            <a:off x="1644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03679" y="118800"/>
            <a:ext cx="1224000" cy="83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7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2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8697912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69332" name="Rectangle 20"/>
          <p:cNvSpPr>
            <a:spLocks noChangeArrowheads="1"/>
          </p:cNvSpPr>
          <p:nvPr userDrawn="1"/>
        </p:nvSpPr>
        <p:spPr bwMode="auto">
          <a:xfrm>
            <a:off x="1" y="2156460"/>
            <a:ext cx="9144000" cy="470154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4" name="Rectangle 8"/>
          <p:cNvSpPr>
            <a:spLocks noChangeArrowheads="1"/>
          </p:cNvSpPr>
          <p:nvPr userDrawn="1"/>
        </p:nvSpPr>
        <p:spPr bwMode="auto">
          <a:xfrm>
            <a:off x="1" y="0"/>
            <a:ext cx="91440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5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7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6488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0" name="Rectangle 7"/>
          <p:cNvSpPr>
            <a:spLocks noChangeArrowheads="1"/>
          </p:cNvSpPr>
          <p:nvPr userDrawn="1"/>
        </p:nvSpPr>
        <p:spPr bwMode="auto">
          <a:xfrm>
            <a:off x="-2" y="0"/>
            <a:ext cx="1650207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3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873250" y="0"/>
            <a:ext cx="70485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2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3" name="Line 6"/>
          <p:cNvSpPr>
            <a:spLocks noChangeShapeType="1"/>
          </p:cNvSpPr>
          <p:nvPr userDrawn="1"/>
        </p:nvSpPr>
        <p:spPr bwMode="auto">
          <a:xfrm>
            <a:off x="1644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4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6" name="Line 9"/>
          <p:cNvSpPr>
            <a:spLocks noChangeShapeType="1"/>
          </p:cNvSpPr>
          <p:nvPr userDrawn="1"/>
        </p:nvSpPr>
        <p:spPr bwMode="auto">
          <a:xfrm>
            <a:off x="1644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03679" y="118800"/>
            <a:ext cx="1224000" cy="83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6488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5" name="Rectangle 20"/>
          <p:cNvSpPr>
            <a:spLocks noChangeArrowheads="1"/>
          </p:cNvSpPr>
          <p:nvPr userDrawn="1"/>
        </p:nvSpPr>
        <p:spPr bwMode="auto">
          <a:xfrm>
            <a:off x="1651000" y="0"/>
            <a:ext cx="7492999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7239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1189037" cy="499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</a:t>
            </a:r>
          </a:p>
          <a:p>
            <a:pPr lvl="0"/>
            <a:r>
              <a:rPr lang="ru-RU" dirty="0"/>
              <a:t>текста</a:t>
            </a:r>
          </a:p>
        </p:txBody>
      </p:sp>
      <p:sp>
        <p:nvSpPr>
          <p:cNvPr id="272399" name="Rectangle 15"/>
          <p:cNvSpPr>
            <a:spLocks noChangeArrowheads="1"/>
          </p:cNvSpPr>
          <p:nvPr userDrawn="1"/>
        </p:nvSpPr>
        <p:spPr bwMode="auto">
          <a:xfrm>
            <a:off x="755650" y="7605713"/>
            <a:ext cx="410368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8" name="Rectangle 8"/>
          <p:cNvSpPr>
            <a:spLocks noChangeArrowheads="1"/>
          </p:cNvSpPr>
          <p:nvPr userDrawn="1"/>
        </p:nvSpPr>
        <p:spPr bwMode="auto">
          <a:xfrm>
            <a:off x="1" y="0"/>
            <a:ext cx="91440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4" name="Rectangle 7"/>
          <p:cNvSpPr>
            <a:spLocks noChangeArrowheads="1"/>
          </p:cNvSpPr>
          <p:nvPr userDrawn="1"/>
        </p:nvSpPr>
        <p:spPr bwMode="auto">
          <a:xfrm>
            <a:off x="-2" y="0"/>
            <a:ext cx="1650207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873250" y="0"/>
            <a:ext cx="70485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2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8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40" name="Line 9"/>
          <p:cNvSpPr>
            <a:spLocks noChangeShapeType="1"/>
          </p:cNvSpPr>
          <p:nvPr userDrawn="1"/>
        </p:nvSpPr>
        <p:spPr bwMode="auto">
          <a:xfrm>
            <a:off x="1644654" y="0"/>
            <a:ext cx="0" cy="68580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4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03679" y="118800"/>
            <a:ext cx="1224000" cy="83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11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75458" name="Rectangle 2"/>
          <p:cNvSpPr>
            <a:spLocks noChangeArrowheads="1"/>
          </p:cNvSpPr>
          <p:nvPr userDrawn="1"/>
        </p:nvSpPr>
        <p:spPr bwMode="auto">
          <a:xfrm>
            <a:off x="3197225" y="0"/>
            <a:ext cx="5946775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75467" name="Rectangle 11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223837" y="1216660"/>
            <a:ext cx="2749551" cy="4892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l" rtl="0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Образец текста</a:t>
            </a:r>
          </a:p>
        </p:txBody>
      </p:sp>
      <p:sp>
        <p:nvSpPr>
          <p:cNvPr id="275470" name="Rectangle 14"/>
          <p:cNvSpPr>
            <a:spLocks noChangeArrowheads="1"/>
          </p:cNvSpPr>
          <p:nvPr userDrawn="1"/>
        </p:nvSpPr>
        <p:spPr bwMode="auto">
          <a:xfrm>
            <a:off x="755650" y="7605713"/>
            <a:ext cx="410368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" name="Rectangle 8"/>
          <p:cNvSpPr>
            <a:spLocks noChangeArrowheads="1"/>
          </p:cNvSpPr>
          <p:nvPr userDrawn="1"/>
        </p:nvSpPr>
        <p:spPr bwMode="auto">
          <a:xfrm>
            <a:off x="1" y="0"/>
            <a:ext cx="91440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646239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0" name="Rectangle 7"/>
          <p:cNvSpPr>
            <a:spLocks noChangeArrowheads="1"/>
          </p:cNvSpPr>
          <p:nvPr userDrawn="1"/>
        </p:nvSpPr>
        <p:spPr bwMode="auto">
          <a:xfrm>
            <a:off x="-2" y="0"/>
            <a:ext cx="1650207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5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873250" y="0"/>
            <a:ext cx="70485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1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3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6" name="Line 6"/>
          <p:cNvSpPr>
            <a:spLocks noChangeShapeType="1"/>
          </p:cNvSpPr>
          <p:nvPr userDrawn="1"/>
        </p:nvSpPr>
        <p:spPr bwMode="auto">
          <a:xfrm>
            <a:off x="1644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7" name="Line 9"/>
          <p:cNvSpPr>
            <a:spLocks noChangeShapeType="1"/>
          </p:cNvSpPr>
          <p:nvPr userDrawn="1"/>
        </p:nvSpPr>
        <p:spPr bwMode="auto">
          <a:xfrm>
            <a:off x="1644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03679" y="118800"/>
            <a:ext cx="1224000" cy="83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66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lang="ru-RU" sz="2600" b="0" dirty="0" smtClean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367630" name="Rectangle 14"/>
          <p:cNvSpPr>
            <a:spLocks noChangeArrowheads="1"/>
          </p:cNvSpPr>
          <p:nvPr userDrawn="1"/>
        </p:nvSpPr>
        <p:spPr bwMode="auto">
          <a:xfrm>
            <a:off x="755650" y="7605713"/>
            <a:ext cx="410368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1" y="0"/>
            <a:ext cx="91440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8" name="Rectangle 4"/>
          <p:cNvSpPr>
            <a:spLocks noChangeArrowheads="1"/>
          </p:cNvSpPr>
          <p:nvPr userDrawn="1"/>
        </p:nvSpPr>
        <p:spPr bwMode="auto">
          <a:xfrm>
            <a:off x="-2" y="6405563"/>
            <a:ext cx="9144001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auto">
          <a:xfrm>
            <a:off x="-2" y="0"/>
            <a:ext cx="1650207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4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6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7" name="Line 9"/>
          <p:cNvSpPr>
            <a:spLocks noChangeShapeType="1"/>
          </p:cNvSpPr>
          <p:nvPr userDrawn="1"/>
        </p:nvSpPr>
        <p:spPr bwMode="auto">
          <a:xfrm>
            <a:off x="1644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03679" y="118800"/>
            <a:ext cx="1224000" cy="83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78" r:id="rId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2600" b="1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248843" y="2895600"/>
            <a:ext cx="6734519" cy="1470025"/>
          </a:xfrm>
          <a:prstGeom prst="rect">
            <a:avLst/>
          </a:prstGeom>
        </p:spPr>
        <p:txBody>
          <a:bodyPr rtlCol="0">
            <a:normAutofit fontScale="82500" lnSpcReduction="200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3900" b="1" kern="0" dirty="0"/>
              <a:t>Группа ОГК-2</a:t>
            </a:r>
            <a:r>
              <a:rPr lang="ru-RU" altLang="ru-RU" sz="3600" b="1" kern="0" dirty="0"/>
              <a:t/>
            </a:r>
            <a:br>
              <a:rPr lang="ru-RU" altLang="ru-RU" sz="3600" b="1" kern="0" dirty="0"/>
            </a:br>
            <a:r>
              <a:rPr lang="ru-RU" altLang="ru-RU" sz="3600" b="1" kern="0" dirty="0"/>
              <a:t/>
            </a:r>
            <a:br>
              <a:rPr lang="ru-RU" altLang="ru-RU" sz="3600" b="1" kern="0" dirty="0"/>
            </a:br>
            <a:r>
              <a:rPr lang="ru-RU" altLang="ru-RU" sz="2800" b="1" kern="0" dirty="0"/>
              <a:t>Презентация финансовых результатов по МСФО</a:t>
            </a:r>
            <a:br>
              <a:rPr lang="ru-RU" altLang="ru-RU" sz="2800" b="1" kern="0" dirty="0"/>
            </a:br>
            <a:r>
              <a:rPr lang="ru-RU" altLang="ru-RU" sz="2800" b="1" kern="0" dirty="0"/>
              <a:t>за 9М 2021 г.</a:t>
            </a:r>
            <a:endParaRPr lang="ru-RU" sz="2800" kern="0" dirty="0"/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2329159" y="4876800"/>
            <a:ext cx="6400800" cy="36988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defRPr sz="2600" b="1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1800" kern="0" dirty="0">
                <a:cs typeface="Arial" panose="020B0604020202020204" pitchFamily="34" charset="0"/>
              </a:rPr>
              <a:t>12 ноября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Ограничение ответственности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873251" y="6477893"/>
            <a:ext cx="7048500" cy="307777"/>
          </a:xfrm>
        </p:spPr>
        <p:txBody>
          <a:bodyPr/>
          <a:lstStyle/>
          <a:p>
            <a:r>
              <a:rPr lang="ru-RU" dirty="0"/>
              <a:t>Результаты деятельности Группы ОГК-2 по МСФО за 9М 2021 г.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6575" y="1298575"/>
            <a:ext cx="8074025" cy="4832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0066CC"/>
                </a:solidFill>
              </a14:hiddenFill>
            </a:ext>
          </a:extLst>
        </p:spPr>
        <p:txBody>
          <a:bodyPr/>
          <a:lstStyle/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None/>
            </a:pPr>
            <a:r>
              <a:rPr lang="ru-RU" altLang="ru-RU" sz="1600" dirty="0">
                <a:solidFill>
                  <a:schemeClr val="tx2"/>
                </a:solidFill>
                <a:cs typeface="Arial" panose="020B0604020202020204" pitchFamily="34" charset="0"/>
              </a:rPr>
              <a:t>Представленная информация подготовлена с использованием данных, доступных ПАО «ОГК-2» (далее – ОГК-2 или Компания) на момент ее составления. С момента составления презентации на деятельность ОГК-2 и содержание презентации могли повлиять внешние или иные факторы. Кроме того, настоящая презентация может не включать в себя всю необходимую информацию о Компании. ОГК-2 не дает, прямо или косвенно, никаких заверений или гарантий в отношении точности, полноты или достоверности информации, содержащейся в настоящей презентации.</a:t>
            </a:r>
          </a:p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None/>
            </a:pPr>
            <a:r>
              <a:rPr lang="ru-RU" altLang="ru-RU" sz="1600" dirty="0">
                <a:solidFill>
                  <a:schemeClr val="tx2"/>
                </a:solidFill>
                <a:cs typeface="Arial" panose="020B0604020202020204" pitchFamily="34" charset="0"/>
              </a:rPr>
              <a:t>Прогнозные заявления, содержащиеся в настоящей презентации, основаны на ряде предположений, которые могут оказаться неверными. Прогнозные заявления, в силу своей специфики, связаны с неотъемлемым риском и неопределенностью. ОГК-2 предупреждает о том, что фактические результаты могут существенно отличаться от выраженных, прямо или косвенно, в прогнозных заявлениях. Для более подробной информации об основных рисках необходимо обратиться к последнему Годовому отчету ОГК-2.</a:t>
            </a:r>
          </a:p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None/>
            </a:pPr>
            <a:r>
              <a:rPr lang="ru-RU" altLang="ru-RU" sz="1600" dirty="0">
                <a:solidFill>
                  <a:schemeClr val="tx2"/>
                </a:solidFill>
                <a:cs typeface="Arial" panose="020B0604020202020204" pitchFamily="34" charset="0"/>
              </a:rPr>
              <a:t>Настоящая презентация не представляет собой и не является частью рекламы ценных бумаг, предложения или приглашения продать или выпустить или предложения купить или подписаться на какие-либо акции ОГК-2. Ни настоящая презентация, ни ее часть, ни факт представления настоящей презентации или ее распространения не являются основой для какого-либо контракта или инвестиционного решения и не должны приниматься во внимание при заключении какого-либо контракта или принятии инвестиционного решения. </a:t>
            </a:r>
          </a:p>
        </p:txBody>
      </p:sp>
      <p:sp>
        <p:nvSpPr>
          <p:cNvPr id="5" name="Номер слайда 3">
            <a:extLst>
              <a:ext uri="{FF2B5EF4-FFF2-40B4-BE49-F238E27FC236}">
                <a16:creationId xmlns:a16="http://schemas.microsoft.com/office/drawing/2014/main" xmlns="" id="{DA073617-89A2-4FDA-B074-78270BF7F7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/>
          <p:nvPr/>
        </p:nvSpPr>
        <p:spPr>
          <a:xfrm>
            <a:off x="-1" y="5704660"/>
            <a:ext cx="9144000" cy="646331"/>
          </a:xfrm>
          <a:prstGeom prst="rect">
            <a:avLst/>
          </a:prstGeom>
        </p:spPr>
        <p:txBody>
          <a:bodyPr anchor="b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aseline="30000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/>
                <a:cs typeface="Arial" panose="020B0604020202020204" pitchFamily="34" charset="0"/>
              </a:rPr>
              <a:t>1</a:t>
            </a:r>
            <a:r>
              <a:rPr lang="ru-RU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/>
                <a:cs typeface="Arial" panose="020B0604020202020204" pitchFamily="34" charset="0"/>
              </a:rPr>
              <a:t> По данным управленческой отчетности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aseline="30000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/>
                <a:cs typeface="Arial" panose="020B0604020202020204" pitchFamily="34" charset="0"/>
              </a:rPr>
              <a:t>2</a:t>
            </a:r>
            <a:r>
              <a:rPr lang="ru-RU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/>
                <a:cs typeface="Arial" panose="020B0604020202020204" pitchFamily="34" charset="0"/>
              </a:rPr>
              <a:t> Разбивка на категории переменных и постоянных расходов представлена по методике управленческой отчетности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aseline="30000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/>
                <a:cs typeface="Arial" panose="020B0604020202020204" pitchFamily="34" charset="0"/>
              </a:rPr>
              <a:t>3</a:t>
            </a:r>
            <a:r>
              <a:rPr lang="ru-RU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/>
                <a:cs typeface="Arial" panose="020B0604020202020204" pitchFamily="34" charset="0"/>
              </a:rPr>
              <a:t> EBITDA = Операционная прибыль + Амортизация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lang="ru-RU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/>
                <a:cs typeface="Arial" panose="020B0604020202020204" pitchFamily="34" charset="0"/>
              </a:rPr>
              <a:t>+ Убыток от обесценения (начисление  резерва) по нефинансовым активам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/>
                <a:cs typeface="Arial" panose="020B0604020202020204" pitchFamily="34" charset="0"/>
              </a:rPr>
              <a:t> </a:t>
            </a:r>
            <a:r>
              <a:rPr lang="ru-RU" sz="900" dirty="0">
                <a:solidFill>
                  <a:prstClr val="black">
                    <a:lumMod val="65000"/>
                    <a:lumOff val="35000"/>
                  </a:prstClr>
                </a:solidFill>
                <a:latin typeface="Arial Narrow"/>
                <a:cs typeface="Arial" panose="020B0604020202020204" pitchFamily="34" charset="0"/>
              </a:rPr>
              <a:t>- Прибыль от восстановления убытка от обесценения (резерва) по нефинансовым активам </a:t>
            </a:r>
          </a:p>
        </p:txBody>
      </p:sp>
      <p:graphicFrame>
        <p:nvGraphicFramePr>
          <p:cNvPr id="14" name="Group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198645"/>
              </p:ext>
            </p:extLst>
          </p:nvPr>
        </p:nvGraphicFramePr>
        <p:xfrm>
          <a:off x="4648200" y="1430342"/>
          <a:ext cx="4267199" cy="3964277"/>
        </p:xfrm>
        <a:graphic>
          <a:graphicData uri="http://schemas.openxmlformats.org/drawingml/2006/table">
            <a:tbl>
              <a:tblPr/>
              <a:tblGrid>
                <a:gridCol w="2305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429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022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69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36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  <a:cs typeface="Arial" charset="0"/>
                        </a:rPr>
                        <a:t> 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45720" marR="45720" marT="27423" marB="274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9М 2020</a:t>
                      </a:r>
                      <a:endParaRPr kumimoji="0" lang="ru-RU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45720" marR="45720" marT="27450" marB="274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9М 2021</a:t>
                      </a:r>
                      <a:endParaRPr kumimoji="0" lang="ru-RU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45720" marR="45720" marT="27450" marB="274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+mn-lt"/>
                          <a:cs typeface="Arial" charset="0"/>
                        </a:rPr>
                        <a:t>Изм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+mn-lt"/>
                          <a:cs typeface="Arial" charset="0"/>
                        </a:rPr>
                        <a:t>.</a:t>
                      </a:r>
                    </a:p>
                  </a:txBody>
                  <a:tcPr marL="45720" marR="45720" marT="27423" marB="274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79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cs typeface="Arial" charset="0"/>
                        </a:rPr>
                        <a:t>Выручка</a:t>
                      </a:r>
                    </a:p>
                  </a:txBody>
                  <a:tcPr marL="45720" marR="45720" marT="27423" marB="27423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88 747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104 484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+17,7%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69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Операционные расходы,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в </a:t>
                      </a:r>
                      <a:r>
                        <a:rPr kumimoji="0" lang="ru-RU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т.ч</a:t>
                      </a: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.</a:t>
                      </a:r>
                    </a:p>
                  </a:txBody>
                  <a:tcPr marL="45720" marR="45720" marT="27423" marB="27423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(72 103)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(85 637)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+18,8%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79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2667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Переменные</a:t>
                      </a:r>
                      <a:r>
                        <a:rPr lang="ru-RU" sz="1400" b="0" i="0" baseline="30000" dirty="0">
                          <a:solidFill>
                            <a:srgbClr val="003366"/>
                          </a:solidFill>
                          <a:latin typeface="+mn-lt"/>
                          <a:cs typeface="Arial" charset="0"/>
                        </a:rPr>
                        <a:t>2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45720" marR="45720" marT="27423" marB="27423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(43 036)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(55 509)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+29,0%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79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2667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Постоянные</a:t>
                      </a:r>
                      <a:r>
                        <a:rPr lang="ru-RU" sz="1400" b="0" i="0" baseline="30000" dirty="0">
                          <a:solidFill>
                            <a:srgbClr val="003366"/>
                          </a:solidFill>
                          <a:latin typeface="+mn-lt"/>
                          <a:cs typeface="Arial" charset="0"/>
                        </a:rPr>
                        <a:t>2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45720" marR="45720" marT="27423" marB="27423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(29 067)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(30 128)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+3,7%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460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(Убыток)/Восстановление убытка от обесценения фин. активов</a:t>
                      </a:r>
                    </a:p>
                  </a:txBody>
                  <a:tcPr marL="45720" marR="45720" marT="27423" marB="27423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(604)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386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-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69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cs typeface="Arial" charset="0"/>
                        </a:rPr>
                        <a:t>Прибыль от операционной деятельности</a:t>
                      </a:r>
                    </a:p>
                  </a:txBody>
                  <a:tcPr marL="45720" marR="45720" marT="27423" marB="27423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16 040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19 233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+19,9%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79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cs typeface="Arial" charset="0"/>
                        </a:rPr>
                        <a:t>EBITDA</a:t>
                      </a:r>
                      <a:r>
                        <a:rPr kumimoji="0" lang="ru-RU" sz="1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45720" marR="45720" marT="27423" marB="27423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26 222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29 610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+12,9%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866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cs typeface="Arial" charset="0"/>
                        </a:rPr>
                        <a:t>Прибыль за период</a:t>
                      </a:r>
                    </a:p>
                  </a:txBody>
                  <a:tcPr marL="45720" marR="45720" marT="27423" marB="27423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12 058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14 406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+19,5%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727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+mn-lt"/>
                          <a:cs typeface="Arial" charset="0"/>
                        </a:rPr>
                        <a:t>Совокупный доход за период</a:t>
                      </a:r>
                    </a:p>
                  </a:txBody>
                  <a:tcPr marL="45720" marR="45720" marT="27423" marB="27423" anchor="ctr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12 003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14 563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+21,3%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69314894"/>
                  </a:ext>
                </a:extLst>
              </a:tr>
            </a:tbl>
          </a:graphicData>
        </a:graphic>
      </p:graphicFrame>
      <p:graphicFrame>
        <p:nvGraphicFramePr>
          <p:cNvPr id="15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334055"/>
              </p:ext>
            </p:extLst>
          </p:nvPr>
        </p:nvGraphicFramePr>
        <p:xfrm>
          <a:off x="-1" y="1430338"/>
          <a:ext cx="4572002" cy="3964281"/>
        </p:xfrm>
        <a:graphic>
          <a:graphicData uri="http://schemas.openxmlformats.org/drawingml/2006/table">
            <a:tbl>
              <a:tblPr/>
              <a:tblGrid>
                <a:gridCol w="22523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37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992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866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88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45720" marR="45720" marT="27432" marB="2743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9М 2020</a:t>
                      </a:r>
                      <a:endParaRPr kumimoji="0" lang="ru-RU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45720" marR="45720" marT="27450" marB="274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9М 2021</a:t>
                      </a:r>
                      <a:endParaRPr kumimoji="0" lang="ru-RU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45720" marR="45720" marT="27450" marB="274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Изм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.</a:t>
                      </a:r>
                    </a:p>
                  </a:txBody>
                  <a:tcPr marL="45720" marR="45720" marT="27432" marB="2743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54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10795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Выработка электроэнергии,</a:t>
                      </a:r>
                      <a:b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</a:b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млн кВт∙ч </a:t>
                      </a:r>
                    </a:p>
                  </a:txBody>
                  <a:tcPr marL="45720" marR="45720" marT="27432" marB="2743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33 530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37 356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+11,4%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54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10795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Полезный отпуск электроэнергии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млн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кВт∙ч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45720" marR="45720" marT="27432" marB="2743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31 253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35 000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+12,0%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54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10795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Полезный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отпуск тепловой энергии, тыс. Гкал </a:t>
                      </a:r>
                    </a:p>
                  </a:txBody>
                  <a:tcPr marL="45720" marR="45720" marT="27432" marB="2743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4 013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3 539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-11,8%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54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10795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Удельный расход топлива </a:t>
                      </a:r>
                      <a:b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</a:b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на э/э, г/кВт∙ч</a:t>
                      </a:r>
                    </a:p>
                  </a:txBody>
                  <a:tcPr marL="45720" marR="45720" marT="27432" marB="2743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325,5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335,1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+2,9%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54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10795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Удельный расход топлива </a:t>
                      </a:r>
                      <a:b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</a:b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на тепло, кг/Гкал</a:t>
                      </a:r>
                    </a:p>
                  </a:txBody>
                  <a:tcPr marL="45720" marR="45720" marT="27432" marB="2743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166,1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166,2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+0,1%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98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10795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Коэффициент использования установленной мощности (КИУМ), %</a:t>
                      </a:r>
                    </a:p>
                  </a:txBody>
                  <a:tcPr marL="45720" marR="45720" marT="27432" marB="27432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26,8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34,6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+7,8 </a:t>
                      </a:r>
                      <a:r>
                        <a:rPr kumimoji="0" lang="ru-RU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п.п</a:t>
                      </a: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.   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Производственные и финансовые результаты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873251" y="6477893"/>
            <a:ext cx="7048500" cy="307777"/>
          </a:xfrm>
        </p:spPr>
        <p:txBody>
          <a:bodyPr/>
          <a:lstStyle/>
          <a:p>
            <a:r>
              <a:rPr lang="ru-RU" dirty="0"/>
              <a:t>Результаты деятельности Группы ОГК-2 по МСФО за 9М 2021 г.</a:t>
            </a:r>
          </a:p>
        </p:txBody>
      </p:sp>
      <p:sp>
        <p:nvSpPr>
          <p:cNvPr id="12" name="Text Box 103"/>
          <p:cNvSpPr txBox="1">
            <a:spLocks noChangeArrowheads="1"/>
          </p:cNvSpPr>
          <p:nvPr/>
        </p:nvSpPr>
        <p:spPr bwMode="auto">
          <a:xfrm>
            <a:off x="760413" y="1131888"/>
            <a:ext cx="27463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Производственные результаты</a:t>
            </a:r>
            <a:r>
              <a:rPr kumimoji="0" lang="ru-RU" altLang="ru-RU" sz="1600" b="1" i="0" u="none" strike="noStrike" kern="0" cap="none" spc="0" normalizeH="0" baseline="3000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1</a:t>
            </a:r>
            <a:endParaRPr kumimoji="0" lang="ru-RU" altLang="ru-RU" sz="1600" b="1" i="0" u="none" strike="noStrike" kern="0" cap="none" spc="0" normalizeH="0" baseline="0" noProof="0" dirty="0">
              <a:ln>
                <a:noFill/>
              </a:ln>
              <a:solidFill>
                <a:srgbClr val="0066CC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03"/>
          <p:cNvSpPr txBox="1">
            <a:spLocks noChangeArrowheads="1"/>
          </p:cNvSpPr>
          <p:nvPr/>
        </p:nvSpPr>
        <p:spPr bwMode="auto">
          <a:xfrm>
            <a:off x="5035550" y="1136650"/>
            <a:ext cx="326231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Финансовые результаты, млн рублей</a:t>
            </a:r>
          </a:p>
        </p:txBody>
      </p:sp>
      <p:sp>
        <p:nvSpPr>
          <p:cNvPr id="9" name="Номер слайда 3">
            <a:extLst>
              <a:ext uri="{FF2B5EF4-FFF2-40B4-BE49-F238E27FC236}">
                <a16:creationId xmlns:a16="http://schemas.microsoft.com/office/drawing/2014/main" xmlns="" id="{0DDBF327-A859-48C7-861C-66FC934C74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848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4FF2B092-D8D0-4153-A7B9-23FD725E2D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8670" y="1593974"/>
            <a:ext cx="5145470" cy="1639966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63D8DFE9-CD76-43F7-AD96-D083831641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9410" y="4324816"/>
            <a:ext cx="5188146" cy="1707028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A262C3B5-D888-4682-A934-AA129C8C96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6780" y="4247194"/>
            <a:ext cx="6206266" cy="1627773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Выручка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873251" y="6477893"/>
            <a:ext cx="7048500" cy="307777"/>
          </a:xfrm>
        </p:spPr>
        <p:txBody>
          <a:bodyPr/>
          <a:lstStyle/>
          <a:p>
            <a:r>
              <a:rPr lang="ru-RU" dirty="0"/>
              <a:t>Результаты деятельности Группы ОГК-2 по МСФО за 9М 2021 г.</a:t>
            </a:r>
          </a:p>
        </p:txBody>
      </p:sp>
      <p:sp>
        <p:nvSpPr>
          <p:cNvPr id="5" name="Text Box 103"/>
          <p:cNvSpPr txBox="1">
            <a:spLocks noChangeArrowheads="1"/>
          </p:cNvSpPr>
          <p:nvPr/>
        </p:nvSpPr>
        <p:spPr bwMode="auto">
          <a:xfrm>
            <a:off x="1023938" y="1143000"/>
            <a:ext cx="24574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0066CC"/>
                </a:solidFill>
              </a:rPr>
              <a:t>Структура выручки, млн руб.</a:t>
            </a:r>
          </a:p>
        </p:txBody>
      </p:sp>
      <p:sp>
        <p:nvSpPr>
          <p:cNvPr id="7" name="Text Box 103"/>
          <p:cNvSpPr txBox="1">
            <a:spLocks noChangeArrowheads="1"/>
          </p:cNvSpPr>
          <p:nvPr/>
        </p:nvSpPr>
        <p:spPr bwMode="auto">
          <a:xfrm>
            <a:off x="6019800" y="1136650"/>
            <a:ext cx="14382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0066CC"/>
                </a:solidFill>
              </a:rPr>
              <a:t>Цены и тарифы</a:t>
            </a:r>
            <a:r>
              <a:rPr lang="ru-RU" altLang="ru-RU" sz="1600" b="1" baseline="30000">
                <a:solidFill>
                  <a:srgbClr val="0066CC"/>
                </a:solidFill>
              </a:rPr>
              <a:t>1</a:t>
            </a:r>
          </a:p>
        </p:txBody>
      </p:sp>
      <p:sp>
        <p:nvSpPr>
          <p:cNvPr id="8" name="Rectangle 8"/>
          <p:cNvSpPr/>
          <p:nvPr/>
        </p:nvSpPr>
        <p:spPr>
          <a:xfrm>
            <a:off x="0" y="6040438"/>
            <a:ext cx="9144000" cy="230187"/>
          </a:xfrm>
          <a:prstGeom prst="rect">
            <a:avLst/>
          </a:prstGeom>
        </p:spPr>
        <p:txBody>
          <a:bodyPr anchor="b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1</a:t>
            </a:r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 По данным управленческой отчетности</a:t>
            </a:r>
          </a:p>
        </p:txBody>
      </p:sp>
      <p:graphicFrame>
        <p:nvGraphicFramePr>
          <p:cNvPr id="9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01843"/>
              </p:ext>
            </p:extLst>
          </p:nvPr>
        </p:nvGraphicFramePr>
        <p:xfrm>
          <a:off x="4876800" y="1541463"/>
          <a:ext cx="4114800" cy="1798030"/>
        </p:xfrm>
        <a:graphic>
          <a:graphicData uri="http://schemas.openxmlformats.org/drawingml/2006/table">
            <a:tbl>
              <a:tblPr/>
              <a:tblGrid>
                <a:gridCol w="31089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22443">
                <a:tc>
                  <a:txBody>
                    <a:bodyPr/>
                    <a:lstStyle/>
                    <a:p>
                      <a:pPr algn="l" rtl="0" fontAlgn="ctr"/>
                      <a:endParaRPr lang="ru-RU" sz="1100" b="1" i="0" u="none" strike="noStrike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45720" marR="45720" marT="27403" marB="274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9М 2021</a:t>
                      </a:r>
                      <a:endParaRPr kumimoji="0" lang="ru-RU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45720" marR="45720" marT="27403" marB="274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0080">
                <a:tc>
                  <a:txBody>
                    <a:bodyPr/>
                    <a:lstStyle/>
                    <a:p>
                      <a:pPr marL="114300" indent="0" font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Средняя цена продажи э/э на свободном рынке, руб./МВтч</a:t>
                      </a:r>
                    </a:p>
                  </a:txBody>
                  <a:tcPr marL="45720" marR="45720" marT="27403" marB="274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                         1 417,05  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0080">
                <a:tc>
                  <a:txBody>
                    <a:bodyPr/>
                    <a:lstStyle/>
                    <a:p>
                      <a:pPr marL="114300" indent="0" font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 тариф на тепло, </a:t>
                      </a:r>
                      <a:b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руб./Гкал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7403" marB="27403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929,05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0080">
                <a:tc>
                  <a:txBody>
                    <a:bodyPr/>
                    <a:lstStyle/>
                    <a:p>
                      <a:pPr marL="114300" indent="0" font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Средняя цена на новую мощность, </a:t>
                      </a:r>
                      <a:b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руб./МВт в месяц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7403" marB="27403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1 119 359,99  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0080">
                <a:tc>
                  <a:txBody>
                    <a:bodyPr/>
                    <a:lstStyle/>
                    <a:p>
                      <a:pPr marL="114300" indent="0" font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Средняя цена на старую мощность,  </a:t>
                      </a:r>
                      <a:b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руб./МВт в месяц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7403" marB="27403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140 450,91  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0" name="Text Box 103"/>
          <p:cNvSpPr txBox="1">
            <a:spLocks noChangeArrowheads="1"/>
          </p:cNvSpPr>
          <p:nvPr/>
        </p:nvSpPr>
        <p:spPr bwMode="auto">
          <a:xfrm>
            <a:off x="5183188" y="3581400"/>
            <a:ext cx="375443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66CC"/>
                </a:solidFill>
              </a:rPr>
              <a:t>Структура объемов продаж электроэнергии </a:t>
            </a:r>
            <a:br>
              <a:rPr lang="ru-RU" altLang="ru-RU" sz="1600" b="1" dirty="0">
                <a:solidFill>
                  <a:srgbClr val="0066CC"/>
                </a:solidFill>
              </a:rPr>
            </a:br>
            <a:r>
              <a:rPr lang="ru-RU" altLang="ru-RU" sz="1600" b="1" dirty="0">
                <a:solidFill>
                  <a:srgbClr val="0066CC"/>
                </a:solidFill>
              </a:rPr>
              <a:t>на ОРЭМ за 9М 2021 г.</a:t>
            </a:r>
            <a:r>
              <a:rPr lang="ru-RU" altLang="ru-RU" sz="1600" b="1" baseline="30000" dirty="0">
                <a:solidFill>
                  <a:srgbClr val="0066CC"/>
                </a:solidFill>
              </a:rPr>
              <a:t>1</a:t>
            </a:r>
          </a:p>
        </p:txBody>
      </p:sp>
      <p:sp>
        <p:nvSpPr>
          <p:cNvPr id="11" name="Text Box 103"/>
          <p:cNvSpPr txBox="1">
            <a:spLocks noChangeArrowheads="1"/>
          </p:cNvSpPr>
          <p:nvPr/>
        </p:nvSpPr>
        <p:spPr bwMode="auto">
          <a:xfrm>
            <a:off x="152400" y="3581400"/>
            <a:ext cx="40719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66CC"/>
                </a:solidFill>
              </a:rPr>
              <a:t>Структура выручки от продажи электроэнергии </a:t>
            </a:r>
            <a:br>
              <a:rPr lang="ru-RU" altLang="ru-RU" sz="1600" b="1" dirty="0">
                <a:solidFill>
                  <a:srgbClr val="0066CC"/>
                </a:solidFill>
              </a:rPr>
            </a:br>
            <a:r>
              <a:rPr lang="ru-RU" altLang="ru-RU" sz="1600" b="1" dirty="0">
                <a:solidFill>
                  <a:srgbClr val="0066CC"/>
                </a:solidFill>
              </a:rPr>
              <a:t>и мощности за 9М 2021 г.</a:t>
            </a:r>
            <a:r>
              <a:rPr lang="ru-RU" altLang="ru-RU" sz="1600" b="1" baseline="30000" dirty="0">
                <a:solidFill>
                  <a:srgbClr val="0066CC"/>
                </a:solidFill>
              </a:rPr>
              <a:t>1</a:t>
            </a:r>
          </a:p>
        </p:txBody>
      </p:sp>
      <p:sp>
        <p:nvSpPr>
          <p:cNvPr id="13" name="Номер слайда 3">
            <a:extLst>
              <a:ext uri="{FF2B5EF4-FFF2-40B4-BE49-F238E27FC236}">
                <a16:creationId xmlns:a16="http://schemas.microsoft.com/office/drawing/2014/main" xmlns="" id="{168712EE-4AFB-48DB-864F-46C72015F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911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BB60C9EF-F1A3-4BD0-8EC5-BC092A14AF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666" y="3973081"/>
            <a:ext cx="3511600" cy="2200847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95F83EA-CA35-413F-A832-33BEF17292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526" y="4183270"/>
            <a:ext cx="3438442" cy="1652159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Переменные расходы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873251" y="6477893"/>
            <a:ext cx="7048500" cy="307777"/>
          </a:xfrm>
        </p:spPr>
        <p:txBody>
          <a:bodyPr/>
          <a:lstStyle/>
          <a:p>
            <a:r>
              <a:rPr lang="ru-RU" dirty="0"/>
              <a:t>Результаты деятельности Группы ОГК-2 по МСФО за 9М 2021 г.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47488"/>
              </p:ext>
            </p:extLst>
          </p:nvPr>
        </p:nvGraphicFramePr>
        <p:xfrm>
          <a:off x="4876800" y="1508125"/>
          <a:ext cx="4114801" cy="1393901"/>
        </p:xfrm>
        <a:graphic>
          <a:graphicData uri="http://schemas.openxmlformats.org/drawingml/2006/table">
            <a:tbl>
              <a:tblPr/>
              <a:tblGrid>
                <a:gridCol w="20535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39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39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0320">
                <a:tc>
                  <a:txBody>
                    <a:bodyPr/>
                    <a:lstStyle/>
                    <a:p>
                      <a:pPr algn="l" rtl="0" fontAlgn="ctr"/>
                      <a:endParaRPr lang="ru-RU" sz="1100" b="1" i="0" u="none" strike="noStrike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45720" marR="45720" marT="27454" marB="274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9М 2020</a:t>
                      </a:r>
                      <a:endParaRPr kumimoji="0" lang="ru-RU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45720" marR="45720" marT="27450" marB="274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9М 2021</a:t>
                      </a:r>
                      <a:endParaRPr kumimoji="0" lang="ru-RU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45720" marR="45720" marT="27450" marB="274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Изм.</a:t>
                      </a:r>
                    </a:p>
                  </a:txBody>
                  <a:tcPr marL="45720" marR="45720" marT="27454" marB="274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0451">
                <a:tc>
                  <a:txBody>
                    <a:bodyPr/>
                    <a:lstStyle/>
                    <a:p>
                      <a:pPr marL="114300" indent="0" font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Топливо</a:t>
                      </a:r>
                    </a:p>
                  </a:txBody>
                  <a:tcPr marL="45720" marR="45720" marT="27454" marB="274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37 585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48 489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+29,0%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0451">
                <a:tc>
                  <a:txBody>
                    <a:bodyPr/>
                    <a:lstStyle/>
                    <a:p>
                      <a:pPr marL="114300" indent="0" font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Электроэнергия и мощность</a:t>
                      </a:r>
                    </a:p>
                  </a:txBody>
                  <a:tcPr marL="45720" marR="45720" marT="27454" marB="2745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5 451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7 020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+28,8%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2679">
                <a:tc>
                  <a:txBody>
                    <a:bodyPr/>
                    <a:lstStyle/>
                    <a:p>
                      <a:pPr marL="0" indent="0" font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 переменные расходы</a:t>
                      </a:r>
                    </a:p>
                  </a:txBody>
                  <a:tcPr marL="45720" marR="45720" marT="27454" marB="2745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43 036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55 509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+29,0%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Text Box 103"/>
          <p:cNvSpPr txBox="1">
            <a:spLocks noChangeArrowheads="1"/>
          </p:cNvSpPr>
          <p:nvPr/>
        </p:nvSpPr>
        <p:spPr bwMode="auto">
          <a:xfrm>
            <a:off x="4738688" y="1143000"/>
            <a:ext cx="36782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0066CC"/>
                </a:solidFill>
              </a:rPr>
              <a:t>Структура переменных расходов, млн руб.</a:t>
            </a:r>
          </a:p>
        </p:txBody>
      </p:sp>
      <p:sp>
        <p:nvSpPr>
          <p:cNvPr id="8" name="Text Box 103"/>
          <p:cNvSpPr txBox="1">
            <a:spLocks noChangeArrowheads="1"/>
          </p:cNvSpPr>
          <p:nvPr/>
        </p:nvSpPr>
        <p:spPr bwMode="auto">
          <a:xfrm>
            <a:off x="617468" y="3697983"/>
            <a:ext cx="25622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66CC"/>
                </a:solidFill>
              </a:rPr>
              <a:t>Расходы на топливо, млн руб.</a:t>
            </a:r>
          </a:p>
        </p:txBody>
      </p:sp>
      <p:sp>
        <p:nvSpPr>
          <p:cNvPr id="10" name="Text Box 103"/>
          <p:cNvSpPr txBox="1">
            <a:spLocks noChangeArrowheads="1"/>
          </p:cNvSpPr>
          <p:nvPr/>
        </p:nvSpPr>
        <p:spPr bwMode="auto">
          <a:xfrm>
            <a:off x="199812" y="1077845"/>
            <a:ext cx="37401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66CC"/>
                </a:solidFill>
              </a:rPr>
              <a:t>Факторы изменения </a:t>
            </a:r>
            <a:br>
              <a:rPr lang="ru-RU" altLang="ru-RU" sz="1600" b="1" dirty="0">
                <a:solidFill>
                  <a:srgbClr val="0066CC"/>
                </a:solidFill>
              </a:rPr>
            </a:br>
            <a:r>
              <a:rPr lang="ru-RU" altLang="ru-RU" sz="1600" b="1" dirty="0">
                <a:solidFill>
                  <a:srgbClr val="0066CC"/>
                </a:solidFill>
              </a:rPr>
              <a:t>переменных операционных расходов</a:t>
            </a:r>
          </a:p>
        </p:txBody>
      </p:sp>
      <p:sp>
        <p:nvSpPr>
          <p:cNvPr id="11" name="Text Box 103"/>
          <p:cNvSpPr txBox="1">
            <a:spLocks noChangeArrowheads="1"/>
          </p:cNvSpPr>
          <p:nvPr/>
        </p:nvSpPr>
        <p:spPr bwMode="auto">
          <a:xfrm>
            <a:off x="5155406" y="3691029"/>
            <a:ext cx="28448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66CC"/>
                </a:solidFill>
              </a:rPr>
              <a:t>Потребление топлива, тыс. т.у.т.</a:t>
            </a:r>
            <a:r>
              <a:rPr lang="ru-RU" altLang="ru-RU" sz="1600" b="1" baseline="30000" dirty="0">
                <a:solidFill>
                  <a:srgbClr val="0066CC"/>
                </a:solidFill>
              </a:rPr>
              <a:t>1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223728" y="1514831"/>
            <a:ext cx="3740149" cy="2160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177800" indent="-177800"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ru-RU" sz="1200" dirty="0">
                <a:solidFill>
                  <a:schemeClr val="tx1"/>
                </a:solidFill>
              </a:rPr>
              <a:t>Рост расходов на топливо связан с перераспределением загрузки генерирующего оборудования между станциями, увеличением выработки электроэнергии и цен на топливо.</a:t>
            </a:r>
            <a:endParaRPr lang="ru-RU" altLang="ru-RU" sz="1200" dirty="0">
              <a:solidFill>
                <a:schemeClr val="tx1"/>
              </a:solidFill>
            </a:endParaRPr>
          </a:p>
          <a:p>
            <a:pPr algn="just"/>
            <a:r>
              <a:rPr lang="ru-RU" sz="1200" dirty="0">
                <a:solidFill>
                  <a:schemeClr val="tx1"/>
                </a:solidFill>
              </a:rPr>
              <a:t>Рост расходов на покупную электрическую энергию и мощность обусловлен увеличением объемов и цен покупки электрической энергии на оптовом рынке на собственные нужды электростанции, а также в обеспечение поставки по РД в связи с перераспределением загрузки генерирующего оборудования между станциями.</a:t>
            </a:r>
            <a:endParaRPr lang="ru-RU" altLang="ru-RU" sz="12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3"/>
          <p:cNvCxnSpPr>
            <a:cxnSpLocks/>
          </p:cNvCxnSpPr>
          <p:nvPr/>
        </p:nvCxnSpPr>
        <p:spPr>
          <a:xfrm flipV="1">
            <a:off x="2226468" y="4312081"/>
            <a:ext cx="874713" cy="133350"/>
          </a:xfrm>
          <a:prstGeom prst="straightConnector1">
            <a:avLst/>
          </a:prstGeom>
          <a:ln>
            <a:solidFill>
              <a:srgbClr val="0066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5"/>
          <p:cNvSpPr/>
          <p:nvPr/>
        </p:nvSpPr>
        <p:spPr>
          <a:xfrm>
            <a:off x="2481263" y="4151313"/>
            <a:ext cx="365125" cy="365125"/>
          </a:xfrm>
          <a:prstGeom prst="ellipse">
            <a:avLst/>
          </a:prstGeom>
          <a:solidFill>
            <a:schemeClr val="bg1"/>
          </a:solidFill>
          <a:ln w="63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spc="-10" dirty="0">
                <a:solidFill>
                  <a:srgbClr val="0066CC"/>
                </a:solidFill>
              </a:rPr>
              <a:t>+29,0%</a:t>
            </a:r>
          </a:p>
        </p:txBody>
      </p:sp>
      <p:sp>
        <p:nvSpPr>
          <p:cNvPr id="15" name="Номер слайда 3">
            <a:extLst>
              <a:ext uri="{FF2B5EF4-FFF2-40B4-BE49-F238E27FC236}">
                <a16:creationId xmlns:a16="http://schemas.microsoft.com/office/drawing/2014/main" xmlns="" id="{4C5301CD-19C5-4CF6-847B-0175502494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xmlns="" id="{8E761842-7007-4044-898F-4C9F4F4FD2D9}"/>
              </a:ext>
            </a:extLst>
          </p:cNvPr>
          <p:cNvSpPr/>
          <p:nvPr/>
        </p:nvSpPr>
        <p:spPr>
          <a:xfrm>
            <a:off x="0" y="6040438"/>
            <a:ext cx="9144000" cy="230187"/>
          </a:xfrm>
          <a:prstGeom prst="rect">
            <a:avLst/>
          </a:prstGeom>
        </p:spPr>
        <p:txBody>
          <a:bodyPr anchor="b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1</a:t>
            </a:r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 По данным управленческой отчетности</a:t>
            </a:r>
          </a:p>
        </p:txBody>
      </p:sp>
    </p:spTree>
    <p:extLst>
      <p:ext uri="{BB962C8B-B14F-4D97-AF65-F5344CB8AC3E}">
        <p14:creationId xmlns:p14="http://schemas.microsoft.com/office/powerpoint/2010/main" val="3738569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1D71915-125B-412E-9EF7-A801DF295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274" y="4565812"/>
            <a:ext cx="3981033" cy="1798476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Постоянные расходы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873251" y="6477893"/>
            <a:ext cx="7048500" cy="307777"/>
          </a:xfrm>
        </p:spPr>
        <p:txBody>
          <a:bodyPr/>
          <a:lstStyle/>
          <a:p>
            <a:r>
              <a:rPr lang="ru-RU" dirty="0"/>
              <a:t>Результаты деятельности Группы ОГК-2 по МСФО за 9М 2021 г.</a:t>
            </a:r>
          </a:p>
        </p:txBody>
      </p:sp>
      <p:sp>
        <p:nvSpPr>
          <p:cNvPr id="7" name="Text Box 103"/>
          <p:cNvSpPr txBox="1">
            <a:spLocks noChangeArrowheads="1"/>
          </p:cNvSpPr>
          <p:nvPr/>
        </p:nvSpPr>
        <p:spPr bwMode="auto">
          <a:xfrm>
            <a:off x="5148263" y="1227138"/>
            <a:ext cx="36496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79C2"/>
                </a:solidFill>
              </a:rPr>
              <a:t>Структура постоянных расходов, млн руб.</a:t>
            </a:r>
          </a:p>
        </p:txBody>
      </p:sp>
      <p:sp>
        <p:nvSpPr>
          <p:cNvPr id="8" name="Text Box 103"/>
          <p:cNvSpPr txBox="1">
            <a:spLocks noChangeArrowheads="1"/>
          </p:cNvSpPr>
          <p:nvPr/>
        </p:nvSpPr>
        <p:spPr bwMode="auto">
          <a:xfrm>
            <a:off x="781050" y="4247505"/>
            <a:ext cx="26527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0079C2"/>
                </a:solidFill>
              </a:rPr>
              <a:t>Постоянные расходы, млн руб.</a:t>
            </a:r>
          </a:p>
        </p:txBody>
      </p:sp>
      <p:sp>
        <p:nvSpPr>
          <p:cNvPr id="9" name="Text Box 103"/>
          <p:cNvSpPr txBox="1">
            <a:spLocks noChangeArrowheads="1"/>
          </p:cNvSpPr>
          <p:nvPr/>
        </p:nvSpPr>
        <p:spPr bwMode="auto">
          <a:xfrm>
            <a:off x="291313" y="1226979"/>
            <a:ext cx="438588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79C2"/>
                </a:solidFill>
              </a:rPr>
              <a:t>Факторы изменения постоянных расходов</a:t>
            </a:r>
          </a:p>
        </p:txBody>
      </p:sp>
      <p:graphicFrame>
        <p:nvGraphicFramePr>
          <p:cNvPr id="1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83447"/>
              </p:ext>
            </p:extLst>
          </p:nvPr>
        </p:nvGraphicFramePr>
        <p:xfrm>
          <a:off x="4677196" y="1577974"/>
          <a:ext cx="4384255" cy="4436370"/>
        </p:xfrm>
        <a:graphic>
          <a:graphicData uri="http://schemas.openxmlformats.org/drawingml/2006/table">
            <a:tbl>
              <a:tblPr/>
              <a:tblGrid>
                <a:gridCol w="23291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05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59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863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6929">
                <a:tc>
                  <a:txBody>
                    <a:bodyPr/>
                    <a:lstStyle/>
                    <a:p>
                      <a:pPr algn="l" rtl="0" fontAlgn="ctr"/>
                      <a:endParaRPr lang="ru-RU" sz="1100" b="1" i="0" u="none" strike="noStrike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45714" marR="45714" marT="27428" marB="274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9М 2020</a:t>
                      </a:r>
                      <a:endParaRPr kumimoji="0" lang="ru-RU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45720" marR="45720" marT="27450" marB="274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9М 2021</a:t>
                      </a:r>
                      <a:endParaRPr kumimoji="0" lang="ru-RU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45720" marR="45720" marT="27450" marB="274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Изм.</a:t>
                      </a:r>
                    </a:p>
                  </a:txBody>
                  <a:tcPr marL="45714" marR="45714" marT="27428" marB="274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L="114300" indent="0" algn="l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Вознаграждение работникам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7 004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6 387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-8,8%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0445">
                <a:tc>
                  <a:txBody>
                    <a:bodyPr/>
                    <a:lstStyle/>
                    <a:p>
                      <a:pPr marL="114300" indent="0" algn="l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Ремонт, техническое и сервисное обслуживание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2 643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2 646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+0,1%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445">
                <a:tc>
                  <a:txBody>
                    <a:bodyPr/>
                    <a:lstStyle/>
                    <a:p>
                      <a:pPr marL="114300" indent="0" algn="l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Администрирование рынка электроэнергии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1 767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1 680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-4,9%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3377">
                <a:tc>
                  <a:txBody>
                    <a:bodyPr/>
                    <a:lstStyle/>
                    <a:p>
                      <a:pPr marL="114300" indent="0" algn="l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Налоги, кроме налога на прибыль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1 964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1 929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-1,8%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L="114300" indent="0" algn="l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Аренда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3 885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1 325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-65,9%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77512">
                <a:tc>
                  <a:txBody>
                    <a:bodyPr/>
                    <a:lstStyle/>
                    <a:p>
                      <a:pPr marL="114300" indent="0" algn="l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Убыток/(прибыль) от выбытия основных средств, прочих внеоборотных активов и активов, предназначенных для продажи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(4 364)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317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L="1778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Амортизация и износ </a:t>
                      </a:r>
                    </a:p>
                  </a:txBody>
                  <a:tcPr marL="45720" marR="45720" marT="27423" marB="27423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10 185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10 377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+1,9%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33452447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L="1143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Прочие постоянные расходы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5 983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5 467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-8,6%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57248961"/>
                  </a:ext>
                </a:extLst>
              </a:tr>
              <a:tr h="381002">
                <a:tc>
                  <a:txBody>
                    <a:bodyPr/>
                    <a:lstStyle/>
                    <a:p>
                      <a:pPr marL="0" indent="0" font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 постоянные</a:t>
                      </a:r>
                      <a:r>
                        <a:rPr lang="ru-RU" sz="1100" b="1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расходы</a:t>
                      </a:r>
                    </a:p>
                  </a:txBody>
                  <a:tcPr marL="45714" marR="45714" marT="27428" marB="2742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29 067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30 128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+3,7%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cxnSp>
        <p:nvCxnSpPr>
          <p:cNvPr id="12" name="Straight Arrow Connector 13"/>
          <p:cNvCxnSpPr>
            <a:cxnSpLocks/>
          </p:cNvCxnSpPr>
          <p:nvPr/>
        </p:nvCxnSpPr>
        <p:spPr>
          <a:xfrm flipV="1">
            <a:off x="2107406" y="4930687"/>
            <a:ext cx="1099158" cy="99314"/>
          </a:xfrm>
          <a:prstGeom prst="straightConnector1">
            <a:avLst/>
          </a:prstGeom>
          <a:ln>
            <a:solidFill>
              <a:srgbClr val="0066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4"/>
          <p:cNvSpPr/>
          <p:nvPr/>
        </p:nvSpPr>
        <p:spPr>
          <a:xfrm>
            <a:off x="2438400" y="4748125"/>
            <a:ext cx="365125" cy="365125"/>
          </a:xfrm>
          <a:prstGeom prst="ellipse">
            <a:avLst/>
          </a:prstGeom>
          <a:solidFill>
            <a:schemeClr val="bg1"/>
          </a:solidFill>
          <a:ln w="63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spc="-30" dirty="0">
                <a:solidFill>
                  <a:srgbClr val="0079C2"/>
                </a:solidFill>
              </a:rPr>
              <a:t>+3,7%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204788" y="1700700"/>
            <a:ext cx="4349686" cy="1237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177800" indent="-177800"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marL="0" lvl="0" indent="0" algn="just">
              <a:spcBef>
                <a:spcPct val="0"/>
              </a:spcBef>
              <a:buFontTx/>
              <a:buChar char="-"/>
            </a:pPr>
            <a:r>
              <a:rPr lang="ru-RU" altLang="ru-RU" sz="1200" dirty="0">
                <a:solidFill>
                  <a:srgbClr val="000000"/>
                </a:solidFill>
                <a:cs typeface="+mn-cs"/>
              </a:rPr>
              <a:t> Рост постоянных расходов обусловлен полученной в 1 полугодии 2020 года прибылью от реализации объектов основных средств и прочего имущества, в том числе имущества Красноярской ГРЭС-2.</a:t>
            </a:r>
          </a:p>
          <a:p>
            <a:pPr marL="0" indent="0" algn="just">
              <a:buNone/>
            </a:pPr>
            <a:r>
              <a:rPr lang="ru-RU" altLang="ru-RU" sz="1200" dirty="0">
                <a:solidFill>
                  <a:schemeClr val="tx1"/>
                </a:solidFill>
              </a:rPr>
              <a:t>- Расходы на аренду уменьшились за счет прекращения аренды Адлерской ТЭС в связи с приобретением ее в собственность в декабре 2020 года.</a:t>
            </a:r>
          </a:p>
        </p:txBody>
      </p:sp>
      <p:sp>
        <p:nvSpPr>
          <p:cNvPr id="16" name="Номер слайда 3">
            <a:extLst>
              <a:ext uri="{FF2B5EF4-FFF2-40B4-BE49-F238E27FC236}">
                <a16:creationId xmlns:a16="http://schemas.microsoft.com/office/drawing/2014/main" xmlns="" id="{336C0521-373F-45B1-B0F3-56CF48B7C4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751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8187288F-9D3E-4D32-B440-5FE848EE1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987" y="3279186"/>
            <a:ext cx="2554445" cy="220694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AB823C7-896D-447F-8725-6499E68A14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6336" y="2991762"/>
            <a:ext cx="6364776" cy="2822693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/>
              <a:t>EBITDA </a:t>
            </a:r>
            <a:r>
              <a:rPr lang="ru-RU" altLang="ru-RU" dirty="0"/>
              <a:t>и прибыль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873251" y="6477893"/>
            <a:ext cx="7048500" cy="307777"/>
          </a:xfrm>
        </p:spPr>
        <p:txBody>
          <a:bodyPr/>
          <a:lstStyle/>
          <a:p>
            <a:r>
              <a:rPr lang="ru-RU" dirty="0"/>
              <a:t>Результаты деятельности Группы ОГК-2 по МСФО за 9М 2021 г.</a:t>
            </a:r>
          </a:p>
        </p:txBody>
      </p:sp>
      <p:sp>
        <p:nvSpPr>
          <p:cNvPr id="5" name="Text Box 103"/>
          <p:cNvSpPr txBox="1">
            <a:spLocks noChangeArrowheads="1"/>
          </p:cNvSpPr>
          <p:nvPr/>
        </p:nvSpPr>
        <p:spPr bwMode="auto">
          <a:xfrm>
            <a:off x="4151256" y="2512647"/>
            <a:ext cx="409567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79C2"/>
                </a:solidFill>
              </a:rPr>
              <a:t>Формирование прибыли за 9М 2021 г., млн руб.</a:t>
            </a:r>
          </a:p>
        </p:txBody>
      </p:sp>
      <p:sp>
        <p:nvSpPr>
          <p:cNvPr id="7" name="Text Box 103"/>
          <p:cNvSpPr txBox="1">
            <a:spLocks noChangeArrowheads="1"/>
          </p:cNvSpPr>
          <p:nvPr/>
        </p:nvSpPr>
        <p:spPr bwMode="auto">
          <a:xfrm>
            <a:off x="276738" y="2511970"/>
            <a:ext cx="1942999" cy="24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600" b="1" dirty="0">
                <a:solidFill>
                  <a:srgbClr val="0079C2"/>
                </a:solidFill>
              </a:rPr>
              <a:t>EBITDA</a:t>
            </a:r>
            <a:r>
              <a:rPr lang="ru-RU" altLang="ru-RU" sz="1600" b="1" dirty="0">
                <a:solidFill>
                  <a:srgbClr val="0079C2"/>
                </a:solidFill>
              </a:rPr>
              <a:t>, млн руб. </a:t>
            </a:r>
          </a:p>
        </p:txBody>
      </p:sp>
      <p:cxnSp>
        <p:nvCxnSpPr>
          <p:cNvPr id="8" name="Straight Arrow Connector 6"/>
          <p:cNvCxnSpPr>
            <a:cxnSpLocks/>
          </p:cNvCxnSpPr>
          <p:nvPr/>
        </p:nvCxnSpPr>
        <p:spPr>
          <a:xfrm flipV="1">
            <a:off x="894522" y="3332922"/>
            <a:ext cx="708991" cy="96078"/>
          </a:xfrm>
          <a:prstGeom prst="straightConnector1">
            <a:avLst/>
          </a:prstGeom>
          <a:ln>
            <a:solidFill>
              <a:srgbClr val="0066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7"/>
          <p:cNvSpPr/>
          <p:nvPr/>
        </p:nvSpPr>
        <p:spPr>
          <a:xfrm>
            <a:off x="1041834" y="3145804"/>
            <a:ext cx="439738" cy="462728"/>
          </a:xfrm>
          <a:prstGeom prst="ellipse">
            <a:avLst/>
          </a:prstGeom>
          <a:solidFill>
            <a:schemeClr val="bg1"/>
          </a:solidFill>
          <a:ln w="63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spc="-10" dirty="0">
                <a:solidFill>
                  <a:srgbClr val="0079C2"/>
                </a:solidFill>
              </a:rPr>
              <a:t>+12,9</a:t>
            </a:r>
            <a:r>
              <a:rPr lang="en-US" sz="1050" spc="-10" dirty="0">
                <a:solidFill>
                  <a:srgbClr val="0079C2"/>
                </a:solidFill>
              </a:rPr>
              <a:t>%</a:t>
            </a:r>
          </a:p>
        </p:txBody>
      </p:sp>
      <p:sp>
        <p:nvSpPr>
          <p:cNvPr id="10" name="Номер слайда 3">
            <a:extLst>
              <a:ext uri="{FF2B5EF4-FFF2-40B4-BE49-F238E27FC236}">
                <a16:creationId xmlns:a16="http://schemas.microsoft.com/office/drawing/2014/main" xmlns="" id="{607C1020-385D-42BD-A534-7AB822D56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497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F824ADCD-A28A-4F91-AE68-13A1B0A95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6042" y="2214420"/>
            <a:ext cx="2865368" cy="3273836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3F5625D4-7D83-4A4B-9537-A40829B9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1517" y="2156503"/>
            <a:ext cx="2944623" cy="338967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Заемные средства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1873251" y="6477893"/>
            <a:ext cx="7048500" cy="307777"/>
          </a:xfrm>
        </p:spPr>
        <p:txBody>
          <a:bodyPr/>
          <a:lstStyle/>
          <a:p>
            <a:r>
              <a:rPr lang="ru-RU" dirty="0"/>
              <a:t>Результаты деятельности Группы ОГК-2 по МСФО за 9М 2021 г.</a:t>
            </a:r>
          </a:p>
        </p:txBody>
      </p:sp>
      <p:sp>
        <p:nvSpPr>
          <p:cNvPr id="5" name="Text Box 61"/>
          <p:cNvSpPr txBox="1">
            <a:spLocks noChangeArrowheads="1"/>
          </p:cNvSpPr>
          <p:nvPr/>
        </p:nvSpPr>
        <p:spPr bwMode="auto">
          <a:xfrm>
            <a:off x="0" y="6026150"/>
            <a:ext cx="7272338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900" baseline="30000">
                <a:solidFill>
                  <a:schemeClr val="bg1">
                    <a:lumMod val="50000"/>
                  </a:schemeClr>
                </a:solidFill>
              </a:rPr>
              <a:t>1 </a:t>
            </a:r>
            <a:r>
              <a:rPr lang="ru-RU" altLang="ru-RU" sz="900">
                <a:solidFill>
                  <a:schemeClr val="bg1">
                    <a:lumMod val="50000"/>
                  </a:schemeClr>
                </a:solidFill>
              </a:rPr>
              <a:t>Чистый долг</a:t>
            </a:r>
            <a:r>
              <a:rPr lang="en-US" altLang="ru-RU" sz="90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ru-RU" altLang="ru-RU" sz="900">
                <a:solidFill>
                  <a:schemeClr val="bg1">
                    <a:lumMod val="50000"/>
                  </a:schemeClr>
                </a:solidFill>
              </a:rPr>
              <a:t>чистая задолженность) = Общая сумма Заемных средств за вычетом Денежных средств и их эквивалентов </a:t>
            </a:r>
            <a:endParaRPr lang="en-US" altLang="ru-RU" sz="9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 Box 103"/>
          <p:cNvSpPr txBox="1">
            <a:spLocks noChangeArrowheads="1"/>
          </p:cNvSpPr>
          <p:nvPr/>
        </p:nvSpPr>
        <p:spPr bwMode="auto">
          <a:xfrm>
            <a:off x="6124575" y="1276350"/>
            <a:ext cx="2667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79C2"/>
                </a:solidFill>
              </a:rPr>
              <a:t>Чистый долг, </a:t>
            </a:r>
            <a:r>
              <a:rPr lang="en-US" altLang="ru-RU" sz="1600" b="1" dirty="0">
                <a:solidFill>
                  <a:srgbClr val="0079C2"/>
                </a:solidFill>
              </a:rPr>
              <a:t/>
            </a:r>
            <a:br>
              <a:rPr lang="en-US" altLang="ru-RU" sz="1600" b="1" dirty="0">
                <a:solidFill>
                  <a:srgbClr val="0079C2"/>
                </a:solidFill>
              </a:rPr>
            </a:br>
            <a:r>
              <a:rPr lang="ru-RU" altLang="ru-RU" sz="1600" b="1" dirty="0">
                <a:solidFill>
                  <a:srgbClr val="0079C2"/>
                </a:solidFill>
              </a:rPr>
              <a:t>млн руб.</a:t>
            </a:r>
            <a:r>
              <a:rPr lang="en-US" altLang="ru-RU" sz="1600" b="1" baseline="30000" dirty="0">
                <a:solidFill>
                  <a:srgbClr val="0079C2"/>
                </a:solidFill>
              </a:rPr>
              <a:t>1</a:t>
            </a:r>
            <a:endParaRPr lang="ru-RU" altLang="ru-RU" sz="1600" b="1" baseline="30000" dirty="0">
              <a:solidFill>
                <a:srgbClr val="0079C2"/>
              </a:solidFill>
            </a:endParaRPr>
          </a:p>
        </p:txBody>
      </p:sp>
      <p:sp>
        <p:nvSpPr>
          <p:cNvPr id="8" name="Text Box 103"/>
          <p:cNvSpPr txBox="1">
            <a:spLocks noChangeArrowheads="1"/>
          </p:cNvSpPr>
          <p:nvPr/>
        </p:nvSpPr>
        <p:spPr bwMode="auto">
          <a:xfrm>
            <a:off x="146050" y="1219200"/>
            <a:ext cx="25971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0079C2"/>
                </a:solidFill>
              </a:rPr>
              <a:t>Структура заемных средств, млн руб.</a:t>
            </a:r>
          </a:p>
        </p:txBody>
      </p:sp>
      <p:sp>
        <p:nvSpPr>
          <p:cNvPr id="9" name="Text Box 103"/>
          <p:cNvSpPr txBox="1">
            <a:spLocks noChangeArrowheads="1"/>
          </p:cNvSpPr>
          <p:nvPr/>
        </p:nvSpPr>
        <p:spPr bwMode="auto">
          <a:xfrm>
            <a:off x="3270250" y="1219200"/>
            <a:ext cx="28765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79C2"/>
                </a:solidFill>
              </a:rPr>
              <a:t>Диверсификация заемных средств по срокам погашения на 30 сентября 2021 г., млн руб.</a:t>
            </a:r>
          </a:p>
        </p:txBody>
      </p:sp>
      <p:cxnSp>
        <p:nvCxnSpPr>
          <p:cNvPr id="10" name="Straight Arrow Connector 7"/>
          <p:cNvCxnSpPr>
            <a:cxnSpLocks/>
          </p:cNvCxnSpPr>
          <p:nvPr/>
        </p:nvCxnSpPr>
        <p:spPr>
          <a:xfrm>
            <a:off x="1217612" y="2635665"/>
            <a:ext cx="877048" cy="115248"/>
          </a:xfrm>
          <a:prstGeom prst="straightConnector1">
            <a:avLst/>
          </a:prstGeom>
          <a:ln>
            <a:solidFill>
              <a:srgbClr val="0066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8"/>
          <p:cNvSpPr/>
          <p:nvPr/>
        </p:nvSpPr>
        <p:spPr>
          <a:xfrm>
            <a:off x="1472182" y="2517331"/>
            <a:ext cx="365125" cy="366712"/>
          </a:xfrm>
          <a:prstGeom prst="ellipse">
            <a:avLst/>
          </a:prstGeom>
          <a:solidFill>
            <a:schemeClr val="bg1"/>
          </a:solidFill>
          <a:ln w="63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spc="-10" dirty="0">
                <a:solidFill>
                  <a:srgbClr val="0079C2"/>
                </a:solidFill>
              </a:rPr>
              <a:t>-15</a:t>
            </a:r>
            <a:r>
              <a:rPr lang="en-US" sz="1050" spc="-10" dirty="0">
                <a:solidFill>
                  <a:srgbClr val="0079C2"/>
                </a:solidFill>
              </a:rPr>
              <a:t>,</a:t>
            </a:r>
            <a:r>
              <a:rPr lang="ru-RU" sz="1050" spc="-10" dirty="0">
                <a:solidFill>
                  <a:srgbClr val="0079C2"/>
                </a:solidFill>
              </a:rPr>
              <a:t>5%</a:t>
            </a:r>
          </a:p>
        </p:txBody>
      </p:sp>
      <p:sp>
        <p:nvSpPr>
          <p:cNvPr id="12" name="Text Box 61"/>
          <p:cNvSpPr txBox="1">
            <a:spLocks noChangeArrowheads="1"/>
          </p:cNvSpPr>
          <p:nvPr/>
        </p:nvSpPr>
        <p:spPr bwMode="auto">
          <a:xfrm>
            <a:off x="0" y="6026150"/>
            <a:ext cx="7272338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900" baseline="30000" dirty="0">
                <a:solidFill>
                  <a:schemeClr val="bg1">
                    <a:lumMod val="50000"/>
                  </a:schemeClr>
                </a:solidFill>
              </a:rPr>
              <a:t>1 </a:t>
            </a:r>
            <a:r>
              <a:rPr lang="ru-RU" altLang="ru-RU" sz="900" dirty="0">
                <a:solidFill>
                  <a:schemeClr val="bg1">
                    <a:lumMod val="50000"/>
                  </a:schemeClr>
                </a:solidFill>
              </a:rPr>
              <a:t>Чистый долг</a:t>
            </a:r>
            <a:r>
              <a:rPr lang="en-US" altLang="ru-RU" sz="900" dirty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ru-RU" altLang="ru-RU" sz="900" dirty="0">
                <a:solidFill>
                  <a:schemeClr val="bg1">
                    <a:lumMod val="50000"/>
                  </a:schemeClr>
                </a:solidFill>
              </a:rPr>
              <a:t>чистая задолженность) = Общая сумма Заемных средств за вычетом Денежных средств и их эквивалентов   </a:t>
            </a:r>
            <a:endParaRPr lang="en-US" altLang="ru-RU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3" name="Straight Arrow Connector 6"/>
          <p:cNvCxnSpPr>
            <a:cxnSpLocks/>
            <a:endCxn id="15" idx="2"/>
          </p:cNvCxnSpPr>
          <p:nvPr/>
        </p:nvCxnSpPr>
        <p:spPr>
          <a:xfrm>
            <a:off x="6989843" y="2854288"/>
            <a:ext cx="1028619" cy="791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7"/>
          <p:cNvSpPr/>
          <p:nvPr/>
        </p:nvSpPr>
        <p:spPr>
          <a:xfrm>
            <a:off x="6715206" y="2635665"/>
            <a:ext cx="365125" cy="365125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spc="-10" dirty="0">
                <a:solidFill>
                  <a:srgbClr val="0079C2"/>
                </a:solidFill>
              </a:rPr>
              <a:t>1,32</a:t>
            </a:r>
          </a:p>
        </p:txBody>
      </p:sp>
      <p:sp>
        <p:nvSpPr>
          <p:cNvPr id="15" name="Oval 7"/>
          <p:cNvSpPr/>
          <p:nvPr/>
        </p:nvSpPr>
        <p:spPr>
          <a:xfrm>
            <a:off x="8018462" y="2750889"/>
            <a:ext cx="365125" cy="365125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spc="-10" dirty="0">
                <a:solidFill>
                  <a:srgbClr val="0079C2"/>
                </a:solidFill>
              </a:rPr>
              <a:t>1,01</a:t>
            </a:r>
          </a:p>
        </p:txBody>
      </p:sp>
      <p:sp>
        <p:nvSpPr>
          <p:cNvPr id="16" name="Text Box 103"/>
          <p:cNvSpPr txBox="1">
            <a:spLocks noChangeArrowheads="1"/>
          </p:cNvSpPr>
          <p:nvPr/>
        </p:nvSpPr>
        <p:spPr bwMode="auto">
          <a:xfrm>
            <a:off x="6791326" y="2145605"/>
            <a:ext cx="1135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200" dirty="0">
                <a:solidFill>
                  <a:srgbClr val="0079C2"/>
                </a:solidFill>
              </a:rPr>
              <a:t>Чистый долг/</a:t>
            </a:r>
            <a:r>
              <a:rPr lang="en-US" altLang="ru-RU" sz="1200" dirty="0">
                <a:solidFill>
                  <a:srgbClr val="0079C2"/>
                </a:solidFill>
              </a:rPr>
              <a:t> EBITDA</a:t>
            </a:r>
            <a:r>
              <a:rPr lang="ru-RU" altLang="ru-RU" sz="1200" dirty="0">
                <a:solidFill>
                  <a:srgbClr val="0079C2"/>
                </a:solidFill>
              </a:rPr>
              <a:t>, </a:t>
            </a:r>
            <a:r>
              <a:rPr lang="ru-RU" altLang="ru-RU" sz="1200" dirty="0" err="1">
                <a:solidFill>
                  <a:srgbClr val="0079C2"/>
                </a:solidFill>
              </a:rPr>
              <a:t>скорр</a:t>
            </a:r>
            <a:r>
              <a:rPr lang="ru-RU" altLang="ru-RU" sz="1200" dirty="0">
                <a:solidFill>
                  <a:srgbClr val="0079C2"/>
                </a:solidFill>
              </a:rPr>
              <a:t>. </a:t>
            </a:r>
            <a:endParaRPr lang="ru-RU" altLang="ru-RU" sz="1200" baseline="30000" dirty="0">
              <a:solidFill>
                <a:srgbClr val="0079C2"/>
              </a:solidFill>
            </a:endParaRPr>
          </a:p>
        </p:txBody>
      </p:sp>
      <p:sp>
        <p:nvSpPr>
          <p:cNvPr id="18" name="Номер слайда 3">
            <a:extLst>
              <a:ext uri="{FF2B5EF4-FFF2-40B4-BE49-F238E27FC236}">
                <a16:creationId xmlns:a16="http://schemas.microsoft.com/office/drawing/2014/main" xmlns="" id="{2DE05B58-D6EC-4165-ADF7-80D292E10F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208087" cy="307777"/>
          </a:xfrm>
        </p:spPr>
        <p:txBody>
          <a:bodyPr/>
          <a:lstStyle/>
          <a:p>
            <a:fld id="{8E730068-F805-43B7-8A8E-3E2DB17E4B45}" type="slidenum">
              <a:rPr lang="ru-RU" smtClean="0"/>
              <a:pPr/>
              <a:t>7</a:t>
            </a:fld>
            <a:endParaRPr lang="ru-RU" dirty="0"/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C8C43518-D941-454E-A86E-848FF7C415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574" y="2404502"/>
            <a:ext cx="3353091" cy="3133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348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Результаты деятельности Группы ОГК-2 по МСФО за 9М 2021 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730068-F805-43B7-8A8E-3E2DB17E4B45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Title 5"/>
          <p:cNvSpPr txBox="1">
            <a:spLocks/>
          </p:cNvSpPr>
          <p:nvPr/>
        </p:nvSpPr>
        <p:spPr bwMode="auto">
          <a:xfrm>
            <a:off x="1939925" y="2644775"/>
            <a:ext cx="720407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Arial Narrow" pitchFamily="34" charset="0"/>
              </a:defRPr>
            </a:lvl9pPr>
          </a:lstStyle>
          <a:p>
            <a:r>
              <a:rPr lang="ru-RU" altLang="ru-RU" kern="0"/>
              <a:t>Спасибо за внимание!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343150" y="3898900"/>
            <a:ext cx="481965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Symbol" panose="05050102010706020507" pitchFamily="18" charset="2"/>
              <a:buChar char="-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en-US" altLang="ru-RU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1600" dirty="0"/>
              <a:t>Контакты</a:t>
            </a:r>
            <a:r>
              <a:rPr lang="en-US" altLang="ru-RU" sz="1600" dirty="0"/>
              <a:t>:</a:t>
            </a:r>
            <a:endParaRPr lang="ru-RU" altLang="ru-RU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1600" dirty="0"/>
              <a:t>Гризель Наталья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1600" dirty="0"/>
              <a:t>Тел.: + 7 (812) 646-13-64, доб. 2416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ru-RU" sz="1600" dirty="0"/>
              <a:t>Email: Grizel.Natalya@ogk2.ru</a:t>
            </a:r>
            <a:endParaRPr lang="ru-RU" altLang="ru-RU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ru-RU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ru-RU" sz="1600" u="sng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Специальное оформление">
  <a:themeElements>
    <a:clrScheme name="3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Специальное оформление">
  <a:themeElements>
    <a:clrScheme name="3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Специальное оформление">
  <a:themeElements>
    <a:clrScheme name="4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Специальное оформление">
  <a:themeElements>
    <a:clrScheme name="4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1_Специальное оформление">
  <a:themeElements>
    <a:clrScheme name="4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Специальное оформление">
  <a:themeElements>
    <a:clrScheme name="7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7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7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Специальное оформление">
  <a:themeElements>
    <a:clrScheme name="8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8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8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Специальное оформление">
  <a:themeElements>
    <a:clrScheme name="9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9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9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23399</TotalTime>
  <Words>1071</Words>
  <Application>Microsoft Office PowerPoint</Application>
  <PresentationFormat>Экран (4:3)</PresentationFormat>
  <Paragraphs>203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2" baseType="lpstr">
      <vt:lpstr>Arial</vt:lpstr>
      <vt:lpstr>Arial Narrow</vt:lpstr>
      <vt:lpstr>Calibri</vt:lpstr>
      <vt:lpstr>Symbol</vt:lpstr>
      <vt:lpstr>Times New Roman</vt:lpstr>
      <vt:lpstr>3_Специальное оформление</vt:lpstr>
      <vt:lpstr>6_Специальное оформление</vt:lpstr>
      <vt:lpstr>4_Специальное оформление</vt:lpstr>
      <vt:lpstr>5_Специальное оформление</vt:lpstr>
      <vt:lpstr>11_Специальное оформление</vt:lpstr>
      <vt:lpstr>7_Специальное оформление</vt:lpstr>
      <vt:lpstr>8_Специальное оформление</vt:lpstr>
      <vt:lpstr>10_Специальное оформление</vt:lpstr>
      <vt:lpstr>Презентация PowerPoint</vt:lpstr>
      <vt:lpstr>Ограничение ответственности</vt:lpstr>
      <vt:lpstr>Производственные и финансовые результаты</vt:lpstr>
      <vt:lpstr>Выручка</vt:lpstr>
      <vt:lpstr>Переменные расходы</vt:lpstr>
      <vt:lpstr>Постоянные расходы</vt:lpstr>
      <vt:lpstr>EBITDA и прибыль</vt:lpstr>
      <vt:lpstr>Заемные средства</vt:lpstr>
      <vt:lpstr>Презентация PowerPoint</vt:lpstr>
    </vt:vector>
  </TitlesOfParts>
  <Company>Typo Graphic Design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Pirit</dc:creator>
  <cp:lastModifiedBy>Гризель Наталья Олеговна</cp:lastModifiedBy>
  <cp:revision>432</cp:revision>
  <cp:lastPrinted>2020-08-05T07:27:55Z</cp:lastPrinted>
  <dcterms:created xsi:type="dcterms:W3CDTF">2009-07-15T11:37:47Z</dcterms:created>
  <dcterms:modified xsi:type="dcterms:W3CDTF">2021-11-11T09:21:19Z</dcterms:modified>
</cp:coreProperties>
</file>