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446" y="-240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/>
              <a:t>Группа ОГК-2</a:t>
            </a:r>
            <a:r>
              <a:rPr lang="ru-RU" altLang="ru-RU" sz="3600" b="1" kern="0" dirty="0"/>
              <a:t/>
            </a:r>
            <a:br>
              <a:rPr lang="ru-RU" altLang="ru-RU" sz="3600" b="1" kern="0" dirty="0"/>
            </a:br>
            <a:r>
              <a:rPr lang="ru-RU" altLang="ru-RU" sz="3600" b="1" kern="0" dirty="0"/>
              <a:t/>
            </a:r>
            <a:br>
              <a:rPr lang="ru-RU" altLang="ru-RU" sz="3600" b="1" kern="0" dirty="0"/>
            </a:br>
            <a:r>
              <a:rPr lang="ru-RU" altLang="ru-RU" sz="2800" b="1" kern="0" dirty="0"/>
              <a:t>Презентация финансовых результатов по МСФО</a:t>
            </a:r>
            <a:br>
              <a:rPr lang="ru-RU" altLang="ru-RU" sz="2800" b="1" kern="0" dirty="0"/>
            </a:br>
            <a:r>
              <a:rPr lang="ru-RU" altLang="ru-RU" sz="2800" b="1" kern="0" dirty="0"/>
              <a:t>за 3М 2021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 smtClean="0">
                <a:cs typeface="Arial" panose="020B0604020202020204" pitchFamily="34" charset="0"/>
              </a:rPr>
              <a:t>1</a:t>
            </a:r>
            <a:r>
              <a:rPr lang="en-US" altLang="ru-RU" sz="1800" kern="0" dirty="0" smtClean="0">
                <a:cs typeface="Arial" panose="020B0604020202020204" pitchFamily="34" charset="0"/>
              </a:rPr>
              <a:t>9 </a:t>
            </a:r>
            <a:r>
              <a:rPr lang="ru-RU" altLang="ru-RU" sz="1800" kern="0" dirty="0" smtClean="0">
                <a:cs typeface="Arial" panose="020B0604020202020204" pitchFamily="34" charset="0"/>
              </a:rPr>
              <a:t>мая </a:t>
            </a:r>
            <a:r>
              <a:rPr lang="ru-RU" altLang="ru-RU" sz="1800" kern="0" dirty="0">
                <a:cs typeface="Arial" panose="020B0604020202020204" pitchFamily="34" charset="0"/>
              </a:rPr>
              <a:t>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2021 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="" xmlns:a16="http://schemas.microsoft.com/office/drawing/2014/main" id="{DA073617-89A2-4FDA-B074-78270BF7F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612358"/>
              </p:ext>
            </p:extLst>
          </p:nvPr>
        </p:nvGraphicFramePr>
        <p:xfrm>
          <a:off x="4648200" y="1430341"/>
          <a:ext cx="4267199" cy="3968127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2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22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69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67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34 350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36 861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+7,3%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2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(23 836)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(27 520)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+15,5%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85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(16 700)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(18 340)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+9,8%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85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(7 136)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(9 180)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+28,6%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2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Восстановление убытка от 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74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133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+79,7%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9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от операционной деятельности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10 588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9 474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-10,5%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67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13 976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12 997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-7,0%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67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, скорр.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13 978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12 997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-7,0%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9012244"/>
                  </a:ext>
                </a:extLst>
              </a:tr>
              <a:tr h="47964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/ Совокупный доход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7 937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7 143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-10,0%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095666"/>
              </p:ext>
            </p:extLst>
          </p:nvPr>
        </p:nvGraphicFramePr>
        <p:xfrm>
          <a:off x="-1" y="1430338"/>
          <a:ext cx="4572002" cy="3964281"/>
        </p:xfrm>
        <a:graphic>
          <a:graphicData uri="http://schemas.openxmlformats.org/drawingml/2006/table">
            <a:tbl>
              <a:tblPr/>
              <a:tblGrid>
                <a:gridCol w="23676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83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82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77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8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13 226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12 203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-7,7%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12 336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11 397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-7,6%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2 147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1 952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-9,1%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319,7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328,7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+2,8%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165,8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166,0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+0,1%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98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31,8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34,3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+2,5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п.п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.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2021 г.</a:t>
            </a:r>
          </a:p>
        </p:txBody>
      </p:sp>
      <p:sp>
        <p:nvSpPr>
          <p:cNvPr id="11" name="Rectangle 4"/>
          <p:cNvSpPr/>
          <p:nvPr/>
        </p:nvSpPr>
        <p:spPr>
          <a:xfrm>
            <a:off x="-1" y="5427661"/>
            <a:ext cx="9144000" cy="923330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Прибыль от операционной деятельности + Амортизация и износ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Arial Narrow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4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EBITDA, </a:t>
            </a:r>
            <a:r>
              <a:rPr lang="ru-RU" sz="9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скорр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.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=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Операционная прибыль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+ Амортизация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и износ + Убыток от обесценения (начисление  резерва) по нефинансовым активам - Прибыль от восстановления убытка от обесценения (резерва) по нефинансовым активам + Прибыль от восстановления убытка от обесценения (резерва) по авансам выданным и </a:t>
            </a:r>
            <a:r>
              <a:rPr lang="ru-RU" sz="9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предоплатам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- Убыток от обесценения (начисление  резерва) по авансам выданным и </a:t>
            </a:r>
            <a:r>
              <a:rPr lang="ru-RU" sz="9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предоплатам</a:t>
            </a:r>
            <a:endParaRPr lang="ru-RU" sz="900" dirty="0">
              <a:solidFill>
                <a:prstClr val="black">
                  <a:lumMod val="65000"/>
                  <a:lumOff val="35000"/>
                </a:prstClr>
              </a:solidFill>
              <a:latin typeface="Arial Narrow"/>
              <a:cs typeface="Arial" panose="020B0604020202020204" pitchFamily="34" charset="0"/>
            </a:endParaRP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sp>
        <p:nvSpPr>
          <p:cNvPr id="9" name="Номер слайда 3">
            <a:extLst>
              <a:ext uri="{FF2B5EF4-FFF2-40B4-BE49-F238E27FC236}">
                <a16:creationId xmlns="" xmlns:a16="http://schemas.microsoft.com/office/drawing/2014/main" id="{0DDBF327-A859-48C7-861C-66FC934C7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700638ED-E1D2-4CA9-984F-359ADE191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2" y="1632758"/>
            <a:ext cx="4837176" cy="161544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D37F93B4-72C7-483A-83A7-2376A581C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278" y="4253370"/>
            <a:ext cx="5858256" cy="16383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F098517C-5434-472C-965F-35EB713045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" y="4336955"/>
            <a:ext cx="4879848" cy="168859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2021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24409"/>
              </p:ext>
            </p:extLst>
          </p:nvPr>
        </p:nvGraphicFramePr>
        <p:xfrm>
          <a:off x="4876800" y="1541463"/>
          <a:ext cx="4114800" cy="179803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1 380,72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879,36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1 257 229,67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151 790,27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3М 2021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3М 2021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3" name="Номер слайда 3">
            <a:extLst>
              <a:ext uri="{FF2B5EF4-FFF2-40B4-BE49-F238E27FC236}">
                <a16:creationId xmlns="" xmlns:a16="http://schemas.microsoft.com/office/drawing/2014/main" id="{168712EE-4AFB-48DB-864F-46C72015F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5034E898-2C1E-43E9-A6B1-036445D7A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38" y="4148062"/>
            <a:ext cx="3204972" cy="164439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2021 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64073"/>
              </p:ext>
            </p:extLst>
          </p:nvPr>
        </p:nvGraphicFramePr>
        <p:xfrm>
          <a:off x="4876800" y="1508125"/>
          <a:ext cx="4114801" cy="1393901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3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39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Электроэнергия и мощность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16 700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18 340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22300" y="3614738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9" name="Rectangle 5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rgbClr val="0066CC"/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rgbClr val="0066CC"/>
                </a:solidFill>
                <a:latin typeface="+mn-lt"/>
                <a:cs typeface="+mn-cs"/>
              </a:rPr>
              <a:t> По данным управленческой отчетности, с учетом Свободненской ТЭС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46050" y="1143000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>
                <a:solidFill>
                  <a:srgbClr val="0066CC"/>
                </a:solidFill>
              </a:rPr>
            </a:br>
            <a:r>
              <a:rPr lang="ru-RU" altLang="ru-RU" sz="1600" b="1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16513" y="3643313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65124" y="1661418"/>
            <a:ext cx="3740149" cy="160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Рост расходов на топливо обусловлен перераспределением загрузки генерирующего оборудования между станциями. </a:t>
            </a:r>
          </a:p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Рост расходов на покупную электрическую энергию и мощность обусловлен увеличением объемов покупок и цен электрической энергии с оптового рынка в обеспечение РД с перераспределением загрузки генерирующего оборудования между станциями.</a:t>
            </a:r>
          </a:p>
        </p:txBody>
      </p:sp>
      <p:cxnSp>
        <p:nvCxnSpPr>
          <p:cNvPr id="13" name="Straight Arrow Connector 13"/>
          <p:cNvCxnSpPr>
            <a:cxnSpLocks/>
          </p:cNvCxnSpPr>
          <p:nvPr/>
        </p:nvCxnSpPr>
        <p:spPr>
          <a:xfrm flipV="1">
            <a:off x="2226468" y="4312081"/>
            <a:ext cx="874713" cy="13335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/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66CC"/>
                </a:solidFill>
              </a:rPr>
              <a:t>+7,9%</a:t>
            </a:r>
          </a:p>
        </p:txBody>
      </p:sp>
      <p:sp>
        <p:nvSpPr>
          <p:cNvPr id="15" name="Номер слайда 3">
            <a:extLst>
              <a:ext uri="{FF2B5EF4-FFF2-40B4-BE49-F238E27FC236}">
                <a16:creationId xmlns="" xmlns:a16="http://schemas.microsoft.com/office/drawing/2014/main" id="{4C5301CD-19C5-4CF6-847B-017550249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9DDFC7E-DCC8-4B52-9DD1-413152657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0221" y="3860800"/>
            <a:ext cx="3346704" cy="223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217E7912-2D70-4B4E-BB90-18A8A0EF3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4572594"/>
            <a:ext cx="3773424" cy="178612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2021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постоянных расходов</a:t>
            </a:r>
          </a:p>
        </p:txBody>
      </p:sp>
      <p:graphicFrame>
        <p:nvGraphicFramePr>
          <p:cNvPr id="1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37254"/>
              </p:ext>
            </p:extLst>
          </p:nvPr>
        </p:nvGraphicFramePr>
        <p:xfrm>
          <a:off x="4677196" y="1577974"/>
          <a:ext cx="4384255" cy="4436370"/>
        </p:xfrm>
        <a:graphic>
          <a:graphicData uri="http://schemas.openxmlformats.org/drawingml/2006/table">
            <a:tbl>
              <a:tblPr/>
              <a:tblGrid>
                <a:gridCol w="23291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5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59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86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76929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044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Ремонт, техническое и сервисное обслуживание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44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Администрирование рынка электроэнергии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377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-52,1%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Аренда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7751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Прибыль от выбытия основных средств, прочих внеоборотных активов и активов, предназначенных для продажи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(3 770)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(33)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778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Амортизация и износ 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3 388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3 523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33452447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7248961"/>
                  </a:ext>
                </a:extLst>
              </a:tr>
              <a:tr h="38100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7 136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9 180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Arrow Connector 13"/>
          <p:cNvCxnSpPr>
            <a:cxnSpLocks/>
          </p:cNvCxnSpPr>
          <p:nvPr/>
        </p:nvCxnSpPr>
        <p:spPr>
          <a:xfrm flipV="1">
            <a:off x="2107406" y="4748125"/>
            <a:ext cx="1067594" cy="28187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/>
          <p:cNvSpPr/>
          <p:nvPr/>
        </p:nvSpPr>
        <p:spPr>
          <a:xfrm>
            <a:off x="2438400" y="47481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+28,6%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30544" y="1700700"/>
            <a:ext cx="4323930" cy="182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Рост постоянных расходов обусловлен полученной в 1 квартале 2020 года прибылью от реализации объектов основных средств и прочего имущества, в том числе имущества Красноярской ГРЭС-2.</a:t>
            </a:r>
          </a:p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Расходы на аренду уменьшились за счет прекращения аренды Адлерской ТЭС в связи с приобретением ее в собственность в декабре 2020 года</a:t>
            </a:r>
          </a:p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Снижение налогов, кроме налога на прибыль обусловлено отражением в 1 квартале 2021 года дохода по применению налоговой льготы по налогу на имущество предыдущих периодов.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="" xmlns:a16="http://schemas.microsoft.com/office/drawing/2014/main" id="{336C0521-373F-45B1-B0F3-56CF48B7C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32104A55-B964-476E-A4A8-3FD975687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85" y="2900711"/>
            <a:ext cx="3244596" cy="221437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2021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151256" y="2512647"/>
            <a:ext cx="4095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3М 2021 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104458" y="2511970"/>
            <a:ext cx="3130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/>
          <p:cNvCxnSpPr>
            <a:cxnSpLocks/>
          </p:cNvCxnSpPr>
          <p:nvPr/>
        </p:nvCxnSpPr>
        <p:spPr>
          <a:xfrm>
            <a:off x="1213483" y="3042989"/>
            <a:ext cx="882271" cy="103663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/>
          <p:cNvSpPr/>
          <p:nvPr/>
        </p:nvSpPr>
        <p:spPr>
          <a:xfrm>
            <a:off x="1426147" y="2863456"/>
            <a:ext cx="439738" cy="462728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-7,0</a:t>
            </a:r>
            <a:r>
              <a:rPr lang="en-US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0" name="Номер слайда 3">
            <a:extLst>
              <a:ext uri="{FF2B5EF4-FFF2-40B4-BE49-F238E27FC236}">
                <a16:creationId xmlns="" xmlns:a16="http://schemas.microsoft.com/office/drawing/2014/main" id="{607C1020-385D-42BD-A534-7AB822D5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A2B90DF4-D753-43A1-9414-5B9C5F8F4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152" y="2606426"/>
            <a:ext cx="6015228" cy="286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780C70CE-8FF7-4604-A2C5-510D90D5E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86" y="2526729"/>
            <a:ext cx="3177540" cy="316382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2021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Чистый долг, </a:t>
            </a:r>
            <a:r>
              <a:rPr lang="en-US" altLang="ru-RU" sz="1600" b="1" dirty="0">
                <a:solidFill>
                  <a:srgbClr val="0079C2"/>
                </a:solidFill>
              </a:rPr>
              <a:t/>
            </a:r>
            <a:br>
              <a:rPr lang="en-US" altLang="ru-RU" sz="1600" b="1" dirty="0">
                <a:solidFill>
                  <a:srgbClr val="0079C2"/>
                </a:solidFill>
              </a:rPr>
            </a:br>
            <a:r>
              <a:rPr lang="ru-RU" altLang="ru-RU" sz="1600" b="1" dirty="0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 dirty="0">
                <a:solidFill>
                  <a:srgbClr val="0079C2"/>
                </a:solidFill>
              </a:rPr>
              <a:t>1</a:t>
            </a:r>
            <a:endParaRPr lang="ru-RU" altLang="ru-RU" sz="1600" b="1" baseline="30000" dirty="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31 марта 2021 г., млн руб.</a:t>
            </a:r>
          </a:p>
        </p:txBody>
      </p:sp>
      <p:cxnSp>
        <p:nvCxnSpPr>
          <p:cNvPr id="10" name="Straight Arrow Connector 7"/>
          <p:cNvCxnSpPr>
            <a:cxnSpLocks/>
          </p:cNvCxnSpPr>
          <p:nvPr/>
        </p:nvCxnSpPr>
        <p:spPr>
          <a:xfrm>
            <a:off x="1217612" y="2635665"/>
            <a:ext cx="877048" cy="11524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/>
          <p:cNvSpPr/>
          <p:nvPr/>
        </p:nvSpPr>
        <p:spPr>
          <a:xfrm>
            <a:off x="1472182" y="2517331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</a:t>
            </a:r>
            <a:r>
              <a:rPr lang="en-US" sz="1050" spc="-10" dirty="0">
                <a:solidFill>
                  <a:srgbClr val="0079C2"/>
                </a:solidFill>
              </a:rPr>
              <a:t>4,</a:t>
            </a:r>
            <a:r>
              <a:rPr lang="ru-RU" sz="1050" spc="-10" dirty="0">
                <a:solidFill>
                  <a:srgbClr val="0079C2"/>
                </a:solidFill>
              </a:rPr>
              <a:t>1%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/>
          <p:cNvCxnSpPr>
            <a:cxnSpLocks/>
            <a:endCxn id="15" idx="2"/>
          </p:cNvCxnSpPr>
          <p:nvPr/>
        </p:nvCxnSpPr>
        <p:spPr>
          <a:xfrm>
            <a:off x="6989843" y="2854288"/>
            <a:ext cx="1028619" cy="791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/>
          <p:cNvSpPr/>
          <p:nvPr/>
        </p:nvSpPr>
        <p:spPr>
          <a:xfrm>
            <a:off x="6715206" y="263566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1,42</a:t>
            </a:r>
          </a:p>
        </p:txBody>
      </p:sp>
      <p:sp>
        <p:nvSpPr>
          <p:cNvPr id="15" name="Oval 7"/>
          <p:cNvSpPr/>
          <p:nvPr/>
        </p:nvSpPr>
        <p:spPr>
          <a:xfrm>
            <a:off x="8018462" y="2750889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1,41</a:t>
            </a: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r>
              <a:rPr lang="ru-RU" altLang="ru-RU" sz="1200" dirty="0">
                <a:solidFill>
                  <a:srgbClr val="0079C2"/>
                </a:solidFill>
              </a:rPr>
              <a:t> 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sp>
        <p:nvSpPr>
          <p:cNvPr id="18" name="Номер слайда 3">
            <a:extLst>
              <a:ext uri="{FF2B5EF4-FFF2-40B4-BE49-F238E27FC236}">
                <a16:creationId xmlns="" xmlns:a16="http://schemas.microsoft.com/office/drawing/2014/main" id="{2DE05B58-D6EC-4165-ADF7-80D292E10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27BC9AA-3EB0-4ED6-9D33-37302A787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307" y="2258320"/>
            <a:ext cx="2799588" cy="3342132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F8AB9344-878C-4389-B6B6-2038EB725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7124" y="2258320"/>
            <a:ext cx="2734056" cy="33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3М 2021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20052</TotalTime>
  <Words>1116</Words>
  <Application>Microsoft Office PowerPoint</Application>
  <PresentationFormat>Экран (4:3)</PresentationFormat>
  <Paragraphs>205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New Roman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Белокур Елена Викторовна</cp:lastModifiedBy>
  <cp:revision>381</cp:revision>
  <cp:lastPrinted>2020-08-05T07:27:55Z</cp:lastPrinted>
  <dcterms:created xsi:type="dcterms:W3CDTF">2009-07-15T11:37:47Z</dcterms:created>
  <dcterms:modified xsi:type="dcterms:W3CDTF">2021-05-19T09:48:41Z</dcterms:modified>
</cp:coreProperties>
</file>