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84" y="84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 smtClean="0"/>
              <a:t>Группа ОГК-2</a:t>
            </a: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2800" b="1" kern="0" dirty="0" smtClean="0"/>
              <a:t>Презентация финансовых результатов по МСФО</a:t>
            </a:r>
            <a:br>
              <a:rPr lang="ru-RU" altLang="ru-RU" sz="2800" b="1" kern="0" dirty="0" smtClean="0"/>
            </a:br>
            <a:r>
              <a:rPr lang="ru-RU" altLang="ru-RU" sz="2800" b="1" kern="0" dirty="0" smtClean="0"/>
              <a:t>за 6М 2020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 smtClean="0">
                <a:cs typeface="Arial" panose="020B0604020202020204" pitchFamily="34" charset="0"/>
              </a:rPr>
              <a:t>9 августа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</a:t>
            </a:r>
            <a:r>
              <a:rPr lang="ru-RU" dirty="0" smtClean="0"/>
              <a:t>за 6М 2020 </a:t>
            </a:r>
            <a:r>
              <a:rPr lang="ru-RU" dirty="0"/>
              <a:t>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11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5715000"/>
            <a:ext cx="9144000" cy="50800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и износ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847151"/>
              </p:ext>
            </p:extLst>
          </p:nvPr>
        </p:nvGraphicFramePr>
        <p:xfrm>
          <a:off x="4419600" y="1430339"/>
          <a:ext cx="4495800" cy="4215918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/>
                  </a:extLst>
                </a:gridCol>
                <a:gridCol w="696685">
                  <a:extLst>
                    <a:ext uri="{9D8B030D-6E8A-4147-A177-3AD203B41FA5}"/>
                  </a:extLst>
                </a:gridCol>
                <a:gridCol w="674915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</a:tblGrid>
              <a:tr h="523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293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69 303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60 328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-13,0%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69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55 534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46 358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-16,5%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3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34 796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28 399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-18,4%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3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14 086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11 168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-20,7%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3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5113" indent="0" algn="l" defTabSz="914400" rtl="0" eaLnBrk="1" fontAlgn="ctr" latinLnBrk="0" hangingPunct="1">
                        <a:tabLst/>
                      </a:pPr>
                      <a:r>
                        <a:rPr lang="ru-RU" sz="1400" b="0" i="0" u="none" strike="noStrike" kern="1200" dirty="0" smtClean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Амортизация и износ</a:t>
                      </a:r>
                      <a:endParaRPr lang="ru-RU" sz="1400" b="0" i="0" u="none" strike="noStrike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6 652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6 791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00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Убыток от обесценения фин. активов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169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239</a:t>
                      </a:r>
                      <a:r>
                        <a:rPr lang="en-US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41,4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0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13 600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13 731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3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20 252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20 522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+1,3</a:t>
                      </a:r>
                      <a:r>
                        <a:rPr lang="ru-RU" sz="12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607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9 649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10 293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6,7</a:t>
                      </a:r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Общий совокупный доход за период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9 498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10 239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+7,8</a:t>
                      </a:r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5" name="Group 8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53204"/>
              </p:ext>
            </p:extLst>
          </p:nvPr>
        </p:nvGraphicFramePr>
        <p:xfrm>
          <a:off x="0" y="1430338"/>
          <a:ext cx="4267200" cy="420846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28 654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22 440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-21,7%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26 733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20 888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-21,9%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3 443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3 264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-5,2%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324,3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323,6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163,5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165,8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+1,4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35,1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27,0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8,1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24736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/>
                  </a:extLst>
                </a:gridCol>
                <a:gridCol w="1005840">
                  <a:extLst>
                    <a:ext uri="{9D8B030D-6E8A-4147-A177-3AD203B41FA5}"/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1 160,01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4138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866,33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4138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804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120,49  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4138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579,04  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6М 2020 г.</a:t>
            </a:r>
            <a:r>
              <a:rPr lang="ru-RU" altLang="ru-RU" sz="1600" b="1" baseline="30000" dirty="0" smtClean="0">
                <a:solidFill>
                  <a:srgbClr val="0066CC"/>
                </a:solidFill>
              </a:rPr>
              <a:t>1</a:t>
            </a:r>
            <a:endParaRPr lang="ru-RU" altLang="ru-RU" sz="1600" b="1" baseline="30000" dirty="0">
              <a:solidFill>
                <a:srgbClr val="0066CC"/>
              </a:solidFill>
            </a:endParaRP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</a:t>
            </a:r>
            <a:r>
              <a:rPr lang="ru-RU" altLang="ru-RU" sz="1600" b="1" dirty="0" smtClean="0">
                <a:solidFill>
                  <a:srgbClr val="0066CC"/>
                </a:solidFill>
              </a:rPr>
              <a:t>6М 2020 г.</a:t>
            </a:r>
            <a:r>
              <a:rPr lang="ru-RU" altLang="ru-RU" sz="1600" b="1" baseline="30000" dirty="0" smtClean="0">
                <a:solidFill>
                  <a:srgbClr val="0066CC"/>
                </a:solidFill>
              </a:rPr>
              <a:t>1</a:t>
            </a:r>
            <a:endParaRPr lang="ru-RU" altLang="ru-RU" sz="1600" b="1" baseline="30000" dirty="0">
              <a:solidFill>
                <a:srgbClr val="0066CC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432" y="4073525"/>
            <a:ext cx="4904232" cy="165506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800" y="4083658"/>
            <a:ext cx="5887212" cy="1600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20" y="1572831"/>
            <a:ext cx="4870704" cy="162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0907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29 594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24 825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электроэнергию 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3 574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34 796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28 399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 и мощность обусловлено снижением выработки электрической энергии за 6 мес. 2020 года</a:t>
            </a:r>
          </a:p>
        </p:txBody>
      </p:sp>
      <p:cxnSp>
        <p:nvCxnSpPr>
          <p:cNvPr id="13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>
            <a:extLst>
              <a:ext uri="{FF2B5EF4-FFF2-40B4-BE49-F238E27FC236}"/>
            </a:extLst>
          </p:cNvPr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66CC"/>
                </a:solidFill>
              </a:rPr>
              <a:t>-</a:t>
            </a:r>
            <a:r>
              <a:rPr lang="en-US" sz="1050" spc="-10" dirty="0" smtClean="0">
                <a:solidFill>
                  <a:srgbClr val="0066CC"/>
                </a:solidFill>
              </a:rPr>
              <a:t>16</a:t>
            </a:r>
            <a:r>
              <a:rPr lang="ru-RU" sz="1050" spc="-10" dirty="0" smtClean="0">
                <a:solidFill>
                  <a:srgbClr val="0066CC"/>
                </a:solidFill>
              </a:rPr>
              <a:t>,</a:t>
            </a:r>
            <a:r>
              <a:rPr lang="en-US" sz="1050" spc="-10" dirty="0" smtClean="0">
                <a:solidFill>
                  <a:srgbClr val="0066CC"/>
                </a:solidFill>
              </a:rPr>
              <a:t>1</a:t>
            </a:r>
            <a:r>
              <a:rPr lang="ru-RU" sz="1050" spc="-10" dirty="0" smtClean="0">
                <a:solidFill>
                  <a:srgbClr val="0066CC"/>
                </a:solidFill>
              </a:rPr>
              <a:t>%</a:t>
            </a:r>
            <a:endParaRPr lang="ru-RU" sz="1050" spc="-10" dirty="0">
              <a:solidFill>
                <a:srgbClr val="0066CC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77" y="4072645"/>
            <a:ext cx="3220212" cy="165658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294" y="3838861"/>
            <a:ext cx="3322320" cy="222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</a:t>
            </a:r>
            <a:r>
              <a:rPr lang="ru-RU" altLang="ru-RU" dirty="0" smtClean="0"/>
              <a:t>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изменения постоянных расходов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367338" y="4228455"/>
            <a:ext cx="2973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Амортизация и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износ, млн руб.</a:t>
            </a:r>
            <a:endParaRPr lang="ru-RU" altLang="ru-RU" sz="1600" b="1" dirty="0">
              <a:solidFill>
                <a:srgbClr val="0079C2"/>
              </a:solidFill>
            </a:endParaRPr>
          </a:p>
        </p:txBody>
      </p:sp>
      <p:graphicFrame>
        <p:nvGraphicFramePr>
          <p:cNvPr id="11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266"/>
              </p:ext>
            </p:extLst>
          </p:nvPr>
        </p:nvGraphicFramePr>
        <p:xfrm>
          <a:off x="4887913" y="1577975"/>
          <a:ext cx="4173538" cy="2330691"/>
        </p:xfrm>
        <a:graphic>
          <a:graphicData uri="http://schemas.openxmlformats.org/drawingml/2006/table">
            <a:tbl>
              <a:tblPr/>
              <a:tblGrid>
                <a:gridCol w="2217222">
                  <a:extLst>
                    <a:ext uri="{9D8B030D-6E8A-4147-A177-3AD203B41FA5}"/>
                  </a:extLst>
                </a:gridCol>
                <a:gridCol w="582962">
                  <a:extLst>
                    <a:ext uri="{9D8B030D-6E8A-4147-A177-3AD203B41FA5}"/>
                  </a:extLst>
                </a:gridCol>
                <a:gridCol w="763841">
                  <a:extLst>
                    <a:ext uri="{9D8B030D-6E8A-4147-A177-3AD203B41FA5}"/>
                  </a:extLst>
                </a:gridCol>
                <a:gridCol w="609513">
                  <a:extLst>
                    <a:ext uri="{9D8B030D-6E8A-4147-A177-3AD203B41FA5}"/>
                  </a:extLst>
                </a:gridCol>
              </a:tblGrid>
              <a:tr h="30776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6М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4 644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4 788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3,1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ремонт, техническое и сервисное обслуживание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1 508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1 497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администрирование рынка электроэнергии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1 142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4,2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6664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1 481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Арендные платежи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2 652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16,1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Убыток/(прибыль) от выбытия ОС и прочих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внеоборотных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активов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3 711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28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2 969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18,6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9628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14 086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11 168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cxnSp>
        <p:nvCxnSpPr>
          <p:cNvPr id="12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087563" y="4816387"/>
            <a:ext cx="1051877" cy="304253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>
            <a:extLst>
              <a:ext uri="{FF2B5EF4-FFF2-40B4-BE49-F238E27FC236}"/>
            </a:extLst>
          </p:cNvPr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-</a:t>
            </a:r>
            <a:r>
              <a:rPr lang="en-US" sz="1050" spc="-30" dirty="0" smtClean="0">
                <a:solidFill>
                  <a:srgbClr val="0079C2"/>
                </a:solidFill>
              </a:rPr>
              <a:t>20,7</a:t>
            </a:r>
            <a:r>
              <a:rPr lang="ru-RU" sz="1050" spc="-30" dirty="0" smtClean="0">
                <a:solidFill>
                  <a:srgbClr val="0079C2"/>
                </a:solidFill>
              </a:rPr>
              <a:t>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cxnSp>
        <p:nvCxnSpPr>
          <p:cNvPr id="14" name="Straight Arrow Connector 16">
            <a:extLst>
              <a:ext uri="{FF2B5EF4-FFF2-40B4-BE49-F238E27FC236}"/>
            </a:extLst>
          </p:cNvPr>
          <p:cNvCxnSpPr/>
          <p:nvPr/>
        </p:nvCxnSpPr>
        <p:spPr>
          <a:xfrm flipV="1">
            <a:off x="6711950" y="4641762"/>
            <a:ext cx="908050" cy="19208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7">
            <a:extLst>
              <a:ext uri="{FF2B5EF4-FFF2-40B4-BE49-F238E27FC236}"/>
            </a:extLst>
          </p:cNvPr>
          <p:cNvSpPr/>
          <p:nvPr/>
        </p:nvSpPr>
        <p:spPr>
          <a:xfrm>
            <a:off x="6973888" y="4536987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 smtClean="0">
                <a:solidFill>
                  <a:srgbClr val="0079C2"/>
                </a:solidFill>
              </a:rPr>
              <a:t>+2,</a:t>
            </a:r>
            <a:r>
              <a:rPr lang="en-US" sz="1050" spc="-30" dirty="0" smtClean="0">
                <a:solidFill>
                  <a:srgbClr val="0079C2"/>
                </a:solidFill>
              </a:rPr>
              <a:t>1</a:t>
            </a:r>
            <a:r>
              <a:rPr lang="ru-RU" sz="1050" spc="-30" dirty="0" smtClean="0">
                <a:solidFill>
                  <a:srgbClr val="0079C2"/>
                </a:solidFill>
              </a:rPr>
              <a:t>%</a:t>
            </a:r>
            <a:endParaRPr lang="ru-RU" sz="1050" spc="-30" dirty="0">
              <a:solidFill>
                <a:srgbClr val="0079C2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588511"/>
            <a:ext cx="4745038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 smtClean="0">
                <a:solidFill>
                  <a:schemeClr val="tx1"/>
                </a:solidFill>
              </a:rPr>
              <a:t>Снижение </a:t>
            </a:r>
            <a:r>
              <a:rPr lang="ru-RU" altLang="ru-RU" sz="1200" dirty="0">
                <a:solidFill>
                  <a:schemeClr val="tx1"/>
                </a:solidFill>
              </a:rPr>
              <a:t>постоянных расходов обусловлено полученной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algn="just">
              <a:buFontTx/>
              <a:buChar char="-"/>
            </a:pPr>
            <a:r>
              <a:rPr lang="ru-RU" altLang="ru-RU" sz="1200" dirty="0" smtClean="0">
                <a:solidFill>
                  <a:schemeClr val="tx1"/>
                </a:solidFill>
              </a:rPr>
              <a:t>Прочие </a:t>
            </a:r>
            <a:r>
              <a:rPr lang="ru-RU" altLang="ru-RU" sz="1200" dirty="0">
                <a:solidFill>
                  <a:schemeClr val="tx1"/>
                </a:solidFill>
              </a:rPr>
              <a:t>постоянные расходы выросли с учетом отражения курсовых разниц по обязательствам по сервисным контрактам</a:t>
            </a:r>
            <a:r>
              <a:rPr lang="ru-RU" altLang="ru-RU" sz="12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Рост арендных платежей в основном обусловлен заключением в 1 полугодии 2020 года договора аренды Красноярской </a:t>
            </a:r>
            <a:r>
              <a:rPr lang="ru-RU" altLang="ru-RU" sz="1200">
                <a:solidFill>
                  <a:schemeClr val="tx1"/>
                </a:solidFill>
              </a:rPr>
              <a:t>ГРЭС-2</a:t>
            </a:r>
            <a:r>
              <a:rPr lang="ru-RU" altLang="ru-RU" sz="1200" smtClean="0">
                <a:solidFill>
                  <a:schemeClr val="tx1"/>
                </a:solidFill>
              </a:rPr>
              <a:t>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437" y="4679573"/>
            <a:ext cx="3793236" cy="17983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048" y="4564608"/>
            <a:ext cx="3307080" cy="189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6" y="2861441"/>
            <a:ext cx="3243072" cy="289712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499464" y="1354138"/>
            <a:ext cx="4002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6М 2020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706" y="1354297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>
            <a:extLst>
              <a:ext uri="{FF2B5EF4-FFF2-40B4-BE49-F238E27FC236}"/>
            </a:extLst>
          </p:cNvPr>
          <p:cNvCxnSpPr/>
          <p:nvPr/>
        </p:nvCxnSpPr>
        <p:spPr>
          <a:xfrm flipV="1">
            <a:off x="1143000" y="3226566"/>
            <a:ext cx="954741" cy="1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>
            <a:extLst>
              <a:ext uri="{FF2B5EF4-FFF2-40B4-BE49-F238E27FC236}"/>
            </a:extLst>
          </p:cNvPr>
          <p:cNvSpPr/>
          <p:nvPr/>
        </p:nvSpPr>
        <p:spPr>
          <a:xfrm>
            <a:off x="1433513" y="304400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+1,3%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444" y="2657733"/>
            <a:ext cx="5972556" cy="352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>
                <a:solidFill>
                  <a:srgbClr val="0079C2"/>
                </a:solidFill>
              </a:rPr>
              <a:t/>
            </a:r>
            <a:br>
              <a:rPr lang="en-US" altLang="ru-RU" sz="1600" b="1">
                <a:solidFill>
                  <a:srgbClr val="0079C2"/>
                </a:solidFill>
              </a:rPr>
            </a:br>
            <a:r>
              <a:rPr lang="ru-RU" altLang="ru-RU" sz="1600" b="1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>
                <a:solidFill>
                  <a:srgbClr val="0079C2"/>
                </a:solidFill>
              </a:rPr>
              <a:t>1</a:t>
            </a:r>
            <a:endParaRPr lang="ru-RU" altLang="ru-RU" sz="1600" b="1" baseline="3000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</a:t>
            </a:r>
            <a:r>
              <a:rPr lang="ru-RU" altLang="ru-RU" sz="1600" b="1" dirty="0" smtClean="0">
                <a:solidFill>
                  <a:srgbClr val="0079C2"/>
                </a:solidFill>
              </a:rPr>
              <a:t>30 июня 2020 </a:t>
            </a:r>
            <a:r>
              <a:rPr lang="ru-RU" altLang="ru-RU" sz="1600" b="1" dirty="0">
                <a:solidFill>
                  <a:srgbClr val="0079C2"/>
                </a:solidFill>
              </a:rPr>
              <a:t>г., млн руб.</a:t>
            </a:r>
          </a:p>
        </p:txBody>
      </p:sp>
      <p:cxnSp>
        <p:nvCxnSpPr>
          <p:cNvPr id="10" name="Straight Arrow Connector 7">
            <a:extLst>
              <a:ext uri="{FF2B5EF4-FFF2-40B4-BE49-F238E27FC236}"/>
            </a:extLst>
          </p:cNvPr>
          <p:cNvCxnSpPr/>
          <p:nvPr/>
        </p:nvCxnSpPr>
        <p:spPr>
          <a:xfrm>
            <a:off x="1127760" y="2658685"/>
            <a:ext cx="985520" cy="44265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>
            <a:extLst>
              <a:ext uri="{FF2B5EF4-FFF2-40B4-BE49-F238E27FC236}"/>
            </a:extLst>
          </p:cNvPr>
          <p:cNvSpPr/>
          <p:nvPr/>
        </p:nvSpPr>
        <p:spPr>
          <a:xfrm>
            <a:off x="1419225" y="2708413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-33,2%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>
            <a:extLst>
              <a:ext uri="{FF2B5EF4-FFF2-40B4-BE49-F238E27FC236}"/>
            </a:extLst>
          </p:cNvPr>
          <p:cNvCxnSpPr/>
          <p:nvPr/>
        </p:nvCxnSpPr>
        <p:spPr>
          <a:xfrm>
            <a:off x="6913643" y="2819084"/>
            <a:ext cx="1012745" cy="206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>
            <a:extLst>
              <a:ext uri="{FF2B5EF4-FFF2-40B4-BE49-F238E27FC236}"/>
            </a:extLst>
          </p:cNvPr>
          <p:cNvSpPr/>
          <p:nvPr/>
        </p:nvSpPr>
        <p:spPr>
          <a:xfrm>
            <a:off x="6548518" y="266071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1,68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5" name="Oval 7">
            <a:extLst>
              <a:ext uri="{FF2B5EF4-FFF2-40B4-BE49-F238E27FC236}"/>
            </a:extLst>
          </p:cNvPr>
          <p:cNvSpPr/>
          <p:nvPr/>
        </p:nvSpPr>
        <p:spPr>
          <a:xfrm>
            <a:off x="7958138" y="295656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 smtClean="0">
                <a:solidFill>
                  <a:srgbClr val="0079C2"/>
                </a:solidFill>
              </a:rPr>
              <a:t>1,12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953" y="2543493"/>
            <a:ext cx="2714244" cy="319887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745" y="2035175"/>
            <a:ext cx="2828333" cy="33282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47" y="2537778"/>
            <a:ext cx="3154680" cy="313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</a:t>
            </a:r>
            <a:r>
              <a:rPr lang="ru-RU" dirty="0" smtClean="0"/>
              <a:t>6М </a:t>
            </a:r>
            <a:r>
              <a:rPr lang="ru-RU" dirty="0"/>
              <a:t>2020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12211</TotalTime>
  <Words>1019</Words>
  <Application>Microsoft Office PowerPoint</Application>
  <PresentationFormat>Экран (4:3)</PresentationFormat>
  <Paragraphs>198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Гризель Наталья Олеговна</cp:lastModifiedBy>
  <cp:revision>257</cp:revision>
  <cp:lastPrinted>2020-08-05T07:27:55Z</cp:lastPrinted>
  <dcterms:created xsi:type="dcterms:W3CDTF">2009-07-15T11:37:47Z</dcterms:created>
  <dcterms:modified xsi:type="dcterms:W3CDTF">2020-08-07T11:45:13Z</dcterms:modified>
</cp:coreProperties>
</file>