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4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1944" y="72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 smtClean="0"/>
              <a:t>Группа ОГК-2</a:t>
            </a: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2800" b="1" kern="0" dirty="0" smtClean="0"/>
              <a:t>Презентация финансовых результатов по МСФО</a:t>
            </a:r>
            <a:br>
              <a:rPr lang="ru-RU" altLang="ru-RU" sz="2800" b="1" kern="0" dirty="0" smtClean="0"/>
            </a:br>
            <a:r>
              <a:rPr lang="ru-RU" altLang="ru-RU" sz="2800" b="1" kern="0" dirty="0" smtClean="0"/>
              <a:t>за 9 месяцев 2019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 smtClean="0">
                <a:cs typeface="Arial" panose="020B0604020202020204" pitchFamily="34" charset="0"/>
              </a:rPr>
              <a:t>13 ноября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 месяцев 2019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 месяцев 2019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5715000"/>
            <a:ext cx="9144000" cy="508000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основных средств, нематериальных активов и активов в форме прав пользования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graphicFrame>
        <p:nvGraphicFramePr>
          <p:cNvPr id="14" name="Group 8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79637"/>
              </p:ext>
            </p:extLst>
          </p:nvPr>
        </p:nvGraphicFramePr>
        <p:xfrm>
          <a:off x="4419600" y="1430338"/>
          <a:ext cx="4495800" cy="4217989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/>
                  </a:extLst>
                </a:gridCol>
                <a:gridCol w="696685">
                  <a:extLst>
                    <a:ext uri="{9D8B030D-6E8A-4147-A177-3AD203B41FA5}"/>
                  </a:extLst>
                </a:gridCol>
                <a:gridCol w="674915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</a:tblGrid>
              <a:tr h="507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9М 2018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9М 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105 272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99 834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-5,2%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7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(91 214)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(82 075)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-10,0%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(56 111)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(50 430)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-10,1%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(25 498)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(21 478)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-15,8%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14300" indent="0" algn="l" defTabSz="914400" rtl="0" eaLnBrk="1" fontAlgn="ctr" latinLnBrk="0" hangingPunct="1">
                        <a:tabLst/>
                      </a:pPr>
                      <a:r>
                        <a:rPr lang="en-US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400" b="0" i="0" u="none" strike="noStrike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Амортизация </a:t>
                      </a:r>
                      <a:r>
                        <a:rPr lang="ru-RU" sz="1400" b="0" i="0" u="none" strike="noStrike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ОС, НМА и АПП</a:t>
                      </a:r>
                      <a:endParaRPr lang="ru-RU" sz="1400" b="0" i="0" u="none" strike="noStrike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(9 605)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(10 167)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+5,9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1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Убыток от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обесценения фин. активов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(1 347)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(228)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-83,1%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4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Операционная прибыль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12 711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17 531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+37,9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22 316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27 699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+24,1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2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7 650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12 242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+60,0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81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Общий совокупный доход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7 640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12 090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+58,2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5" name="Group 8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19097"/>
              </p:ext>
            </p:extLst>
          </p:nvPr>
        </p:nvGraphicFramePr>
        <p:xfrm>
          <a:off x="0" y="1430338"/>
          <a:ext cx="4267200" cy="420846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</a:tblGrid>
              <a:tr h="518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9М 2018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9М 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44 499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41 221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-7,4%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41 530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38 476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-7,4%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4 656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4 308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-7,5%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332,9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325,6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-2,2%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153,8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164,5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+7,0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59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36,5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33,4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3,1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п.п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.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 месяцев 2019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52234"/>
              </p:ext>
            </p:extLst>
          </p:nvPr>
        </p:nvGraphicFramePr>
        <p:xfrm>
          <a:off x="4876800" y="1541463"/>
          <a:ext cx="4114800" cy="1782790"/>
        </p:xfrm>
        <a:graphic>
          <a:graphicData uri="http://schemas.openxmlformats.org/drawingml/2006/table">
            <a:tbl>
              <a:tblPr/>
              <a:tblGrid>
                <a:gridCol w="3318096">
                  <a:extLst>
                    <a:ext uri="{9D8B030D-6E8A-4147-A177-3AD203B41FA5}"/>
                  </a:extLst>
                </a:gridCol>
                <a:gridCol w="796704">
                  <a:extLst>
                    <a:ext uri="{9D8B030D-6E8A-4147-A177-3AD203B41FA5}"/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 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2019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1 230,36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839,3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795 679,61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127 722,56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305" marB="2730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9М 2019 г.</a:t>
            </a:r>
            <a:r>
              <a:rPr lang="ru-RU" altLang="ru-RU" sz="1600" b="1" baseline="30000" dirty="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и мощности за 9М 2019 г.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pic>
        <p:nvPicPr>
          <p:cNvPr id="1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4364038"/>
            <a:ext cx="5048250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8" y="1465263"/>
            <a:ext cx="4992688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5" y="4337050"/>
            <a:ext cx="604520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 месяцев 2019 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74750"/>
              </p:ext>
            </p:extLst>
          </p:nvPr>
        </p:nvGraphicFramePr>
        <p:xfrm>
          <a:off x="4876800" y="1508125"/>
          <a:ext cx="4114801" cy="1784352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9М 2018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9М 2019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9C2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46 761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43 301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-7,4%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покупную электро- и тепловую энергию и мощность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9 208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7 033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-23,6%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altLang="ru-RU" sz="1100" dirty="0">
                          <a:solidFill>
                            <a:schemeClr val="tx1"/>
                          </a:solidFill>
                        </a:rPr>
                        <a:t>Экологические платежи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-32,4%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56 111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50 430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22300" y="3614738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9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rgbClr val="0066CC"/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rgbClr val="0066CC"/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46050" y="1143000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16513" y="3643313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6050" y="1689100"/>
            <a:ext cx="4352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Уменьшение расходов на топливо, покупную электрическую энергию, мощность и тепловую энергию, а также экологические платежи обусловлено снижением выработки электрической энергии за 9 мес. 2019 года по сравнению с 9 мес. 2018 года.</a:t>
            </a:r>
          </a:p>
        </p:txBody>
      </p:sp>
      <p:cxnSp>
        <p:nvCxnSpPr>
          <p:cNvPr id="13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205038" y="4284663"/>
            <a:ext cx="917575" cy="984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>
            <a:extLst>
              <a:ext uri="{FF2B5EF4-FFF2-40B4-BE49-F238E27FC236}"/>
            </a:extLst>
          </p:cNvPr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66CC"/>
                </a:solidFill>
              </a:rPr>
              <a:t>-7,4%</a:t>
            </a:r>
          </a:p>
        </p:txBody>
      </p:sp>
      <p:pic>
        <p:nvPicPr>
          <p:cNvPr id="15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38" y="4025900"/>
            <a:ext cx="3424237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10050"/>
            <a:ext cx="33337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расходы и </a:t>
            </a:r>
            <a:r>
              <a:rPr lang="ru-RU" altLang="ru-RU" dirty="0" smtClean="0"/>
              <a:t>амортизация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 месяцев 2019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3938588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723900" y="1127125"/>
            <a:ext cx="31638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изменения </a:t>
            </a:r>
            <a:br>
              <a:rPr lang="ru-RU" altLang="ru-RU" sz="1600" b="1" dirty="0">
                <a:solidFill>
                  <a:srgbClr val="0079C2"/>
                </a:solidFill>
              </a:rPr>
            </a:br>
            <a:r>
              <a:rPr lang="ru-RU" altLang="ru-RU" sz="1600" b="1" dirty="0">
                <a:solidFill>
                  <a:srgbClr val="0079C2"/>
                </a:solidFill>
              </a:rPr>
              <a:t>постоянных расходов и амортизации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367338" y="3919538"/>
            <a:ext cx="3278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Амортизация ОС, НМА и АПП, млн руб.</a:t>
            </a:r>
          </a:p>
        </p:txBody>
      </p:sp>
      <p:graphicFrame>
        <p:nvGraphicFramePr>
          <p:cNvPr id="11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08133"/>
              </p:ext>
            </p:extLst>
          </p:nvPr>
        </p:nvGraphicFramePr>
        <p:xfrm>
          <a:off x="4887913" y="1577975"/>
          <a:ext cx="4173538" cy="2282827"/>
        </p:xfrm>
        <a:graphic>
          <a:graphicData uri="http://schemas.openxmlformats.org/drawingml/2006/table">
            <a:tbl>
              <a:tblPr/>
              <a:tblGrid>
                <a:gridCol w="2053212">
                  <a:extLst>
                    <a:ext uri="{9D8B030D-6E8A-4147-A177-3AD203B41FA5}"/>
                  </a:extLst>
                </a:gridCol>
                <a:gridCol w="746972">
                  <a:extLst>
                    <a:ext uri="{9D8B030D-6E8A-4147-A177-3AD203B41FA5}"/>
                  </a:extLst>
                </a:gridCol>
                <a:gridCol w="763841">
                  <a:extLst>
                    <a:ext uri="{9D8B030D-6E8A-4147-A177-3AD203B41FA5}"/>
                  </a:extLst>
                </a:gridCol>
                <a:gridCol w="609513">
                  <a:extLst>
                    <a:ext uri="{9D8B030D-6E8A-4147-A177-3AD203B41FA5}"/>
                  </a:extLst>
                </a:gridCol>
              </a:tblGrid>
              <a:tr h="390075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9М 2018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9М 2019</a:t>
                      </a:r>
                      <a:endParaRPr lang="ru-RU" sz="11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9C2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2496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6 198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6 729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+8,6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136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ремонт и сервисное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обслуживание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-8,2%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136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услуги системного оператора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1 606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+5,3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496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3 170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-28,6%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496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Арендные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платежи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3 175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+60,9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496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9 723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5 036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-48,2%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496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25 498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21 478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-15,8%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12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087563" y="4699000"/>
            <a:ext cx="1112837" cy="857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>
            <a:extLst>
              <a:ext uri="{FF2B5EF4-FFF2-40B4-BE49-F238E27FC236}"/>
            </a:extLst>
          </p:cNvPr>
          <p:cNvSpPr/>
          <p:nvPr/>
        </p:nvSpPr>
        <p:spPr>
          <a:xfrm>
            <a:off x="2438400" y="4516438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-15,8%</a:t>
            </a:r>
          </a:p>
        </p:txBody>
      </p:sp>
      <p:cxnSp>
        <p:nvCxnSpPr>
          <p:cNvPr id="14" name="Straight Arrow Connector 16">
            <a:extLst>
              <a:ext uri="{FF2B5EF4-FFF2-40B4-BE49-F238E27FC236}"/>
            </a:extLst>
          </p:cNvPr>
          <p:cNvCxnSpPr/>
          <p:nvPr/>
        </p:nvCxnSpPr>
        <p:spPr>
          <a:xfrm flipV="1">
            <a:off x="6711950" y="4524375"/>
            <a:ext cx="908050" cy="19208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7">
            <a:extLst>
              <a:ext uri="{FF2B5EF4-FFF2-40B4-BE49-F238E27FC236}"/>
            </a:extLst>
          </p:cNvPr>
          <p:cNvSpPr/>
          <p:nvPr/>
        </p:nvSpPr>
        <p:spPr>
          <a:xfrm>
            <a:off x="6973888" y="441960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>
                <a:solidFill>
                  <a:srgbClr val="0079C2"/>
                </a:solidFill>
              </a:rPr>
              <a:t>+5,9%</a:t>
            </a:r>
          </a:p>
        </p:txBody>
      </p:sp>
      <p:pic>
        <p:nvPicPr>
          <p:cNvPr id="16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" y="4460876"/>
            <a:ext cx="3886200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4359275"/>
            <a:ext cx="3400425" cy="18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2875" y="1701800"/>
            <a:ext cx="474503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Снижение прочих постоянных расходов в большей степени обусловлено значительным снижением величины штрафов, пени и неустоек за нарушение условий договоров по основной деятельности. </a:t>
            </a:r>
          </a:p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Снижение налогов, кроме налогов на прибыль, связано со снижением налога на имущество в связи с изменением законодательства.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 месяцев 2019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191000" y="1354138"/>
            <a:ext cx="46196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Формирование прибыли за 9 месяцев 2019 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60388" y="1354138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>
                <a:solidFill>
                  <a:srgbClr val="0079C2"/>
                </a:solidFill>
              </a:rPr>
              <a:t>EBITDA</a:t>
            </a:r>
            <a:r>
              <a:rPr lang="ru-RU" altLang="ru-RU" sz="1600" b="1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>
            <a:extLst>
              <a:ext uri="{FF2B5EF4-FFF2-40B4-BE49-F238E27FC236}"/>
            </a:extLst>
          </p:cNvPr>
          <p:cNvCxnSpPr/>
          <p:nvPr/>
        </p:nvCxnSpPr>
        <p:spPr>
          <a:xfrm flipV="1">
            <a:off x="1524000" y="3048000"/>
            <a:ext cx="909638" cy="15240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>
            <a:extLst>
              <a:ext uri="{FF2B5EF4-FFF2-40B4-BE49-F238E27FC236}"/>
            </a:extLst>
          </p:cNvPr>
          <p:cNvSpPr/>
          <p:nvPr/>
        </p:nvSpPr>
        <p:spPr>
          <a:xfrm>
            <a:off x="1755775" y="293370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spc="-10" dirty="0">
                <a:solidFill>
                  <a:srgbClr val="0079C2"/>
                </a:solidFill>
              </a:rPr>
              <a:t>+2</a:t>
            </a:r>
            <a:r>
              <a:rPr lang="ru-RU" sz="1050" spc="-10" dirty="0">
                <a:solidFill>
                  <a:srgbClr val="0079C2"/>
                </a:solidFill>
              </a:rPr>
              <a:t>4,1%</a:t>
            </a: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017713"/>
            <a:ext cx="33718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1905000"/>
            <a:ext cx="49815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9 месяцев 2019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>
                <a:solidFill>
                  <a:srgbClr val="0079C2"/>
                </a:solidFill>
              </a:rPr>
              <a:t/>
            </a:r>
            <a:br>
              <a:rPr lang="en-US" altLang="ru-RU" sz="1600" b="1">
                <a:solidFill>
                  <a:srgbClr val="0079C2"/>
                </a:solidFill>
              </a:rPr>
            </a:br>
            <a:r>
              <a:rPr lang="ru-RU" altLang="ru-RU" sz="1600" b="1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>
                <a:solidFill>
                  <a:srgbClr val="0079C2"/>
                </a:solidFill>
              </a:rPr>
              <a:t>1</a:t>
            </a:r>
            <a:endParaRPr lang="ru-RU" altLang="ru-RU" sz="1600" b="1" baseline="3000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Диверсификация заемных средств по срокам погашения на 30 сентября 2019 г., млн руб.</a:t>
            </a:r>
          </a:p>
        </p:txBody>
      </p:sp>
      <p:cxnSp>
        <p:nvCxnSpPr>
          <p:cNvPr id="10" name="Straight Arrow Connector 7">
            <a:extLst>
              <a:ext uri="{FF2B5EF4-FFF2-40B4-BE49-F238E27FC236}"/>
            </a:extLst>
          </p:cNvPr>
          <p:cNvCxnSpPr/>
          <p:nvPr/>
        </p:nvCxnSpPr>
        <p:spPr>
          <a:xfrm>
            <a:off x="1209675" y="2667000"/>
            <a:ext cx="757238" cy="80963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>
            <a:extLst>
              <a:ext uri="{FF2B5EF4-FFF2-40B4-BE49-F238E27FC236}"/>
            </a:extLst>
          </p:cNvPr>
          <p:cNvSpPr/>
          <p:nvPr/>
        </p:nvSpPr>
        <p:spPr>
          <a:xfrm>
            <a:off x="1404938" y="2497138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-0,</a:t>
            </a:r>
            <a:r>
              <a:rPr lang="en-US" sz="1050" spc="-10" dirty="0">
                <a:solidFill>
                  <a:srgbClr val="0079C2"/>
                </a:solidFill>
              </a:rPr>
              <a:t>5</a:t>
            </a:r>
            <a:r>
              <a:rPr lang="ru-RU" sz="1050" spc="-10" dirty="0">
                <a:solidFill>
                  <a:srgbClr val="0079C2"/>
                </a:solidFill>
              </a:rPr>
              <a:t>%</a:t>
            </a: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>
            <a:extLst>
              <a:ext uri="{FF2B5EF4-FFF2-40B4-BE49-F238E27FC236}"/>
            </a:extLst>
          </p:cNvPr>
          <p:cNvCxnSpPr/>
          <p:nvPr/>
        </p:nvCxnSpPr>
        <p:spPr>
          <a:xfrm>
            <a:off x="7048500" y="2465388"/>
            <a:ext cx="877888" cy="182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>
            <a:extLst>
              <a:ext uri="{FF2B5EF4-FFF2-40B4-BE49-F238E27FC236}"/>
            </a:extLst>
          </p:cNvPr>
          <p:cNvSpPr/>
          <p:nvPr/>
        </p:nvSpPr>
        <p:spPr>
          <a:xfrm>
            <a:off x="6683375" y="22828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1,50</a:t>
            </a:r>
          </a:p>
        </p:txBody>
      </p:sp>
      <p:sp>
        <p:nvSpPr>
          <p:cNvPr id="15" name="Oval 7">
            <a:extLst>
              <a:ext uri="{FF2B5EF4-FFF2-40B4-BE49-F238E27FC236}"/>
            </a:extLst>
          </p:cNvPr>
          <p:cNvSpPr/>
          <p:nvPr/>
        </p:nvSpPr>
        <p:spPr>
          <a:xfrm>
            <a:off x="7926388" y="2547938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>
                <a:solidFill>
                  <a:srgbClr val="0079C2"/>
                </a:solidFill>
              </a:rPr>
              <a:t>0,87</a:t>
            </a: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919913" y="2128838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79C2"/>
                </a:solidFill>
              </a:rPr>
              <a:t>Чистый долг/</a:t>
            </a:r>
            <a:r>
              <a:rPr lang="en-US" altLang="ru-RU" sz="1200">
                <a:solidFill>
                  <a:srgbClr val="0079C2"/>
                </a:solidFill>
              </a:rPr>
              <a:t> EBITDA</a:t>
            </a:r>
            <a:endParaRPr lang="ru-RU" altLang="ru-RU" sz="1200" baseline="30000">
              <a:solidFill>
                <a:srgbClr val="0079C2"/>
              </a:solidFill>
            </a:endParaRPr>
          </a:p>
        </p:txBody>
      </p:sp>
      <p:pic>
        <p:nvPicPr>
          <p:cNvPr id="1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2667000"/>
            <a:ext cx="3268663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2206625"/>
            <a:ext cx="287655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159000"/>
            <a:ext cx="27940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9 месяцев 2019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smtClea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</TotalTime>
  <Words>1044</Words>
  <Application>Microsoft Office PowerPoint</Application>
  <PresentationFormat>Экран (4:3)</PresentationFormat>
  <Paragraphs>197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Arial Narrow</vt:lpstr>
      <vt:lpstr>Calibri</vt:lpstr>
      <vt:lpstr>Symbol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 и амортизация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Мельников А.А.</cp:lastModifiedBy>
  <cp:revision>144</cp:revision>
  <dcterms:created xsi:type="dcterms:W3CDTF">2009-07-15T11:37:47Z</dcterms:created>
  <dcterms:modified xsi:type="dcterms:W3CDTF">2019-12-17T09:54:04Z</dcterms:modified>
</cp:coreProperties>
</file>