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</p:sldMasterIdLst>
  <p:notesMasterIdLst>
    <p:notesMasterId r:id="rId18"/>
  </p:notesMasterIdLst>
  <p:handoutMasterIdLst>
    <p:handoutMasterId r:id="rId19"/>
  </p:handoutMasterIdLst>
  <p:sldIdLst>
    <p:sldId id="256" r:id="rId9"/>
    <p:sldId id="257" r:id="rId10"/>
    <p:sldId id="272" r:id="rId11"/>
    <p:sldId id="273" r:id="rId12"/>
    <p:sldId id="274" r:id="rId13"/>
    <p:sldId id="275" r:id="rId14"/>
    <p:sldId id="276" r:id="rId15"/>
    <p:sldId id="277" r:id="rId16"/>
    <p:sldId id="271" r:id="rId17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180">
          <p15:clr>
            <a:srgbClr val="A4A3A4"/>
          </p15:clr>
        </p15:guide>
        <p15:guide id="16" pos="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79C2"/>
    <a:srgbClr val="003366"/>
    <a:srgbClr val="0066FF"/>
    <a:srgbClr val="0033CC"/>
    <a:srgbClr val="0000FF"/>
    <a:srgbClr val="3366FF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14" autoAdjust="0"/>
    <p:restoredTop sz="94660"/>
  </p:normalViewPr>
  <p:slideViewPr>
    <p:cSldViewPr snapToGrid="0" showGuides="1">
      <p:cViewPr varScale="1">
        <p:scale>
          <a:sx n="124" d="100"/>
          <a:sy n="124" d="100"/>
        </p:scale>
        <p:origin x="1944" y="72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180"/>
        <p:guide pos="89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97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1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1873251" y="2917514"/>
            <a:ext cx="7048500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0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1873251" y="1216660"/>
            <a:ext cx="7048500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9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651001" y="2781300"/>
            <a:ext cx="7493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51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0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0" name="Line 6"/>
          <p:cNvSpPr>
            <a:spLocks noChangeShapeType="1"/>
          </p:cNvSpPr>
          <p:nvPr userDrawn="1"/>
        </p:nvSpPr>
        <p:spPr bwMode="auto">
          <a:xfrm>
            <a:off x="1644654" y="0"/>
            <a:ext cx="0" cy="6857999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5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2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6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5" name="Rectangle 20"/>
          <p:cNvSpPr>
            <a:spLocks noChangeArrowheads="1"/>
          </p:cNvSpPr>
          <p:nvPr userDrawn="1"/>
        </p:nvSpPr>
        <p:spPr bwMode="auto">
          <a:xfrm>
            <a:off x="1651000" y="0"/>
            <a:ext cx="7492999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189037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</a:t>
            </a:r>
          </a:p>
          <a:p>
            <a:pPr lvl="0"/>
            <a:r>
              <a:rPr lang="ru-RU" dirty="0" smtClean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0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6239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6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auto">
          <a:xfrm>
            <a:off x="-2" y="6405563"/>
            <a:ext cx="9144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248843" y="2895600"/>
            <a:ext cx="6734519" cy="1470025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900" b="1" kern="0" dirty="0" smtClean="0"/>
              <a:t>Группа ОГК-2</a:t>
            </a:r>
            <a:r>
              <a:rPr lang="ru-RU" altLang="ru-RU" sz="3600" b="1" kern="0" dirty="0" smtClean="0"/>
              <a:t/>
            </a:r>
            <a:br>
              <a:rPr lang="ru-RU" altLang="ru-RU" sz="3600" b="1" kern="0" dirty="0" smtClean="0"/>
            </a:br>
            <a:r>
              <a:rPr lang="ru-RU" altLang="ru-RU" sz="3600" b="1" kern="0" dirty="0" smtClean="0"/>
              <a:t/>
            </a:r>
            <a:br>
              <a:rPr lang="ru-RU" altLang="ru-RU" sz="3600" b="1" kern="0" dirty="0" smtClean="0"/>
            </a:br>
            <a:r>
              <a:rPr lang="ru-RU" altLang="ru-RU" sz="2800" b="1" kern="0" dirty="0" smtClean="0"/>
              <a:t>Презентация финансовых результатов по МСФО</a:t>
            </a:r>
            <a:br>
              <a:rPr lang="ru-RU" altLang="ru-RU" sz="2800" b="1" kern="0" dirty="0" smtClean="0"/>
            </a:br>
            <a:r>
              <a:rPr lang="ru-RU" altLang="ru-RU" sz="2800" b="1" kern="0" dirty="0" smtClean="0"/>
              <a:t>за 9 месяцев 2019 г.</a:t>
            </a:r>
            <a:endParaRPr lang="ru-RU" sz="2800" kern="0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29159" y="4876800"/>
            <a:ext cx="6400800" cy="369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defRPr sz="2600" b="1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800" kern="0" dirty="0" smtClean="0">
                <a:cs typeface="Arial" panose="020B0604020202020204" pitchFamily="34" charset="0"/>
              </a:rPr>
              <a:t>13 ноября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Ограничение ответственности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 месяцев 2019 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6575" y="1298575"/>
            <a:ext cx="8074025" cy="4832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</a:extLst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Представленная информация подготовлена с использованием данных, доступных ПАО «ОГК-2» (далее – ОГК-2 или Компания) на момент ее составления. С момента составления презентации на деятельность ОГК-2 и содержание презентации могли повлиять внешние или иные факторы. Кроме того, настоящая презентация может не включать в себя всю необходимую информацию о Компании. ОГК-2 не дает, прямо или косвенно, никаких заверений или гарантий в отношении точности, полноты или достоверности информации, содержащейся в настоящей презентации.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Прогнозные заявления, содержащиеся в настоящей презентации, основаны на ряде предположений, которые могут оказаться неверными. Прогнозные заявления, в силу своей специфики, связаны с неотъемлемым риском и неопределенностью. ОГК-2 предупреждает о том, что фактические результаты могут существенно отличаться от выраженных, прямо или косвенно, в прогнозных заявлениях. Для более подробной информации об основных рисках необходимо обратиться к последнему Годовому отчету ОГК-2.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Настоящая презентация не представляет собой и не является частью рекламы ценных бумаг, предложения или приглашения продать или выпустить или предложения купить или подписаться на какие-либо акции ОГК-2. Ни настоящая презентация, ни ее часть, ни факт представления настоящей презентации или ее распространения не являются основой для какого-либо контракта или инвестиционного решения и не должны приниматься во внимание при заключении какого-либо контракта или принятии инвестиционного решения.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Производственные и финансовые результаты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 месяцев 2019 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5715000"/>
            <a:ext cx="9144000" cy="508000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1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По данным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2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Разбивка на категории переменных и постоянных расходов представлена по методике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3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 = Операционная прибыль + Амортизация основных средств, нематериальных активов и активов в форме прав пользования</a:t>
            </a:r>
          </a:p>
        </p:txBody>
      </p:sp>
      <p:sp>
        <p:nvSpPr>
          <p:cNvPr id="12" name="Text Box 103"/>
          <p:cNvSpPr txBox="1">
            <a:spLocks noChangeArrowheads="1"/>
          </p:cNvSpPr>
          <p:nvPr/>
        </p:nvSpPr>
        <p:spPr bwMode="auto">
          <a:xfrm>
            <a:off x="760413" y="1131888"/>
            <a:ext cx="2746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Производственные результаты</a:t>
            </a:r>
            <a:r>
              <a:rPr kumimoji="0" lang="ru-RU" altLang="ru-RU" sz="16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kumimoji="0" lang="ru-RU" alt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03"/>
          <p:cNvSpPr txBox="1">
            <a:spLocks noChangeArrowheads="1"/>
          </p:cNvSpPr>
          <p:nvPr/>
        </p:nvSpPr>
        <p:spPr bwMode="auto">
          <a:xfrm>
            <a:off x="5035550" y="1136650"/>
            <a:ext cx="3262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Финансовые результаты, млн рублей</a:t>
            </a:r>
          </a:p>
        </p:txBody>
      </p:sp>
      <p:graphicFrame>
        <p:nvGraphicFramePr>
          <p:cNvPr id="14" name="Group 84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479637"/>
              </p:ext>
            </p:extLst>
          </p:nvPr>
        </p:nvGraphicFramePr>
        <p:xfrm>
          <a:off x="4419600" y="1430338"/>
          <a:ext cx="4495800" cy="4217989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/>
                  </a:extLst>
                </a:gridCol>
                <a:gridCol w="696685">
                  <a:extLst>
                    <a:ext uri="{9D8B030D-6E8A-4147-A177-3AD203B41FA5}"/>
                  </a:extLst>
                </a:gridCol>
                <a:gridCol w="674915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</a:tblGrid>
              <a:tr h="5074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9М 2018</a:t>
                      </a:r>
                      <a:endParaRPr lang="ru-RU" sz="1200" b="1" i="0" u="none" strike="noStrike" dirty="0">
                        <a:solidFill>
                          <a:srgbClr val="0066CC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9М 2019</a:t>
                      </a:r>
                      <a:endParaRPr lang="ru-RU" sz="1200" b="1" i="0" u="none" strike="noStrike" dirty="0">
                        <a:solidFill>
                          <a:srgbClr val="0066CC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/>
                </a:extLst>
              </a:tr>
              <a:tr h="282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Выручка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105 272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99 834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-5,2%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074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Операционные расходы,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т.ч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(91 214)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(82 075)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-10,0%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2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Переменные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(56 111)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(50 430)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-10,1%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2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Постоянные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(25 498)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(21 478)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-15,8%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2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14300" indent="0" algn="l" defTabSz="914400" rtl="0" eaLnBrk="1" fontAlgn="ctr" latinLnBrk="0" hangingPunct="1">
                        <a:tabLst/>
                      </a:pPr>
                      <a:r>
                        <a:rPr lang="en-US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Амортизация </a:t>
                      </a:r>
                      <a:r>
                        <a:rPr lang="ru-RU" sz="1400" b="0" i="0" u="none" strike="noStrike" kern="1200" dirty="0" smtClean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ОС, НМА и АПП</a:t>
                      </a:r>
                      <a:endParaRPr lang="ru-RU" sz="1400" b="0" i="0" u="none" strike="noStrike" kern="1200" dirty="0"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(9 605)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(10 167)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+5,9</a:t>
                      </a: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815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Убыток от 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обесценения фин. активов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(1 347)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(228)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-83,1%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143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Операционная прибыль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12 711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17 531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+37,9</a:t>
                      </a: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826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EBITDA</a:t>
                      </a:r>
                      <a:r>
                        <a:rPr kumimoji="0" lang="ru-RU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22 316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27 699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+24,1</a:t>
                      </a: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12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за период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7 650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12 242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+60,0</a:t>
                      </a: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815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Общий совокупный доход за период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7 640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12 090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+58,2</a:t>
                      </a: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5" name="Group 85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419097"/>
              </p:ext>
            </p:extLst>
          </p:nvPr>
        </p:nvGraphicFramePr>
        <p:xfrm>
          <a:off x="0" y="1430338"/>
          <a:ext cx="4267200" cy="4208462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  <a:gridCol w="609600">
                  <a:extLst>
                    <a:ext uri="{9D8B030D-6E8A-4147-A177-3AD203B41FA5}"/>
                  </a:extLst>
                </a:gridCol>
                <a:gridCol w="838200">
                  <a:extLst>
                    <a:ext uri="{9D8B030D-6E8A-4147-A177-3AD203B41FA5}"/>
                  </a:extLst>
                </a:gridCol>
              </a:tblGrid>
              <a:tr h="518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9М 2018</a:t>
                      </a:r>
                      <a:endParaRPr lang="ru-RU" sz="1200" b="1" i="0" u="none" strike="noStrike" dirty="0">
                        <a:solidFill>
                          <a:srgbClr val="0066CC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66CC"/>
                          </a:solidFill>
                          <a:latin typeface="+mn-lt"/>
                        </a:rPr>
                        <a:t>9М 2019</a:t>
                      </a:r>
                      <a:endParaRPr lang="ru-RU" sz="1200" b="1" i="0" u="none" strike="noStrike" dirty="0">
                        <a:solidFill>
                          <a:srgbClr val="0066CC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Выработка электроэнергии,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млн кВт∙ч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44 499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41 221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-7,4%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 отпуск электроэнергии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млн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кВт∙ч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41 530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38 476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-7,4%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отпуск тепловой энергии, тыс. Гкал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4 656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4 308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-7,5%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э/э, г/кВт∙ч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332,9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325,6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-2,2%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тепло, кг/Гкал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153,8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164,5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+7,0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059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Коэффициент использования установленной мощности (КИУМ), %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36,5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33,4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3,1 </a:t>
                      </a:r>
                      <a:r>
                        <a:rPr kumimoji="0" lang="ru-RU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п.п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.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4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Выручка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 месяцев 2019 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1023938" y="1143000"/>
            <a:ext cx="2457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выручки,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19800" y="1136650"/>
            <a:ext cx="14382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Цены и тарифы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8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graphicFrame>
        <p:nvGraphicFramePr>
          <p:cNvPr id="9" name="Таблица 2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952234"/>
              </p:ext>
            </p:extLst>
          </p:nvPr>
        </p:nvGraphicFramePr>
        <p:xfrm>
          <a:off x="4876800" y="1541463"/>
          <a:ext cx="4114800" cy="1782790"/>
        </p:xfrm>
        <a:graphic>
          <a:graphicData uri="http://schemas.openxmlformats.org/drawingml/2006/table">
            <a:tbl>
              <a:tblPr/>
              <a:tblGrid>
                <a:gridCol w="3318096">
                  <a:extLst>
                    <a:ext uri="{9D8B030D-6E8A-4147-A177-3AD203B41FA5}"/>
                  </a:extLst>
                </a:gridCol>
                <a:gridCol w="796704">
                  <a:extLst>
                    <a:ext uri="{9D8B030D-6E8A-4147-A177-3AD203B41FA5}"/>
                  </a:extLst>
                </a:gridCol>
              </a:tblGrid>
              <a:tr h="222443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 </a:t>
                      </a: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2019</a:t>
                      </a:r>
                      <a:endParaRPr kumimoji="0" 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продажи э/э на свободном рынке, руб./МВтч</a:t>
                      </a: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1 230,36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тариф на тепло,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руб./Гкал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839,3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новую мощность,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795 679,61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старую мощность, 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127 722,56 </a:t>
                      </a:r>
                      <a:endParaRPr lang="ru-RU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305" marB="2730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183188" y="3581400"/>
            <a:ext cx="3754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объемов продаж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на ОРЭМ за 9М 2019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152400" y="3581400"/>
            <a:ext cx="40719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выручки от продажи электроэнергии </a:t>
            </a:r>
            <a:br>
              <a:rPr lang="ru-RU" altLang="ru-RU" sz="1600" b="1">
                <a:solidFill>
                  <a:srgbClr val="0066CC"/>
                </a:solidFill>
              </a:rPr>
            </a:br>
            <a:r>
              <a:rPr lang="ru-RU" altLang="ru-RU" sz="1600" b="1">
                <a:solidFill>
                  <a:srgbClr val="0066CC"/>
                </a:solidFill>
              </a:rPr>
              <a:t>и мощности за 9М 2019 г.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pic>
        <p:nvPicPr>
          <p:cNvPr id="1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364038"/>
            <a:ext cx="5048250" cy="165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888" y="1465263"/>
            <a:ext cx="4992688" cy="157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475" y="4337050"/>
            <a:ext cx="6045200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791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Переменные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 месяцев 2019 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5" name="Таблица 4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674750"/>
              </p:ext>
            </p:extLst>
          </p:nvPr>
        </p:nvGraphicFramePr>
        <p:xfrm>
          <a:off x="4876800" y="1508125"/>
          <a:ext cx="4114801" cy="1784352"/>
        </p:xfrm>
        <a:graphic>
          <a:graphicData uri="http://schemas.openxmlformats.org/drawingml/2006/table">
            <a:tbl>
              <a:tblPr/>
              <a:tblGrid>
                <a:gridCol w="2053503">
                  <a:extLst>
                    <a:ext uri="{9D8B030D-6E8A-4147-A177-3AD203B41FA5}"/>
                  </a:extLst>
                </a:gridCol>
                <a:gridCol w="763949">
                  <a:extLst>
                    <a:ext uri="{9D8B030D-6E8A-4147-A177-3AD203B41FA5}"/>
                  </a:extLst>
                </a:gridCol>
                <a:gridCol w="763949">
                  <a:extLst>
                    <a:ext uri="{9D8B030D-6E8A-4147-A177-3AD203B41FA5}"/>
                  </a:extLst>
                </a:gridCol>
                <a:gridCol w="533400">
                  <a:extLst>
                    <a:ext uri="{9D8B030D-6E8A-4147-A177-3AD203B41FA5}"/>
                  </a:extLst>
                </a:gridCol>
              </a:tblGrid>
              <a:tr h="390320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9М 2018</a:t>
                      </a:r>
                      <a:endParaRPr lang="ru-RU" sz="1100" b="1" i="0" u="none" strike="noStrike" dirty="0">
                        <a:solidFill>
                          <a:srgbClr val="0079C2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9М 2019</a:t>
                      </a:r>
                      <a:endParaRPr lang="ru-RU" sz="1100" b="1" i="0" u="none" strike="noStrike" dirty="0">
                        <a:solidFill>
                          <a:srgbClr val="0079C2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9C2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 топливо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46 761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43 301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-7,4%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покупную электро- и тепловую энергию и мощность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9 208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7 033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-23,6%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altLang="ru-RU" sz="1100" dirty="0">
                          <a:solidFill>
                            <a:schemeClr val="tx1"/>
                          </a:solidFill>
                        </a:rPr>
                        <a:t>Экологические платежи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-32,4%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22679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переменные расходы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56 111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50 430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-10,1%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4738688" y="1143000"/>
            <a:ext cx="36782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переменных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622300" y="3614738"/>
            <a:ext cx="25622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Расходы на топливо, млн руб.</a:t>
            </a:r>
          </a:p>
        </p:txBody>
      </p:sp>
      <p:sp>
        <p:nvSpPr>
          <p:cNvPr id="9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rgbClr val="0066CC"/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rgbClr val="0066CC"/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146050" y="1143000"/>
            <a:ext cx="3740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Факторы изменения </a:t>
            </a:r>
            <a:br>
              <a:rPr lang="ru-RU" altLang="ru-RU" sz="1600" b="1">
                <a:solidFill>
                  <a:srgbClr val="0066CC"/>
                </a:solidFill>
              </a:rPr>
            </a:br>
            <a:r>
              <a:rPr lang="ru-RU" altLang="ru-RU" sz="1600" b="1">
                <a:solidFill>
                  <a:srgbClr val="0066CC"/>
                </a:solidFill>
              </a:rPr>
              <a:t>переменных операционных расходов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5116513" y="3643313"/>
            <a:ext cx="2844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Потребление топлива, тыс. т.у.т.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46050" y="1689100"/>
            <a:ext cx="43529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altLang="ru-RU" sz="1200" dirty="0">
                <a:solidFill>
                  <a:schemeClr val="tx1"/>
                </a:solidFill>
              </a:rPr>
              <a:t>Уменьшение расходов на топливо, покупную электрическую энергию, мощность и тепловую энергию, а также экологические платежи обусловлено снижением выработки электрической энергии за 9 мес. 2019 года по сравнению с 9 мес. 2018 года.</a:t>
            </a:r>
          </a:p>
        </p:txBody>
      </p:sp>
      <p:cxnSp>
        <p:nvCxnSpPr>
          <p:cNvPr id="13" name="Straight Arrow Connector 13">
            <a:extLst>
              <a:ext uri="{FF2B5EF4-FFF2-40B4-BE49-F238E27FC236}"/>
            </a:extLst>
          </p:cNvPr>
          <p:cNvCxnSpPr/>
          <p:nvPr/>
        </p:nvCxnSpPr>
        <p:spPr>
          <a:xfrm>
            <a:off x="2205038" y="4284663"/>
            <a:ext cx="917575" cy="98425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5">
            <a:extLst>
              <a:ext uri="{FF2B5EF4-FFF2-40B4-BE49-F238E27FC236}"/>
            </a:extLst>
          </p:cNvPr>
          <p:cNvSpPr/>
          <p:nvPr/>
        </p:nvSpPr>
        <p:spPr>
          <a:xfrm>
            <a:off x="2481263" y="4151313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66CC"/>
                </a:solidFill>
              </a:rPr>
              <a:t>-7,4%</a:t>
            </a:r>
          </a:p>
        </p:txBody>
      </p:sp>
      <p:pic>
        <p:nvPicPr>
          <p:cNvPr id="15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838" y="4025900"/>
            <a:ext cx="3424237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210050"/>
            <a:ext cx="33337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56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Постоянные расходы и </a:t>
            </a:r>
            <a:r>
              <a:rPr lang="ru-RU" altLang="ru-RU" dirty="0" smtClean="0"/>
              <a:t>амортизация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 месяцев 2019 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148263" y="1227138"/>
            <a:ext cx="36496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постоянных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781050" y="3938588"/>
            <a:ext cx="265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Постоянные расходы,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723900" y="1127125"/>
            <a:ext cx="316388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Факторы изменения </a:t>
            </a:r>
            <a:br>
              <a:rPr lang="ru-RU" altLang="ru-RU" sz="1600" b="1" dirty="0">
                <a:solidFill>
                  <a:srgbClr val="0079C2"/>
                </a:solidFill>
              </a:rPr>
            </a:br>
            <a:r>
              <a:rPr lang="ru-RU" altLang="ru-RU" sz="1600" b="1" dirty="0">
                <a:solidFill>
                  <a:srgbClr val="0079C2"/>
                </a:solidFill>
              </a:rPr>
              <a:t>постоянных расходов и амортизации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367338" y="3919538"/>
            <a:ext cx="32781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Амортизация ОС, НМА и АПП, млн руб.</a:t>
            </a:r>
          </a:p>
        </p:txBody>
      </p:sp>
      <p:graphicFrame>
        <p:nvGraphicFramePr>
          <p:cNvPr id="11" name="Таблица 20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308133"/>
              </p:ext>
            </p:extLst>
          </p:nvPr>
        </p:nvGraphicFramePr>
        <p:xfrm>
          <a:off x="4887913" y="1577975"/>
          <a:ext cx="4173538" cy="2282827"/>
        </p:xfrm>
        <a:graphic>
          <a:graphicData uri="http://schemas.openxmlformats.org/drawingml/2006/table">
            <a:tbl>
              <a:tblPr/>
              <a:tblGrid>
                <a:gridCol w="2053212">
                  <a:extLst>
                    <a:ext uri="{9D8B030D-6E8A-4147-A177-3AD203B41FA5}"/>
                  </a:extLst>
                </a:gridCol>
                <a:gridCol w="746972">
                  <a:extLst>
                    <a:ext uri="{9D8B030D-6E8A-4147-A177-3AD203B41FA5}"/>
                  </a:extLst>
                </a:gridCol>
                <a:gridCol w="763841">
                  <a:extLst>
                    <a:ext uri="{9D8B030D-6E8A-4147-A177-3AD203B41FA5}"/>
                  </a:extLst>
                </a:gridCol>
                <a:gridCol w="609513">
                  <a:extLst>
                    <a:ext uri="{9D8B030D-6E8A-4147-A177-3AD203B41FA5}"/>
                  </a:extLst>
                </a:gridCol>
              </a:tblGrid>
              <a:tr h="390075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9М 2018</a:t>
                      </a:r>
                      <a:endParaRPr lang="ru-RU" sz="1100" b="1" i="0" u="none" strike="noStrike" dirty="0">
                        <a:solidFill>
                          <a:srgbClr val="0079C2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79C2"/>
                          </a:solidFill>
                          <a:latin typeface="+mn-lt"/>
                        </a:rPr>
                        <a:t>9М 2019</a:t>
                      </a:r>
                      <a:endParaRPr lang="ru-RU" sz="1100" b="1" i="0" u="none" strike="noStrike" dirty="0">
                        <a:solidFill>
                          <a:srgbClr val="0079C2"/>
                        </a:solidFill>
                        <a:latin typeface="+mn-lt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9C2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22496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Вознаграждение работникам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6 198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6 729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+8,6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136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Затраты на ремонт и сервисное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обслуживание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2 909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2 670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-8,2%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90136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 услуги системного оператора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1 525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1 606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+5,3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22496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Налоги, кроме налога на прибыль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3 170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2 262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-28,6%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22496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Арендные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платежи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1 973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3 175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+60,9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22496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Прочие постоянные расходы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9 723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5 036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-48,2%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222496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постоянные</a:t>
                      </a:r>
                      <a:r>
                        <a:rPr lang="ru-RU" sz="1100" b="1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25 498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21 478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-15,8%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cxnSp>
        <p:nvCxnSpPr>
          <p:cNvPr id="12" name="Straight Arrow Connector 13">
            <a:extLst>
              <a:ext uri="{FF2B5EF4-FFF2-40B4-BE49-F238E27FC236}"/>
            </a:extLst>
          </p:cNvPr>
          <p:cNvCxnSpPr/>
          <p:nvPr/>
        </p:nvCxnSpPr>
        <p:spPr>
          <a:xfrm>
            <a:off x="2087563" y="4699000"/>
            <a:ext cx="1112837" cy="85725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4">
            <a:extLst>
              <a:ext uri="{FF2B5EF4-FFF2-40B4-BE49-F238E27FC236}"/>
            </a:extLst>
          </p:cNvPr>
          <p:cNvSpPr/>
          <p:nvPr/>
        </p:nvSpPr>
        <p:spPr>
          <a:xfrm>
            <a:off x="2438400" y="4516438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>
                <a:solidFill>
                  <a:srgbClr val="0079C2"/>
                </a:solidFill>
              </a:rPr>
              <a:t>-15,8%</a:t>
            </a:r>
          </a:p>
        </p:txBody>
      </p:sp>
      <p:cxnSp>
        <p:nvCxnSpPr>
          <p:cNvPr id="14" name="Straight Arrow Connector 16">
            <a:extLst>
              <a:ext uri="{FF2B5EF4-FFF2-40B4-BE49-F238E27FC236}"/>
            </a:extLst>
          </p:cNvPr>
          <p:cNvCxnSpPr/>
          <p:nvPr/>
        </p:nvCxnSpPr>
        <p:spPr>
          <a:xfrm flipV="1">
            <a:off x="6711950" y="4524375"/>
            <a:ext cx="908050" cy="192088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7">
            <a:extLst>
              <a:ext uri="{FF2B5EF4-FFF2-40B4-BE49-F238E27FC236}"/>
            </a:extLst>
          </p:cNvPr>
          <p:cNvSpPr/>
          <p:nvPr/>
        </p:nvSpPr>
        <p:spPr>
          <a:xfrm>
            <a:off x="6973888" y="4419600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>
                <a:solidFill>
                  <a:srgbClr val="0079C2"/>
                </a:solidFill>
              </a:rPr>
              <a:t>+5,9%</a:t>
            </a:r>
          </a:p>
        </p:txBody>
      </p:sp>
      <p:pic>
        <p:nvPicPr>
          <p:cNvPr id="16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2" y="4460876"/>
            <a:ext cx="3886200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8" y="4359275"/>
            <a:ext cx="3400425" cy="184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142875" y="1701800"/>
            <a:ext cx="4745038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sz="1200" dirty="0">
                <a:solidFill>
                  <a:schemeClr val="tx1"/>
                </a:solidFill>
              </a:rPr>
              <a:t>Снижение прочих постоянных расходов в большей степени обусловлено значительным снижением величины штрафов, пени и неустоек за нарушение условий договоров по основной деятельности. </a:t>
            </a:r>
          </a:p>
          <a:p>
            <a:pPr algn="just">
              <a:buFontTx/>
              <a:buChar char="-"/>
            </a:pPr>
            <a:r>
              <a:rPr lang="ru-RU" altLang="ru-RU" sz="1200" dirty="0">
                <a:solidFill>
                  <a:schemeClr val="tx1"/>
                </a:solidFill>
              </a:rPr>
              <a:t>Снижение налогов, кроме налогов на прибыль, связано со снижением налога на имущество в связи с изменением законодательства. </a:t>
            </a:r>
          </a:p>
        </p:txBody>
      </p:sp>
    </p:spTree>
    <p:extLst>
      <p:ext uri="{BB962C8B-B14F-4D97-AF65-F5344CB8AC3E}">
        <p14:creationId xmlns:p14="http://schemas.microsoft.com/office/powerpoint/2010/main" val="31675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EBITDA </a:t>
            </a:r>
            <a:r>
              <a:rPr lang="ru-RU" altLang="ru-RU" dirty="0"/>
              <a:t>и прибыль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 месяцев 2019 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4191000" y="1354138"/>
            <a:ext cx="46196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Формирование прибыли за 9 месяцев 2019 г.,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60388" y="1354138"/>
            <a:ext cx="3130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600" b="1">
                <a:solidFill>
                  <a:srgbClr val="0079C2"/>
                </a:solidFill>
              </a:rPr>
              <a:t>EBITDA</a:t>
            </a:r>
            <a:r>
              <a:rPr lang="ru-RU" altLang="ru-RU" sz="1600" b="1">
                <a:solidFill>
                  <a:srgbClr val="0079C2"/>
                </a:solidFill>
              </a:rPr>
              <a:t>, млн руб. </a:t>
            </a:r>
          </a:p>
        </p:txBody>
      </p:sp>
      <p:cxnSp>
        <p:nvCxnSpPr>
          <p:cNvPr id="8" name="Straight Arrow Connector 6">
            <a:extLst>
              <a:ext uri="{FF2B5EF4-FFF2-40B4-BE49-F238E27FC236}"/>
            </a:extLst>
          </p:cNvPr>
          <p:cNvCxnSpPr/>
          <p:nvPr/>
        </p:nvCxnSpPr>
        <p:spPr>
          <a:xfrm flipV="1">
            <a:off x="1524000" y="3048000"/>
            <a:ext cx="909638" cy="152400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7">
            <a:extLst>
              <a:ext uri="{FF2B5EF4-FFF2-40B4-BE49-F238E27FC236}"/>
            </a:extLst>
          </p:cNvPr>
          <p:cNvSpPr/>
          <p:nvPr/>
        </p:nvSpPr>
        <p:spPr>
          <a:xfrm>
            <a:off x="1755775" y="2933700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spc="-10" dirty="0">
                <a:solidFill>
                  <a:srgbClr val="0079C2"/>
                </a:solidFill>
              </a:rPr>
              <a:t>+2</a:t>
            </a:r>
            <a:r>
              <a:rPr lang="ru-RU" sz="1050" spc="-10" dirty="0">
                <a:solidFill>
                  <a:srgbClr val="0079C2"/>
                </a:solidFill>
              </a:rPr>
              <a:t>4,1%</a:t>
            </a:r>
          </a:p>
        </p:txBody>
      </p:sp>
      <p:pic>
        <p:nvPicPr>
          <p:cNvPr id="10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2017713"/>
            <a:ext cx="337185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25" y="1905000"/>
            <a:ext cx="49815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149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Заемные средства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 месяцев 2019 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</a:t>
            </a:r>
            <a:endParaRPr lang="en-US" altLang="ru-RU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124575" y="1276350"/>
            <a:ext cx="2667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Чистый долг, </a:t>
            </a:r>
            <a:r>
              <a:rPr lang="en-US" altLang="ru-RU" sz="1600" b="1">
                <a:solidFill>
                  <a:srgbClr val="0079C2"/>
                </a:solidFill>
              </a:rPr>
              <a:t/>
            </a:r>
            <a:br>
              <a:rPr lang="en-US" altLang="ru-RU" sz="1600" b="1">
                <a:solidFill>
                  <a:srgbClr val="0079C2"/>
                </a:solidFill>
              </a:rPr>
            </a:br>
            <a:r>
              <a:rPr lang="ru-RU" altLang="ru-RU" sz="1600" b="1">
                <a:solidFill>
                  <a:srgbClr val="0079C2"/>
                </a:solidFill>
              </a:rPr>
              <a:t>млн руб.</a:t>
            </a:r>
            <a:r>
              <a:rPr lang="en-US" altLang="ru-RU" sz="1600" b="1" baseline="30000">
                <a:solidFill>
                  <a:srgbClr val="0079C2"/>
                </a:solidFill>
              </a:rPr>
              <a:t>1</a:t>
            </a:r>
            <a:endParaRPr lang="ru-RU" altLang="ru-RU" sz="1600" b="1" baseline="30000">
              <a:solidFill>
                <a:srgbClr val="0079C2"/>
              </a:solidFill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146050" y="1219200"/>
            <a:ext cx="2597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заемных средств,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3270250" y="1219200"/>
            <a:ext cx="28765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Диверсификация заемных средств по срокам погашения на 30 сентября 2019 г., млн руб.</a:t>
            </a:r>
          </a:p>
        </p:txBody>
      </p:sp>
      <p:cxnSp>
        <p:nvCxnSpPr>
          <p:cNvPr id="10" name="Straight Arrow Connector 7">
            <a:extLst>
              <a:ext uri="{FF2B5EF4-FFF2-40B4-BE49-F238E27FC236}"/>
            </a:extLst>
          </p:cNvPr>
          <p:cNvCxnSpPr/>
          <p:nvPr/>
        </p:nvCxnSpPr>
        <p:spPr>
          <a:xfrm>
            <a:off x="1209675" y="2667000"/>
            <a:ext cx="757238" cy="80963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8">
            <a:extLst>
              <a:ext uri="{FF2B5EF4-FFF2-40B4-BE49-F238E27FC236}"/>
            </a:extLst>
          </p:cNvPr>
          <p:cNvSpPr/>
          <p:nvPr/>
        </p:nvSpPr>
        <p:spPr>
          <a:xfrm>
            <a:off x="1404938" y="2497138"/>
            <a:ext cx="365125" cy="366712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-0,</a:t>
            </a:r>
            <a:r>
              <a:rPr lang="en-US" sz="1050" spc="-10" dirty="0">
                <a:solidFill>
                  <a:srgbClr val="0079C2"/>
                </a:solidFill>
              </a:rPr>
              <a:t>5</a:t>
            </a:r>
            <a:r>
              <a:rPr lang="ru-RU" sz="1050" spc="-10" dirty="0">
                <a:solidFill>
                  <a:srgbClr val="0079C2"/>
                </a:solidFill>
              </a:rPr>
              <a:t>%</a:t>
            </a:r>
          </a:p>
        </p:txBody>
      </p:sp>
      <p:sp>
        <p:nvSpPr>
          <p:cNvPr id="12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  </a:t>
            </a:r>
            <a:endParaRPr lang="en-US" altLang="ru-R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6">
            <a:extLst>
              <a:ext uri="{FF2B5EF4-FFF2-40B4-BE49-F238E27FC236}"/>
            </a:extLst>
          </p:cNvPr>
          <p:cNvCxnSpPr/>
          <p:nvPr/>
        </p:nvCxnSpPr>
        <p:spPr>
          <a:xfrm>
            <a:off x="7048500" y="2465388"/>
            <a:ext cx="877888" cy="1825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7">
            <a:extLst>
              <a:ext uri="{FF2B5EF4-FFF2-40B4-BE49-F238E27FC236}"/>
            </a:extLst>
          </p:cNvPr>
          <p:cNvSpPr/>
          <p:nvPr/>
        </p:nvSpPr>
        <p:spPr>
          <a:xfrm>
            <a:off x="6683375" y="228282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1,50</a:t>
            </a:r>
          </a:p>
        </p:txBody>
      </p:sp>
      <p:sp>
        <p:nvSpPr>
          <p:cNvPr id="15" name="Oval 7">
            <a:extLst>
              <a:ext uri="{FF2B5EF4-FFF2-40B4-BE49-F238E27FC236}"/>
            </a:extLst>
          </p:cNvPr>
          <p:cNvSpPr/>
          <p:nvPr/>
        </p:nvSpPr>
        <p:spPr>
          <a:xfrm>
            <a:off x="7926388" y="2547938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0,87</a:t>
            </a:r>
          </a:p>
        </p:txBody>
      </p:sp>
      <p:sp>
        <p:nvSpPr>
          <p:cNvPr id="16" name="Text Box 103"/>
          <p:cNvSpPr txBox="1">
            <a:spLocks noChangeArrowheads="1"/>
          </p:cNvSpPr>
          <p:nvPr/>
        </p:nvSpPr>
        <p:spPr bwMode="auto">
          <a:xfrm>
            <a:off x="6919913" y="2128838"/>
            <a:ext cx="1135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>
                <a:solidFill>
                  <a:srgbClr val="0079C2"/>
                </a:solidFill>
              </a:rPr>
              <a:t>Чистый долг/</a:t>
            </a:r>
            <a:r>
              <a:rPr lang="en-US" altLang="ru-RU" sz="1200">
                <a:solidFill>
                  <a:srgbClr val="0079C2"/>
                </a:solidFill>
              </a:rPr>
              <a:t> EBITDA</a:t>
            </a:r>
            <a:endParaRPr lang="ru-RU" altLang="ru-RU" sz="1200" baseline="30000">
              <a:solidFill>
                <a:srgbClr val="0079C2"/>
              </a:solidFill>
            </a:endParaRPr>
          </a:p>
        </p:txBody>
      </p:sp>
      <p:pic>
        <p:nvPicPr>
          <p:cNvPr id="17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25" y="2667000"/>
            <a:ext cx="3268663" cy="305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75" y="2206625"/>
            <a:ext cx="2876550" cy="30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675" y="2159000"/>
            <a:ext cx="2794000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34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Результаты деятельности Группы ОГК-2 по МСФО за 9 месяцев 2019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939925" y="2644775"/>
            <a:ext cx="72040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 smtClean="0"/>
              <a:t>Спасибо за внимание!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343150" y="3898900"/>
            <a:ext cx="48196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Контакты</a:t>
            </a:r>
            <a:r>
              <a:rPr lang="en-US" altLang="ru-RU" sz="1600" dirty="0"/>
              <a:t>: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Гризель Наталья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Тел.: + 7 (812) 646-13-64, доб. 2416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sz="1600" dirty="0"/>
              <a:t>Email: Grizel.Natalya@ogk2.ru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u="sng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2925</TotalTime>
  <Words>1044</Words>
  <Application>Microsoft Office PowerPoint</Application>
  <PresentationFormat>Экран (4:3)</PresentationFormat>
  <Paragraphs>197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2" baseType="lpstr">
      <vt:lpstr>Arial</vt:lpstr>
      <vt:lpstr>Arial Narrow</vt:lpstr>
      <vt:lpstr>Calibri</vt:lpstr>
      <vt:lpstr>Symbol</vt:lpstr>
      <vt:lpstr>Times New Roman</vt:lpstr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Презентация PowerPoint</vt:lpstr>
      <vt:lpstr>Ограничение ответственности</vt:lpstr>
      <vt:lpstr>Производственные и финансовые результаты</vt:lpstr>
      <vt:lpstr>Выручка</vt:lpstr>
      <vt:lpstr>Переменные расходы</vt:lpstr>
      <vt:lpstr>Постоянные расходы и амортизация</vt:lpstr>
      <vt:lpstr>EBITDA и прибыль</vt:lpstr>
      <vt:lpstr>Заемные средства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Мельников А.А.</cp:lastModifiedBy>
  <cp:revision>144</cp:revision>
  <dcterms:created xsi:type="dcterms:W3CDTF">2009-07-15T11:37:47Z</dcterms:created>
  <dcterms:modified xsi:type="dcterms:W3CDTF">2019-12-17T09:54:04Z</dcterms:modified>
</cp:coreProperties>
</file>