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4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5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6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7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65" r:id="rId1"/>
    <p:sldMasterId id="2147483769" r:id="rId2"/>
    <p:sldMasterId id="2147483658" r:id="rId3"/>
    <p:sldMasterId id="2147483759" r:id="rId4"/>
    <p:sldMasterId id="2147483762" r:id="rId5"/>
    <p:sldMasterId id="2147483661" r:id="rId6"/>
    <p:sldMasterId id="2147483662" r:id="rId7"/>
    <p:sldMasterId id="2147483743" r:id="rId8"/>
  </p:sldMasterIdLst>
  <p:notesMasterIdLst>
    <p:notesMasterId r:id="rId19"/>
  </p:notesMasterIdLst>
  <p:handoutMasterIdLst>
    <p:handoutMasterId r:id="rId20"/>
  </p:handoutMasterIdLst>
  <p:sldIdLst>
    <p:sldId id="256" r:id="rId9"/>
    <p:sldId id="257" r:id="rId10"/>
    <p:sldId id="272" r:id="rId11"/>
    <p:sldId id="273" r:id="rId12"/>
    <p:sldId id="278" r:id="rId13"/>
    <p:sldId id="279" r:id="rId14"/>
    <p:sldId id="276" r:id="rId15"/>
    <p:sldId id="277" r:id="rId16"/>
    <p:sldId id="280" r:id="rId17"/>
    <p:sldId id="271" r:id="rId18"/>
  </p:sldIdLst>
  <p:sldSz cx="9144000" cy="6858000" type="screen4x3"/>
  <p:notesSz cx="7099300" cy="102346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93">
          <p15:clr>
            <a:srgbClr val="A4A3A4"/>
          </p15:clr>
        </p15:guide>
        <p15:guide id="2" orient="horz" pos="3884">
          <p15:clr>
            <a:srgbClr val="A4A3A4"/>
          </p15:clr>
        </p15:guide>
        <p15:guide id="3" orient="horz" pos="825">
          <p15:clr>
            <a:srgbClr val="A4A3A4"/>
          </p15:clr>
        </p15:guide>
        <p15:guide id="4" orient="horz" pos="591">
          <p15:clr>
            <a:srgbClr val="A4A3A4"/>
          </p15:clr>
        </p15:guide>
        <p15:guide id="5" orient="horz" pos="1752">
          <p15:clr>
            <a:srgbClr val="A4A3A4"/>
          </p15:clr>
        </p15:guide>
        <p15:guide id="6" orient="horz" pos="2818">
          <p15:clr>
            <a:srgbClr val="A4A3A4"/>
          </p15:clr>
        </p15:guide>
        <p15:guide id="7" orient="horz" pos="2959">
          <p15:clr>
            <a:srgbClr val="A4A3A4"/>
          </p15:clr>
        </p15:guide>
        <p15:guide id="8" orient="horz" pos="1612">
          <p15:clr>
            <a:srgbClr val="A4A3A4"/>
          </p15:clr>
        </p15:guide>
        <p15:guide id="9" pos="141">
          <p15:clr>
            <a:srgbClr val="A4A3A4"/>
          </p15:clr>
        </p15:guide>
        <p15:guide id="10" pos="3747">
          <p15:clr>
            <a:srgbClr val="A4A3A4"/>
          </p15:clr>
        </p15:guide>
        <p15:guide id="11" pos="5620">
          <p15:clr>
            <a:srgbClr val="A4A3A4"/>
          </p15:clr>
        </p15:guide>
        <p15:guide id="12" pos="1873">
          <p15:clr>
            <a:srgbClr val="A4A3A4"/>
          </p15:clr>
        </p15:guide>
        <p15:guide id="13" pos="2014">
          <p15:clr>
            <a:srgbClr val="A4A3A4"/>
          </p15:clr>
        </p15:guide>
        <p15:guide id="14" pos="3885">
          <p15:clr>
            <a:srgbClr val="A4A3A4"/>
          </p15:clr>
        </p15:guide>
        <p15:guide id="15" pos="1180">
          <p15:clr>
            <a:srgbClr val="A4A3A4"/>
          </p15:clr>
        </p15:guide>
        <p15:guide id="16" pos="89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Голынская Юлия Юрьевна" initials="ГЮЮ" lastIdx="1" clrIdx="0">
    <p:extLst>
      <p:ext uri="{19B8F6BF-5375-455C-9EA6-DF929625EA0E}">
        <p15:presenceInfo xmlns:p15="http://schemas.microsoft.com/office/powerpoint/2012/main" userId="S-1-5-21-3860505779-418140314-3131976641-3400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CC"/>
    <a:srgbClr val="0079C2"/>
    <a:srgbClr val="003366"/>
    <a:srgbClr val="0066FF"/>
    <a:srgbClr val="0033CC"/>
    <a:srgbClr val="0000FF"/>
    <a:srgbClr val="3366FF"/>
    <a:srgbClr val="0099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66" autoAdjust="0"/>
    <p:restoredTop sz="94660"/>
  </p:normalViewPr>
  <p:slideViewPr>
    <p:cSldViewPr snapToGrid="0" showGuides="1">
      <p:cViewPr>
        <p:scale>
          <a:sx n="125" d="100"/>
          <a:sy n="125" d="100"/>
        </p:scale>
        <p:origin x="928" y="-756"/>
      </p:cViewPr>
      <p:guideLst>
        <p:guide orient="horz" pos="1893"/>
        <p:guide orient="horz" pos="3884"/>
        <p:guide orient="horz" pos="825"/>
        <p:guide orient="horz" pos="591"/>
        <p:guide orient="horz" pos="1752"/>
        <p:guide orient="horz" pos="2818"/>
        <p:guide orient="horz" pos="2959"/>
        <p:guide orient="horz" pos="1612"/>
        <p:guide pos="141"/>
        <p:guide pos="3747"/>
        <p:guide pos="5620"/>
        <p:guide pos="1873"/>
        <p:guide pos="2014"/>
        <p:guide pos="3885"/>
        <p:guide pos="1180"/>
        <p:guide pos="89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 varScale="1">
        <p:scale>
          <a:sx n="73" d="100"/>
          <a:sy n="73" d="100"/>
        </p:scale>
        <p:origin x="-3318" y="-108"/>
      </p:cViewPr>
      <p:guideLst>
        <p:guide orient="horz" pos="3224"/>
        <p:guide pos="2236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3" Type="http://schemas.openxmlformats.org/officeDocument/2006/relationships/slideMaster" Target="slideMasters/slideMaster3.xml"/><Relationship Id="rId21" Type="http://schemas.openxmlformats.org/officeDocument/2006/relationships/commentAuthors" Target="commentAuthor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viewProps" Target="viewProps.xml"/><Relationship Id="rId10" Type="http://schemas.openxmlformats.org/officeDocument/2006/relationships/slide" Target="slides/slide2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90C8EA0-E405-4C37-BED4-0BF4B78FE2B4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C7779EAC-A0DF-455E-91E0-ED2F2E017E13}">
      <dgm:prSet phldrT="[Текст]" custT="1"/>
      <dgm:spPr>
        <a:solidFill>
          <a:schemeClr val="accent3">
            <a:lumMod val="20000"/>
            <a:lumOff val="80000"/>
          </a:schemeClr>
        </a:solidFill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sz="1100" kern="1200" dirty="0">
              <a:solidFill>
                <a:srgbClr val="003366"/>
              </a:solidFill>
              <a:latin typeface="Arial Narrow" pitchFamily="34" charset="0"/>
              <a:ea typeface="+mn-ea"/>
              <a:cs typeface="+mn-cs"/>
            </a:rPr>
            <a:t>Дорожная карта</a:t>
          </a:r>
        </a:p>
      </dgm:t>
    </dgm:pt>
    <dgm:pt modelId="{FB3D9A64-8DB6-44C1-951F-75B1AD1B95BB}" type="parTrans" cxnId="{32613206-6F78-4343-BBDB-E127F05738FA}">
      <dgm:prSet/>
      <dgm:spPr/>
      <dgm:t>
        <a:bodyPr/>
        <a:lstStyle/>
        <a:p>
          <a:endParaRPr lang="ru-RU"/>
        </a:p>
      </dgm:t>
    </dgm:pt>
    <dgm:pt modelId="{DFFFB01C-8C5E-48B6-AB97-DD4087810CAE}" type="sibTrans" cxnId="{32613206-6F78-4343-BBDB-E127F05738FA}">
      <dgm:prSet/>
      <dgm:spPr/>
      <dgm:t>
        <a:bodyPr/>
        <a:lstStyle/>
        <a:p>
          <a:endParaRPr lang="ru-RU"/>
        </a:p>
      </dgm:t>
    </dgm:pt>
    <dgm:pt modelId="{C818F9D8-EEBD-4F5C-A07E-8F67BF0152E9}">
      <dgm:prSet phldrT="[Текст]" custT="1"/>
      <dgm:spPr>
        <a:solidFill>
          <a:schemeClr val="accent3">
            <a:lumMod val="20000"/>
            <a:lumOff val="80000"/>
          </a:schemeClr>
        </a:solidFill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sz="1100" kern="1200" dirty="0">
              <a:solidFill>
                <a:srgbClr val="003366"/>
              </a:solidFill>
              <a:latin typeface="Arial Narrow" pitchFamily="34" charset="0"/>
              <a:ea typeface="+mn-ea"/>
              <a:cs typeface="+mn-cs"/>
            </a:rPr>
            <a:t>Реализация принятых решений</a:t>
          </a:r>
        </a:p>
      </dgm:t>
    </dgm:pt>
    <dgm:pt modelId="{415464E8-092C-45F5-9369-0DE077966634}" type="parTrans" cxnId="{2AD77C58-F0FB-48E3-A56A-87F127C998A3}">
      <dgm:prSet/>
      <dgm:spPr/>
      <dgm:t>
        <a:bodyPr/>
        <a:lstStyle/>
        <a:p>
          <a:endParaRPr lang="ru-RU"/>
        </a:p>
      </dgm:t>
    </dgm:pt>
    <dgm:pt modelId="{652EDCD4-8F4D-4B4D-BE8A-6B71C1EB301E}" type="sibTrans" cxnId="{2AD77C58-F0FB-48E3-A56A-87F127C998A3}">
      <dgm:prSet/>
      <dgm:spPr/>
      <dgm:t>
        <a:bodyPr/>
        <a:lstStyle/>
        <a:p>
          <a:endParaRPr lang="ru-RU"/>
        </a:p>
      </dgm:t>
    </dgm:pt>
    <dgm:pt modelId="{8FB3B955-E4D5-464B-B7FC-39FB0FDA9374}">
      <dgm:prSet phldrT="[Текст]" custT="1"/>
      <dgm:spPr>
        <a:solidFill>
          <a:schemeClr val="accent3">
            <a:lumMod val="20000"/>
            <a:lumOff val="80000"/>
          </a:schemeClr>
        </a:solidFill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sz="1100" kern="1200" dirty="0">
              <a:solidFill>
                <a:srgbClr val="003366"/>
              </a:solidFill>
              <a:latin typeface="Arial Narrow" pitchFamily="34" charset="0"/>
              <a:ea typeface="+mn-ea"/>
              <a:cs typeface="+mn-cs"/>
            </a:rPr>
            <a:t>Отчетность </a:t>
          </a:r>
        </a:p>
      </dgm:t>
    </dgm:pt>
    <dgm:pt modelId="{BE86127C-CFB2-4127-9387-FA4D8234DCC0}" type="parTrans" cxnId="{A03EEABD-22E7-4857-8DF3-952F08FCC1FF}">
      <dgm:prSet/>
      <dgm:spPr/>
      <dgm:t>
        <a:bodyPr/>
        <a:lstStyle/>
        <a:p>
          <a:endParaRPr lang="ru-RU"/>
        </a:p>
      </dgm:t>
    </dgm:pt>
    <dgm:pt modelId="{2E5D5B7E-29CE-40FA-BD21-86D8105199AF}" type="sibTrans" cxnId="{A03EEABD-22E7-4857-8DF3-952F08FCC1FF}">
      <dgm:prSet/>
      <dgm:spPr/>
      <dgm:t>
        <a:bodyPr/>
        <a:lstStyle/>
        <a:p>
          <a:endParaRPr lang="ru-RU"/>
        </a:p>
      </dgm:t>
    </dgm:pt>
    <dgm:pt modelId="{910E3D5F-268F-46AB-B999-1F7ADC979499}">
      <dgm:prSet phldrT="[Текст]" custT="1"/>
      <dgm:spPr>
        <a:solidFill>
          <a:schemeClr val="accent3">
            <a:lumMod val="20000"/>
            <a:lumOff val="80000"/>
          </a:schemeClr>
        </a:solidFill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sz="1100" kern="1200" dirty="0">
              <a:solidFill>
                <a:srgbClr val="003366"/>
              </a:solidFill>
              <a:latin typeface="Arial Narrow" pitchFamily="34" charset="0"/>
              <a:ea typeface="+mn-ea"/>
              <a:cs typeface="+mn-cs"/>
            </a:rPr>
            <a:t>Ключевые документы </a:t>
          </a:r>
          <a:r>
            <a:rPr lang="en-US" sz="1100" kern="1200" dirty="0">
              <a:solidFill>
                <a:srgbClr val="003366"/>
              </a:solidFill>
              <a:latin typeface="Arial Narrow" pitchFamily="34" charset="0"/>
              <a:ea typeface="+mn-ea"/>
              <a:cs typeface="+mn-cs"/>
            </a:rPr>
            <a:t>ESG</a:t>
          </a:r>
          <a:endParaRPr lang="ru-RU" sz="1100" kern="1200" dirty="0">
            <a:solidFill>
              <a:srgbClr val="003366"/>
            </a:solidFill>
            <a:latin typeface="Arial Narrow" pitchFamily="34" charset="0"/>
            <a:ea typeface="+mn-ea"/>
            <a:cs typeface="+mn-cs"/>
          </a:endParaRPr>
        </a:p>
      </dgm:t>
    </dgm:pt>
    <dgm:pt modelId="{204F6AD4-5971-4AFC-B9AB-6BEA7286CF86}" type="parTrans" cxnId="{BCE696F1-9E03-4DFC-A712-CA179EE16C0B}">
      <dgm:prSet/>
      <dgm:spPr/>
      <dgm:t>
        <a:bodyPr/>
        <a:lstStyle/>
        <a:p>
          <a:endParaRPr lang="ru-RU"/>
        </a:p>
      </dgm:t>
    </dgm:pt>
    <dgm:pt modelId="{A8A8F0E3-F66F-4FD7-8F19-2D3DBAA894F7}" type="sibTrans" cxnId="{BCE696F1-9E03-4DFC-A712-CA179EE16C0B}">
      <dgm:prSet/>
      <dgm:spPr/>
      <dgm:t>
        <a:bodyPr/>
        <a:lstStyle/>
        <a:p>
          <a:endParaRPr lang="ru-RU"/>
        </a:p>
      </dgm:t>
    </dgm:pt>
    <dgm:pt modelId="{76502837-E602-48FC-8624-99532C4EF494}" type="pres">
      <dgm:prSet presAssocID="{890C8EA0-E405-4C37-BED4-0BF4B78FE2B4}" presName="CompostProcess" presStyleCnt="0">
        <dgm:presLayoutVars>
          <dgm:dir/>
          <dgm:resizeHandles val="exact"/>
        </dgm:presLayoutVars>
      </dgm:prSet>
      <dgm:spPr/>
    </dgm:pt>
    <dgm:pt modelId="{CAF58A17-6D8A-4167-9FA8-02E518BD5003}" type="pres">
      <dgm:prSet presAssocID="{890C8EA0-E405-4C37-BED4-0BF4B78FE2B4}" presName="arrow" presStyleLbl="bgShp" presStyleIdx="0" presStyleCnt="1" custLinFactNeighborX="-42" custLinFactNeighborY="-434"/>
      <dgm:spPr>
        <a:solidFill>
          <a:srgbClr val="00B050"/>
        </a:solidFill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</dgm:pt>
    <dgm:pt modelId="{9BE1C423-6A4B-41EC-A75D-B9CDB11EDC9B}" type="pres">
      <dgm:prSet presAssocID="{890C8EA0-E405-4C37-BED4-0BF4B78FE2B4}" presName="linearProcess" presStyleCnt="0"/>
      <dgm:spPr/>
    </dgm:pt>
    <dgm:pt modelId="{23115331-C86F-4B0B-8EAD-8596FC9371B1}" type="pres">
      <dgm:prSet presAssocID="{C7779EAC-A0DF-455E-91E0-ED2F2E017E13}" presName="textNode" presStyleLbl="node1" presStyleIdx="0" presStyleCnt="4" custLinFactNeighborX="-22072" custLinFactNeighborY="144">
        <dgm:presLayoutVars>
          <dgm:bulletEnabled val="1"/>
        </dgm:presLayoutVars>
      </dgm:prSet>
      <dgm:spPr/>
    </dgm:pt>
    <dgm:pt modelId="{2DB70579-B355-44AD-90C8-397A9C4E7855}" type="pres">
      <dgm:prSet presAssocID="{DFFFB01C-8C5E-48B6-AB97-DD4087810CAE}" presName="sibTrans" presStyleCnt="0"/>
      <dgm:spPr/>
    </dgm:pt>
    <dgm:pt modelId="{98DBAFC7-BADC-49B1-8B59-1FD798A31E77}" type="pres">
      <dgm:prSet presAssocID="{910E3D5F-268F-46AB-B999-1F7ADC979499}" presName="textNode" presStyleLbl="node1" presStyleIdx="1" presStyleCnt="4" custLinFactNeighborX="-2070" custLinFactNeighborY="1167">
        <dgm:presLayoutVars>
          <dgm:bulletEnabled val="1"/>
        </dgm:presLayoutVars>
      </dgm:prSet>
      <dgm:spPr/>
    </dgm:pt>
    <dgm:pt modelId="{C1A3A371-3B96-41BD-BC13-E5661C3CAD8D}" type="pres">
      <dgm:prSet presAssocID="{A8A8F0E3-F66F-4FD7-8F19-2D3DBAA894F7}" presName="sibTrans" presStyleCnt="0"/>
      <dgm:spPr/>
    </dgm:pt>
    <dgm:pt modelId="{63DCCAB7-8BE8-4E63-A30D-B91E18DD7DC8}" type="pres">
      <dgm:prSet presAssocID="{C818F9D8-EEBD-4F5C-A07E-8F67BF0152E9}" presName="textNode" presStyleLbl="node1" presStyleIdx="2" presStyleCnt="4">
        <dgm:presLayoutVars>
          <dgm:bulletEnabled val="1"/>
        </dgm:presLayoutVars>
      </dgm:prSet>
      <dgm:spPr/>
    </dgm:pt>
    <dgm:pt modelId="{D3BCA573-74BB-4E58-90D4-C34702AE6BF5}" type="pres">
      <dgm:prSet presAssocID="{652EDCD4-8F4D-4B4D-BE8A-6B71C1EB301E}" presName="sibTrans" presStyleCnt="0"/>
      <dgm:spPr/>
    </dgm:pt>
    <dgm:pt modelId="{1EB8A387-7C9C-45FF-AEB4-0FF628C70526}" type="pres">
      <dgm:prSet presAssocID="{8FB3B955-E4D5-464B-B7FC-39FB0FDA9374}" presName="textNode" presStyleLbl="node1" presStyleIdx="3" presStyleCnt="4">
        <dgm:presLayoutVars>
          <dgm:bulletEnabled val="1"/>
        </dgm:presLayoutVars>
      </dgm:prSet>
      <dgm:spPr/>
    </dgm:pt>
  </dgm:ptLst>
  <dgm:cxnLst>
    <dgm:cxn modelId="{32613206-6F78-4343-BBDB-E127F05738FA}" srcId="{890C8EA0-E405-4C37-BED4-0BF4B78FE2B4}" destId="{C7779EAC-A0DF-455E-91E0-ED2F2E017E13}" srcOrd="0" destOrd="0" parTransId="{FB3D9A64-8DB6-44C1-951F-75B1AD1B95BB}" sibTransId="{DFFFB01C-8C5E-48B6-AB97-DD4087810CAE}"/>
    <dgm:cxn modelId="{EA426008-E8FB-43D9-B99D-2267F4EBE915}" type="presOf" srcId="{C7779EAC-A0DF-455E-91E0-ED2F2E017E13}" destId="{23115331-C86F-4B0B-8EAD-8596FC9371B1}" srcOrd="0" destOrd="0" presId="urn:microsoft.com/office/officeart/2005/8/layout/hProcess9"/>
    <dgm:cxn modelId="{3CD7E643-860F-4DCA-9301-FF466E3CAFB1}" type="presOf" srcId="{890C8EA0-E405-4C37-BED4-0BF4B78FE2B4}" destId="{76502837-E602-48FC-8624-99532C4EF494}" srcOrd="0" destOrd="0" presId="urn:microsoft.com/office/officeart/2005/8/layout/hProcess9"/>
    <dgm:cxn modelId="{2AD77C58-F0FB-48E3-A56A-87F127C998A3}" srcId="{890C8EA0-E405-4C37-BED4-0BF4B78FE2B4}" destId="{C818F9D8-EEBD-4F5C-A07E-8F67BF0152E9}" srcOrd="2" destOrd="0" parTransId="{415464E8-092C-45F5-9369-0DE077966634}" sibTransId="{652EDCD4-8F4D-4B4D-BE8A-6B71C1EB301E}"/>
    <dgm:cxn modelId="{97A73D94-D1F2-4AE9-9634-8ACA217771EF}" type="presOf" srcId="{8FB3B955-E4D5-464B-B7FC-39FB0FDA9374}" destId="{1EB8A387-7C9C-45FF-AEB4-0FF628C70526}" srcOrd="0" destOrd="0" presId="urn:microsoft.com/office/officeart/2005/8/layout/hProcess9"/>
    <dgm:cxn modelId="{8552A4B5-0C01-4C0C-885B-754E37958AFB}" type="presOf" srcId="{910E3D5F-268F-46AB-B999-1F7ADC979499}" destId="{98DBAFC7-BADC-49B1-8B59-1FD798A31E77}" srcOrd="0" destOrd="0" presId="urn:microsoft.com/office/officeart/2005/8/layout/hProcess9"/>
    <dgm:cxn modelId="{A03EEABD-22E7-4857-8DF3-952F08FCC1FF}" srcId="{890C8EA0-E405-4C37-BED4-0BF4B78FE2B4}" destId="{8FB3B955-E4D5-464B-B7FC-39FB0FDA9374}" srcOrd="3" destOrd="0" parTransId="{BE86127C-CFB2-4127-9387-FA4D8234DCC0}" sibTransId="{2E5D5B7E-29CE-40FA-BD21-86D8105199AF}"/>
    <dgm:cxn modelId="{BCE696F1-9E03-4DFC-A712-CA179EE16C0B}" srcId="{890C8EA0-E405-4C37-BED4-0BF4B78FE2B4}" destId="{910E3D5F-268F-46AB-B999-1F7ADC979499}" srcOrd="1" destOrd="0" parTransId="{204F6AD4-5971-4AFC-B9AB-6BEA7286CF86}" sibTransId="{A8A8F0E3-F66F-4FD7-8F19-2D3DBAA894F7}"/>
    <dgm:cxn modelId="{9DA6BBFD-A412-4B10-9880-76ED69DFC549}" type="presOf" srcId="{C818F9D8-EEBD-4F5C-A07E-8F67BF0152E9}" destId="{63DCCAB7-8BE8-4E63-A30D-B91E18DD7DC8}" srcOrd="0" destOrd="0" presId="urn:microsoft.com/office/officeart/2005/8/layout/hProcess9"/>
    <dgm:cxn modelId="{2189DB4C-95C1-4DB6-8A5F-5C75DABA9813}" type="presParOf" srcId="{76502837-E602-48FC-8624-99532C4EF494}" destId="{CAF58A17-6D8A-4167-9FA8-02E518BD5003}" srcOrd="0" destOrd="0" presId="urn:microsoft.com/office/officeart/2005/8/layout/hProcess9"/>
    <dgm:cxn modelId="{9D8AFC5E-0C95-4A67-9DC2-D9D197286934}" type="presParOf" srcId="{76502837-E602-48FC-8624-99532C4EF494}" destId="{9BE1C423-6A4B-41EC-A75D-B9CDB11EDC9B}" srcOrd="1" destOrd="0" presId="urn:microsoft.com/office/officeart/2005/8/layout/hProcess9"/>
    <dgm:cxn modelId="{00D3A9A8-CBF8-4F32-A56B-78CB79E2BE0A}" type="presParOf" srcId="{9BE1C423-6A4B-41EC-A75D-B9CDB11EDC9B}" destId="{23115331-C86F-4B0B-8EAD-8596FC9371B1}" srcOrd="0" destOrd="0" presId="urn:microsoft.com/office/officeart/2005/8/layout/hProcess9"/>
    <dgm:cxn modelId="{FA6B4B7B-C7BE-490C-ABE5-D397DDAD9BA1}" type="presParOf" srcId="{9BE1C423-6A4B-41EC-A75D-B9CDB11EDC9B}" destId="{2DB70579-B355-44AD-90C8-397A9C4E7855}" srcOrd="1" destOrd="0" presId="urn:microsoft.com/office/officeart/2005/8/layout/hProcess9"/>
    <dgm:cxn modelId="{D1AFC87E-0390-4DAD-B39E-F51736D02B64}" type="presParOf" srcId="{9BE1C423-6A4B-41EC-A75D-B9CDB11EDC9B}" destId="{98DBAFC7-BADC-49B1-8B59-1FD798A31E77}" srcOrd="2" destOrd="0" presId="urn:microsoft.com/office/officeart/2005/8/layout/hProcess9"/>
    <dgm:cxn modelId="{D8852869-9340-4525-A637-C8A9B297E1FF}" type="presParOf" srcId="{9BE1C423-6A4B-41EC-A75D-B9CDB11EDC9B}" destId="{C1A3A371-3B96-41BD-BC13-E5661C3CAD8D}" srcOrd="3" destOrd="0" presId="urn:microsoft.com/office/officeart/2005/8/layout/hProcess9"/>
    <dgm:cxn modelId="{44B32376-464E-4C98-9BFE-9822A5E2FEEC}" type="presParOf" srcId="{9BE1C423-6A4B-41EC-A75D-B9CDB11EDC9B}" destId="{63DCCAB7-8BE8-4E63-A30D-B91E18DD7DC8}" srcOrd="4" destOrd="0" presId="urn:microsoft.com/office/officeart/2005/8/layout/hProcess9"/>
    <dgm:cxn modelId="{89D618E2-BC7B-46DF-9996-11F7A2DB5C0A}" type="presParOf" srcId="{9BE1C423-6A4B-41EC-A75D-B9CDB11EDC9B}" destId="{D3BCA573-74BB-4E58-90D4-C34702AE6BF5}" srcOrd="5" destOrd="0" presId="urn:microsoft.com/office/officeart/2005/8/layout/hProcess9"/>
    <dgm:cxn modelId="{EB288283-F716-48FE-AFB7-847CC90CED40}" type="presParOf" srcId="{9BE1C423-6A4B-41EC-A75D-B9CDB11EDC9B}" destId="{1EB8A387-7C9C-45FF-AEB4-0FF628C70526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F58A17-6D8A-4167-9FA8-02E518BD5003}">
      <dsp:nvSpPr>
        <dsp:cNvPr id="0" name=""/>
        <dsp:cNvSpPr/>
      </dsp:nvSpPr>
      <dsp:spPr>
        <a:xfrm>
          <a:off x="340064" y="0"/>
          <a:ext cx="3872501" cy="2347954"/>
        </a:xfrm>
        <a:prstGeom prst="rightArrow">
          <a:avLst/>
        </a:prstGeom>
        <a:solidFill>
          <a:srgbClr val="00B050"/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115331-C86F-4B0B-8EAD-8596FC9371B1}">
      <dsp:nvSpPr>
        <dsp:cNvPr id="0" name=""/>
        <dsp:cNvSpPr/>
      </dsp:nvSpPr>
      <dsp:spPr>
        <a:xfrm>
          <a:off x="0" y="705738"/>
          <a:ext cx="1011726" cy="939181"/>
        </a:xfrm>
        <a:prstGeom prst="roundRect">
          <a:avLst/>
        </a:prstGeom>
        <a:solidFill>
          <a:schemeClr val="accent3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>
              <a:solidFill>
                <a:srgbClr val="003366"/>
              </a:solidFill>
              <a:latin typeface="Arial Narrow" pitchFamily="34" charset="0"/>
              <a:ea typeface="+mn-ea"/>
              <a:cs typeface="+mn-cs"/>
            </a:rPr>
            <a:t>Дорожная карта</a:t>
          </a:r>
        </a:p>
      </dsp:txBody>
      <dsp:txXfrm>
        <a:off x="45847" y="751585"/>
        <a:ext cx="920032" cy="847487"/>
      </dsp:txXfrm>
    </dsp:sp>
    <dsp:sp modelId="{98DBAFC7-BADC-49B1-8B59-1FD798A31E77}">
      <dsp:nvSpPr>
        <dsp:cNvPr id="0" name=""/>
        <dsp:cNvSpPr/>
      </dsp:nvSpPr>
      <dsp:spPr>
        <a:xfrm>
          <a:off x="1178414" y="715346"/>
          <a:ext cx="1011726" cy="939181"/>
        </a:xfrm>
        <a:prstGeom prst="roundRect">
          <a:avLst/>
        </a:prstGeom>
        <a:solidFill>
          <a:schemeClr val="accent3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>
              <a:solidFill>
                <a:srgbClr val="003366"/>
              </a:solidFill>
              <a:latin typeface="Arial Narrow" pitchFamily="34" charset="0"/>
              <a:ea typeface="+mn-ea"/>
              <a:cs typeface="+mn-cs"/>
            </a:rPr>
            <a:t>Ключевые документы </a:t>
          </a:r>
          <a:r>
            <a:rPr lang="en-US" sz="1100" kern="1200" dirty="0">
              <a:solidFill>
                <a:srgbClr val="003366"/>
              </a:solidFill>
              <a:latin typeface="Arial Narrow" pitchFamily="34" charset="0"/>
              <a:ea typeface="+mn-ea"/>
              <a:cs typeface="+mn-cs"/>
            </a:rPr>
            <a:t>ESG</a:t>
          </a:r>
          <a:endParaRPr lang="ru-RU" sz="1100" kern="1200" dirty="0">
            <a:solidFill>
              <a:srgbClr val="003366"/>
            </a:solidFill>
            <a:latin typeface="Arial Narrow" pitchFamily="34" charset="0"/>
            <a:ea typeface="+mn-ea"/>
            <a:cs typeface="+mn-cs"/>
          </a:endParaRPr>
        </a:p>
      </dsp:txBody>
      <dsp:txXfrm>
        <a:off x="1224261" y="761193"/>
        <a:ext cx="920032" cy="847487"/>
      </dsp:txXfrm>
    </dsp:sp>
    <dsp:sp modelId="{63DCCAB7-8BE8-4E63-A30D-B91E18DD7DC8}">
      <dsp:nvSpPr>
        <dsp:cNvPr id="0" name=""/>
        <dsp:cNvSpPr/>
      </dsp:nvSpPr>
      <dsp:spPr>
        <a:xfrm>
          <a:off x="2362252" y="704386"/>
          <a:ext cx="1011726" cy="939181"/>
        </a:xfrm>
        <a:prstGeom prst="roundRect">
          <a:avLst/>
        </a:prstGeom>
        <a:solidFill>
          <a:schemeClr val="accent3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>
              <a:solidFill>
                <a:srgbClr val="003366"/>
              </a:solidFill>
              <a:latin typeface="Arial Narrow" pitchFamily="34" charset="0"/>
              <a:ea typeface="+mn-ea"/>
              <a:cs typeface="+mn-cs"/>
            </a:rPr>
            <a:t>Реализация принятых решений</a:t>
          </a:r>
        </a:p>
      </dsp:txBody>
      <dsp:txXfrm>
        <a:off x="2408099" y="750233"/>
        <a:ext cx="920032" cy="847487"/>
      </dsp:txXfrm>
    </dsp:sp>
    <dsp:sp modelId="{1EB8A387-7C9C-45FF-AEB4-0FF628C70526}">
      <dsp:nvSpPr>
        <dsp:cNvPr id="0" name=""/>
        <dsp:cNvSpPr/>
      </dsp:nvSpPr>
      <dsp:spPr>
        <a:xfrm>
          <a:off x="3542600" y="704386"/>
          <a:ext cx="1011726" cy="939181"/>
        </a:xfrm>
        <a:prstGeom prst="roundRect">
          <a:avLst/>
        </a:prstGeom>
        <a:solidFill>
          <a:schemeClr val="accent3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>
              <a:solidFill>
                <a:srgbClr val="003366"/>
              </a:solidFill>
              <a:latin typeface="Arial Narrow" pitchFamily="34" charset="0"/>
              <a:ea typeface="+mn-ea"/>
              <a:cs typeface="+mn-cs"/>
            </a:rPr>
            <a:t>Отчетность </a:t>
          </a:r>
        </a:p>
      </dsp:txBody>
      <dsp:txXfrm>
        <a:off x="3588447" y="750233"/>
        <a:ext cx="920032" cy="8474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89" tIns="46945" rIns="93889" bIns="46945" numCol="1" anchor="t" anchorCtr="0" compatLnSpc="1">
            <a:prstTxWarp prst="textNoShape">
              <a:avLst/>
            </a:prstTxWarp>
          </a:bodyPr>
          <a:lstStyle>
            <a:lvl1pPr defTabSz="936625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89" tIns="46945" rIns="93889" bIns="46945" numCol="1" anchor="t" anchorCtr="0" compatLnSpc="1">
            <a:prstTxWarp prst="textNoShape">
              <a:avLst/>
            </a:prstTxWarp>
          </a:bodyPr>
          <a:lstStyle>
            <a:lvl1pPr algn="r" defTabSz="936625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40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89" tIns="46945" rIns="93889" bIns="46945" numCol="1" anchor="b" anchorCtr="0" compatLnSpc="1">
            <a:prstTxWarp prst="textNoShape">
              <a:avLst/>
            </a:prstTxWarp>
          </a:bodyPr>
          <a:lstStyle>
            <a:lvl1pPr defTabSz="936625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40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89" tIns="46945" rIns="93889" bIns="46945" numCol="1" anchor="b" anchorCtr="0" compatLnSpc="1">
            <a:prstTxWarp prst="textNoShape">
              <a:avLst/>
            </a:prstTxWarp>
          </a:bodyPr>
          <a:lstStyle>
            <a:lvl1pPr algn="r" defTabSz="936625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fld id="{EF9B2FAC-2503-48F8-B071-04E7FA1ED430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69972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5" tIns="49513" rIns="99025" bIns="49513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5" tIns="49513" rIns="99025" bIns="49513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1200" y="4862513"/>
            <a:ext cx="5676900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5" tIns="49513" rIns="99025" bIns="495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5" tIns="49513" rIns="99025" bIns="49513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5" tIns="49513" rIns="99025" bIns="49513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fld id="{A7F4F542-0CF8-4D46-9C15-E25CCB08C5C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44188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28235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5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6" name="Содержимое 2"/>
          <p:cNvSpPr>
            <a:spLocks noGrp="1"/>
          </p:cNvSpPr>
          <p:nvPr>
            <p:ph idx="1"/>
          </p:nvPr>
        </p:nvSpPr>
        <p:spPr>
          <a:xfrm>
            <a:off x="223838" y="1222373"/>
            <a:ext cx="8707437" cy="494347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8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22373"/>
            <a:ext cx="8697912" cy="133667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8" name="Содержимое 2"/>
          <p:cNvSpPr>
            <a:spLocks noGrp="1"/>
          </p:cNvSpPr>
          <p:nvPr>
            <p:ph idx="12"/>
          </p:nvPr>
        </p:nvSpPr>
        <p:spPr>
          <a:xfrm>
            <a:off x="223838" y="2912543"/>
            <a:ext cx="8697912" cy="325330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9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10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5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7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16660"/>
            <a:ext cx="8697912" cy="1342390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8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9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16660"/>
            <a:ext cx="8697912" cy="1342390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Содержимое 2"/>
          <p:cNvSpPr>
            <a:spLocks noGrp="1"/>
          </p:cNvSpPr>
          <p:nvPr>
            <p:ph idx="12"/>
          </p:nvPr>
        </p:nvSpPr>
        <p:spPr>
          <a:xfrm>
            <a:off x="1873251" y="2917514"/>
            <a:ext cx="7048500" cy="324833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8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16660"/>
            <a:ext cx="8697912" cy="1342390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8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16660"/>
            <a:ext cx="8697912" cy="1342390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Содержимое 2"/>
          <p:cNvSpPr>
            <a:spLocks noGrp="1"/>
          </p:cNvSpPr>
          <p:nvPr>
            <p:ph idx="12"/>
          </p:nvPr>
        </p:nvSpPr>
        <p:spPr>
          <a:xfrm>
            <a:off x="223838" y="2916044"/>
            <a:ext cx="8697912" cy="324980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8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9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16660"/>
            <a:ext cx="8697912" cy="941924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0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91698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16660"/>
            <a:ext cx="8697912" cy="941924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Содержимое 2"/>
          <p:cNvSpPr>
            <a:spLocks noGrp="1"/>
          </p:cNvSpPr>
          <p:nvPr>
            <p:ph idx="12"/>
          </p:nvPr>
        </p:nvSpPr>
        <p:spPr>
          <a:xfrm>
            <a:off x="223838" y="2300400"/>
            <a:ext cx="8697912" cy="386545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1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91698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8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16660"/>
            <a:ext cx="1189037" cy="499903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1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91698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0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16660"/>
            <a:ext cx="1189037" cy="4999037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Содержимое 2"/>
          <p:cNvSpPr>
            <a:spLocks noGrp="1"/>
          </p:cNvSpPr>
          <p:nvPr>
            <p:ph idx="12" hasCustomPrompt="1"/>
          </p:nvPr>
        </p:nvSpPr>
        <p:spPr>
          <a:xfrm>
            <a:off x="1873251" y="1216660"/>
            <a:ext cx="7048500" cy="499903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</a:t>
            </a:r>
            <a:br>
              <a:rPr lang="ru-RU" dirty="0"/>
            </a:br>
            <a:r>
              <a:rPr lang="ru-RU" dirty="0"/>
              <a:t>текста</a:t>
            </a:r>
          </a:p>
        </p:txBody>
      </p:sp>
      <p:sp>
        <p:nvSpPr>
          <p:cNvPr id="8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9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9" y="1222373"/>
            <a:ext cx="2749550" cy="494347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Содержимое 2"/>
          <p:cNvSpPr>
            <a:spLocks noGrp="1"/>
          </p:cNvSpPr>
          <p:nvPr>
            <p:ph idx="12"/>
          </p:nvPr>
        </p:nvSpPr>
        <p:spPr>
          <a:xfrm>
            <a:off x="3197225" y="1222373"/>
            <a:ext cx="5724525" cy="494347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8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9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0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11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Содержимое 2"/>
          <p:cNvSpPr>
            <a:spLocks noGrp="1"/>
          </p:cNvSpPr>
          <p:nvPr>
            <p:ph idx="12"/>
          </p:nvPr>
        </p:nvSpPr>
        <p:spPr>
          <a:xfrm>
            <a:off x="3417887" y="1216660"/>
            <a:ext cx="5503863" cy="489204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9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10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 hasCustomPrompt="1"/>
          </p:nvPr>
        </p:nvSpPr>
        <p:spPr>
          <a:xfrm>
            <a:off x="1873251" y="1309688"/>
            <a:ext cx="7048500" cy="4856162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5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МЕРОПРИЯТИЯ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 hasCustomPrompt="1"/>
          </p:nvPr>
        </p:nvSpPr>
        <p:spPr>
          <a:xfrm>
            <a:off x="1873251" y="1309688"/>
            <a:ext cx="7048500" cy="4856162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5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МЕРОПРИЯТИЯ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9" y="1222373"/>
            <a:ext cx="2749550" cy="494347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Содержимое 2"/>
          <p:cNvSpPr>
            <a:spLocks noGrp="1"/>
          </p:cNvSpPr>
          <p:nvPr>
            <p:ph idx="12"/>
          </p:nvPr>
        </p:nvSpPr>
        <p:spPr>
          <a:xfrm>
            <a:off x="3199307" y="1222373"/>
            <a:ext cx="2744515" cy="494347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8" name="Содержимое 2"/>
          <p:cNvSpPr>
            <a:spLocks noGrp="1"/>
          </p:cNvSpPr>
          <p:nvPr>
            <p:ph idx="13"/>
          </p:nvPr>
        </p:nvSpPr>
        <p:spPr>
          <a:xfrm>
            <a:off x="6169740" y="1222373"/>
            <a:ext cx="2744515" cy="494347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0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11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22373"/>
            <a:ext cx="8697912" cy="133667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8" name="Содержимое 2"/>
          <p:cNvSpPr>
            <a:spLocks noGrp="1"/>
          </p:cNvSpPr>
          <p:nvPr>
            <p:ph idx="12"/>
          </p:nvPr>
        </p:nvSpPr>
        <p:spPr>
          <a:xfrm>
            <a:off x="223838" y="2922068"/>
            <a:ext cx="8697912" cy="3243782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9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10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7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8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Текст 4"/>
          <p:cNvSpPr>
            <a:spLocks noGrp="1"/>
          </p:cNvSpPr>
          <p:nvPr>
            <p:ph type="body" sz="quarter" idx="10"/>
          </p:nvPr>
        </p:nvSpPr>
        <p:spPr>
          <a:xfrm>
            <a:off x="150814" y="1214544"/>
            <a:ext cx="2846387" cy="49508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6" name="Текст 4"/>
          <p:cNvSpPr>
            <a:spLocks noGrp="1"/>
          </p:cNvSpPr>
          <p:nvPr>
            <p:ph type="body" sz="quarter" idx="13"/>
          </p:nvPr>
        </p:nvSpPr>
        <p:spPr>
          <a:xfrm>
            <a:off x="6143033" y="1214544"/>
            <a:ext cx="2835868" cy="49508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7" name="Текст 4"/>
          <p:cNvSpPr>
            <a:spLocks noGrp="1"/>
          </p:cNvSpPr>
          <p:nvPr>
            <p:ph type="body" sz="quarter" idx="14"/>
          </p:nvPr>
        </p:nvSpPr>
        <p:spPr>
          <a:xfrm>
            <a:off x="3143113" y="1214544"/>
            <a:ext cx="2846387" cy="49508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8" name="Заголовок 1"/>
          <p:cNvSpPr>
            <a:spLocks noGrp="1"/>
          </p:cNvSpPr>
          <p:nvPr>
            <p:ph type="title"/>
          </p:nvPr>
        </p:nvSpPr>
        <p:spPr>
          <a:xfrm>
            <a:off x="1365251" y="100801"/>
            <a:ext cx="7613651" cy="881385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7" name="Текст 14"/>
          <p:cNvSpPr>
            <a:spLocks noGrp="1"/>
          </p:cNvSpPr>
          <p:nvPr>
            <p:ph type="body" sz="quarter" idx="11" hasCustomPrompt="1"/>
          </p:nvPr>
        </p:nvSpPr>
        <p:spPr>
          <a:xfrm>
            <a:off x="1365250" y="6469414"/>
            <a:ext cx="7613650" cy="307777"/>
          </a:xfrm>
          <a:prstGeom prst="rect">
            <a:avLst/>
          </a:prstGeom>
        </p:spPr>
        <p:txBody>
          <a:bodyPr wrap="square" anchor="ctr" anchorCtr="0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1400" b="0" kern="1200" dirty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ru-RU" dirty="0"/>
              <a:t>НАЗВАНИЕ ПРЕЗЕНТАЦИИ</a:t>
            </a:r>
          </a:p>
        </p:txBody>
      </p:sp>
    </p:spTree>
    <p:extLst>
      <p:ext uri="{BB962C8B-B14F-4D97-AF65-F5344CB8AC3E}">
        <p14:creationId xmlns:p14="http://schemas.microsoft.com/office/powerpoint/2010/main" val="2705015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9" y="1222373"/>
            <a:ext cx="8697912" cy="494347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9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9" y="1222373"/>
            <a:ext cx="2749550" cy="494347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Содержимое 2"/>
          <p:cNvSpPr>
            <a:spLocks noGrp="1"/>
          </p:cNvSpPr>
          <p:nvPr>
            <p:ph idx="12"/>
          </p:nvPr>
        </p:nvSpPr>
        <p:spPr>
          <a:xfrm>
            <a:off x="3197225" y="1222373"/>
            <a:ext cx="5724525" cy="494347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8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9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9" y="1222373"/>
            <a:ext cx="2749550" cy="494347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Содержимое 2"/>
          <p:cNvSpPr>
            <a:spLocks noGrp="1"/>
          </p:cNvSpPr>
          <p:nvPr>
            <p:ph idx="12"/>
          </p:nvPr>
        </p:nvSpPr>
        <p:spPr>
          <a:xfrm>
            <a:off x="3197225" y="1222373"/>
            <a:ext cx="2746597" cy="494347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8" name="Содержимое 2"/>
          <p:cNvSpPr>
            <a:spLocks noGrp="1"/>
          </p:cNvSpPr>
          <p:nvPr>
            <p:ph idx="13"/>
          </p:nvPr>
        </p:nvSpPr>
        <p:spPr>
          <a:xfrm>
            <a:off x="6169740" y="1222373"/>
            <a:ext cx="2744515" cy="494347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0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11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emf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.emf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1.emf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.emf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theme" Target="../theme/theme7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4" Type="http://schemas.openxmlformats.org/officeDocument/2006/relationships/image" Target="../media/image1.emf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theme" Target="../theme/theme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68" name="Rectangle 8"/>
          <p:cNvSpPr>
            <a:spLocks noChangeArrowheads="1"/>
          </p:cNvSpPr>
          <p:nvPr userDrawn="1"/>
        </p:nvSpPr>
        <p:spPr bwMode="auto">
          <a:xfrm>
            <a:off x="1" y="0"/>
            <a:ext cx="91440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6" name="Rectangle 5"/>
          <p:cNvSpPr>
            <a:spLocks noChangeArrowheads="1"/>
          </p:cNvSpPr>
          <p:nvPr userDrawn="1"/>
        </p:nvSpPr>
        <p:spPr bwMode="auto">
          <a:xfrm>
            <a:off x="1" y="6404400"/>
            <a:ext cx="9144000" cy="4536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 dirty="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15" name="Rectangle 4"/>
          <p:cNvSpPr>
            <a:spLocks noChangeArrowheads="1"/>
          </p:cNvSpPr>
          <p:nvPr userDrawn="1"/>
        </p:nvSpPr>
        <p:spPr bwMode="auto">
          <a:xfrm>
            <a:off x="-1" y="6405563"/>
            <a:ext cx="1648800" cy="452437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399367" name="Rectangle 7"/>
          <p:cNvSpPr>
            <a:spLocks noChangeArrowheads="1"/>
          </p:cNvSpPr>
          <p:nvPr userDrawn="1"/>
        </p:nvSpPr>
        <p:spPr bwMode="auto">
          <a:xfrm>
            <a:off x="-2" y="0"/>
            <a:ext cx="1650207" cy="1079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399370" name="Rectangle 10"/>
          <p:cNvSpPr>
            <a:spLocks noGrp="1" noChangeArrowheads="1"/>
          </p:cNvSpPr>
          <p:nvPr userDrawn="1">
            <p:ph type="title"/>
          </p:nvPr>
        </p:nvSpPr>
        <p:spPr bwMode="auto">
          <a:xfrm>
            <a:off x="1873250" y="0"/>
            <a:ext cx="70485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399375" name="Line 15"/>
          <p:cNvSpPr>
            <a:spLocks noChangeShapeType="1"/>
          </p:cNvSpPr>
          <p:nvPr userDrawn="1"/>
        </p:nvSpPr>
        <p:spPr bwMode="auto">
          <a:xfrm>
            <a:off x="0" y="10699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18" name="Line 6"/>
          <p:cNvSpPr>
            <a:spLocks noChangeShapeType="1"/>
          </p:cNvSpPr>
          <p:nvPr userDrawn="1"/>
        </p:nvSpPr>
        <p:spPr bwMode="auto">
          <a:xfrm>
            <a:off x="1644654" y="6398418"/>
            <a:ext cx="0" cy="4595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1" name="Line 14"/>
          <p:cNvSpPr>
            <a:spLocks noChangeShapeType="1"/>
          </p:cNvSpPr>
          <p:nvPr userDrawn="1"/>
        </p:nvSpPr>
        <p:spPr bwMode="auto">
          <a:xfrm>
            <a:off x="0" y="6405571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13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4" name="Line 9"/>
          <p:cNvSpPr>
            <a:spLocks noChangeShapeType="1"/>
          </p:cNvSpPr>
          <p:nvPr userDrawn="1"/>
        </p:nvSpPr>
        <p:spPr bwMode="auto">
          <a:xfrm>
            <a:off x="1644654" y="0"/>
            <a:ext cx="0" cy="10691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pic>
        <p:nvPicPr>
          <p:cNvPr id="17" name="Рисунок 16"/>
          <p:cNvPicPr>
            <a:picLocks noChangeAspect="1"/>
          </p:cNvPicPr>
          <p:nvPr userDrawn="1"/>
        </p:nvPicPr>
        <p:blipFill>
          <a:blip r:embed="rId8"/>
          <a:srcRect/>
          <a:stretch>
            <a:fillRect/>
          </a:stretch>
        </p:blipFill>
        <p:spPr bwMode="auto">
          <a:xfrm>
            <a:off x="203679" y="118800"/>
            <a:ext cx="1224000" cy="834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55" r:id="rId2"/>
    <p:sldLayoutId id="2147483756" r:id="rId3"/>
    <p:sldLayoutId id="2147483757" r:id="rId4"/>
    <p:sldLayoutId id="2147483667" r:id="rId5"/>
    <p:sldLayoutId id="2147483779" r:id="rId6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algn="l" rtl="0" fontAlgn="base">
        <a:spcBef>
          <a:spcPct val="0"/>
        </a:spcBef>
        <a:spcAft>
          <a:spcPct val="0"/>
        </a:spcAft>
        <a:defRPr sz="2600" b="0">
          <a:solidFill>
            <a:srgbClr val="003366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67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14" name="Rectangle 8"/>
          <p:cNvSpPr>
            <a:spLocks noChangeArrowheads="1"/>
          </p:cNvSpPr>
          <p:nvPr userDrawn="1"/>
        </p:nvSpPr>
        <p:spPr bwMode="auto">
          <a:xfrm>
            <a:off x="1" y="0"/>
            <a:ext cx="91440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5" name="Rectangle 5"/>
          <p:cNvSpPr>
            <a:spLocks noChangeArrowheads="1"/>
          </p:cNvSpPr>
          <p:nvPr userDrawn="1"/>
        </p:nvSpPr>
        <p:spPr bwMode="auto">
          <a:xfrm>
            <a:off x="1" y="6404400"/>
            <a:ext cx="9144000" cy="4536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 dirty="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0" name="Rectangle 4"/>
          <p:cNvSpPr>
            <a:spLocks noChangeArrowheads="1"/>
          </p:cNvSpPr>
          <p:nvPr userDrawn="1"/>
        </p:nvSpPr>
        <p:spPr bwMode="auto">
          <a:xfrm>
            <a:off x="-1" y="6405563"/>
            <a:ext cx="1648800" cy="452437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2" name="Rectangle 7"/>
          <p:cNvSpPr>
            <a:spLocks noChangeArrowheads="1"/>
          </p:cNvSpPr>
          <p:nvPr userDrawn="1"/>
        </p:nvSpPr>
        <p:spPr bwMode="auto">
          <a:xfrm>
            <a:off x="-2" y="0"/>
            <a:ext cx="1650207" cy="1079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7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1873250" y="0"/>
            <a:ext cx="70485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28" name="Line 15"/>
          <p:cNvSpPr>
            <a:spLocks noChangeShapeType="1"/>
          </p:cNvSpPr>
          <p:nvPr userDrawn="1"/>
        </p:nvSpPr>
        <p:spPr bwMode="auto">
          <a:xfrm>
            <a:off x="0" y="10699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9" name="Line 6"/>
          <p:cNvSpPr>
            <a:spLocks noChangeShapeType="1"/>
          </p:cNvSpPr>
          <p:nvPr userDrawn="1"/>
        </p:nvSpPr>
        <p:spPr bwMode="auto">
          <a:xfrm>
            <a:off x="1644654" y="6398418"/>
            <a:ext cx="0" cy="4595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2" name="Line 14"/>
          <p:cNvSpPr>
            <a:spLocks noChangeShapeType="1"/>
          </p:cNvSpPr>
          <p:nvPr userDrawn="1"/>
        </p:nvSpPr>
        <p:spPr bwMode="auto">
          <a:xfrm>
            <a:off x="0" y="6405571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3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4" name="Line 9"/>
          <p:cNvSpPr>
            <a:spLocks noChangeShapeType="1"/>
          </p:cNvSpPr>
          <p:nvPr userDrawn="1"/>
        </p:nvSpPr>
        <p:spPr bwMode="auto">
          <a:xfrm>
            <a:off x="1644654" y="0"/>
            <a:ext cx="0" cy="10691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pic>
        <p:nvPicPr>
          <p:cNvPr id="16" name="Рисунок 15"/>
          <p:cNvPicPr>
            <a:picLocks noChangeAspect="1"/>
          </p:cNvPicPr>
          <p:nvPr userDrawn="1"/>
        </p:nvPicPr>
        <p:blipFill>
          <a:blip r:embed="rId7"/>
          <a:srcRect/>
          <a:stretch>
            <a:fillRect/>
          </a:stretch>
        </p:blipFill>
        <p:spPr bwMode="auto">
          <a:xfrm>
            <a:off x="203679" y="118800"/>
            <a:ext cx="1224000" cy="834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6" r:id="rId5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algn="l" rtl="0" fontAlgn="base">
        <a:spcBef>
          <a:spcPct val="0"/>
        </a:spcBef>
        <a:spcAft>
          <a:spcPct val="0"/>
        </a:spcAft>
        <a:defRPr sz="2600" b="0">
          <a:solidFill>
            <a:srgbClr val="003366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32" name="Rectangle 20"/>
          <p:cNvSpPr>
            <a:spLocks noChangeArrowheads="1"/>
          </p:cNvSpPr>
          <p:nvPr userDrawn="1"/>
        </p:nvSpPr>
        <p:spPr bwMode="auto">
          <a:xfrm>
            <a:off x="1651001" y="2781300"/>
            <a:ext cx="7493000" cy="40767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16" name="Rectangle 8"/>
          <p:cNvSpPr>
            <a:spLocks noChangeArrowheads="1"/>
          </p:cNvSpPr>
          <p:nvPr userDrawn="1"/>
        </p:nvSpPr>
        <p:spPr bwMode="auto">
          <a:xfrm>
            <a:off x="1" y="0"/>
            <a:ext cx="91440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2" name="Rectangle 4"/>
          <p:cNvSpPr>
            <a:spLocks noChangeArrowheads="1"/>
          </p:cNvSpPr>
          <p:nvPr userDrawn="1"/>
        </p:nvSpPr>
        <p:spPr bwMode="auto">
          <a:xfrm>
            <a:off x="-1" y="6405563"/>
            <a:ext cx="1651001" cy="452437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3" name="Rectangle 7"/>
          <p:cNvSpPr>
            <a:spLocks noChangeArrowheads="1"/>
          </p:cNvSpPr>
          <p:nvPr userDrawn="1"/>
        </p:nvSpPr>
        <p:spPr bwMode="auto">
          <a:xfrm>
            <a:off x="-2" y="0"/>
            <a:ext cx="1650207" cy="1079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9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1873250" y="0"/>
            <a:ext cx="70485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30" name="Line 15"/>
          <p:cNvSpPr>
            <a:spLocks noChangeShapeType="1"/>
          </p:cNvSpPr>
          <p:nvPr userDrawn="1"/>
        </p:nvSpPr>
        <p:spPr bwMode="auto">
          <a:xfrm>
            <a:off x="0" y="10699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3" name="Line 14"/>
          <p:cNvSpPr>
            <a:spLocks noChangeShapeType="1"/>
          </p:cNvSpPr>
          <p:nvPr userDrawn="1"/>
        </p:nvSpPr>
        <p:spPr bwMode="auto">
          <a:xfrm>
            <a:off x="0" y="6405571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4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40" name="Line 6"/>
          <p:cNvSpPr>
            <a:spLocks noChangeShapeType="1"/>
          </p:cNvSpPr>
          <p:nvPr userDrawn="1"/>
        </p:nvSpPr>
        <p:spPr bwMode="auto">
          <a:xfrm>
            <a:off x="1644654" y="0"/>
            <a:ext cx="0" cy="6857999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69324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3838" y="1216660"/>
            <a:ext cx="8697912" cy="1342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/>
              <a:t>Образец текста</a:t>
            </a:r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203679" y="118800"/>
            <a:ext cx="1224000" cy="834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768" r:id="rId2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algn="l" rtl="0" fontAlgn="base">
        <a:spcBef>
          <a:spcPct val="0"/>
        </a:spcBef>
        <a:spcAft>
          <a:spcPct val="0"/>
        </a:spcAft>
        <a:defRPr sz="2600" b="0">
          <a:solidFill>
            <a:srgbClr val="003366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32" name="Rectangle 20"/>
          <p:cNvSpPr>
            <a:spLocks noChangeArrowheads="1"/>
          </p:cNvSpPr>
          <p:nvPr userDrawn="1"/>
        </p:nvSpPr>
        <p:spPr bwMode="auto">
          <a:xfrm>
            <a:off x="1" y="2781300"/>
            <a:ext cx="9144000" cy="40767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69324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3838" y="1216660"/>
            <a:ext cx="8697912" cy="1342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9" name="Rectangle 8"/>
          <p:cNvSpPr>
            <a:spLocks noChangeArrowheads="1"/>
          </p:cNvSpPr>
          <p:nvPr userDrawn="1"/>
        </p:nvSpPr>
        <p:spPr bwMode="auto">
          <a:xfrm>
            <a:off x="1" y="0"/>
            <a:ext cx="91440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4" name="Rectangle 5"/>
          <p:cNvSpPr>
            <a:spLocks noChangeArrowheads="1"/>
          </p:cNvSpPr>
          <p:nvPr userDrawn="1"/>
        </p:nvSpPr>
        <p:spPr bwMode="auto">
          <a:xfrm>
            <a:off x="1" y="6404400"/>
            <a:ext cx="9144000" cy="4536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 dirty="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5" name="Rectangle 4"/>
          <p:cNvSpPr>
            <a:spLocks noChangeArrowheads="1"/>
          </p:cNvSpPr>
          <p:nvPr userDrawn="1"/>
        </p:nvSpPr>
        <p:spPr bwMode="auto">
          <a:xfrm>
            <a:off x="-1" y="6405563"/>
            <a:ext cx="1648800" cy="452437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7" name="Rectangle 7"/>
          <p:cNvSpPr>
            <a:spLocks noChangeArrowheads="1"/>
          </p:cNvSpPr>
          <p:nvPr userDrawn="1"/>
        </p:nvSpPr>
        <p:spPr bwMode="auto">
          <a:xfrm>
            <a:off x="-2" y="0"/>
            <a:ext cx="1650207" cy="1079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30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1873250" y="0"/>
            <a:ext cx="70485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31" name="Line 15"/>
          <p:cNvSpPr>
            <a:spLocks noChangeShapeType="1"/>
          </p:cNvSpPr>
          <p:nvPr userDrawn="1"/>
        </p:nvSpPr>
        <p:spPr bwMode="auto">
          <a:xfrm>
            <a:off x="0" y="10699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2" name="Line 6"/>
          <p:cNvSpPr>
            <a:spLocks noChangeShapeType="1"/>
          </p:cNvSpPr>
          <p:nvPr userDrawn="1"/>
        </p:nvSpPr>
        <p:spPr bwMode="auto">
          <a:xfrm>
            <a:off x="1644654" y="6398418"/>
            <a:ext cx="0" cy="4595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3" name="Line 14"/>
          <p:cNvSpPr>
            <a:spLocks noChangeShapeType="1"/>
          </p:cNvSpPr>
          <p:nvPr userDrawn="1"/>
        </p:nvSpPr>
        <p:spPr bwMode="auto">
          <a:xfrm>
            <a:off x="0" y="6405571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4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5" name="Line 9"/>
          <p:cNvSpPr>
            <a:spLocks noChangeShapeType="1"/>
          </p:cNvSpPr>
          <p:nvPr userDrawn="1"/>
        </p:nvSpPr>
        <p:spPr bwMode="auto">
          <a:xfrm>
            <a:off x="1644654" y="0"/>
            <a:ext cx="0" cy="10691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pic>
        <p:nvPicPr>
          <p:cNvPr id="15" name="Рисунок 14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203679" y="118800"/>
            <a:ext cx="1224000" cy="834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7" r:id="rId2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algn="l" rtl="0" fontAlgn="base">
        <a:spcBef>
          <a:spcPct val="0"/>
        </a:spcBef>
        <a:spcAft>
          <a:spcPct val="0"/>
        </a:spcAft>
        <a:defRPr sz="2600" b="0">
          <a:solidFill>
            <a:srgbClr val="003366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24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3838" y="1216660"/>
            <a:ext cx="8697912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69332" name="Rectangle 20"/>
          <p:cNvSpPr>
            <a:spLocks noChangeArrowheads="1"/>
          </p:cNvSpPr>
          <p:nvPr userDrawn="1"/>
        </p:nvSpPr>
        <p:spPr bwMode="auto">
          <a:xfrm>
            <a:off x="1" y="2156460"/>
            <a:ext cx="9144000" cy="470154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4" name="Rectangle 8"/>
          <p:cNvSpPr>
            <a:spLocks noChangeArrowheads="1"/>
          </p:cNvSpPr>
          <p:nvPr userDrawn="1"/>
        </p:nvSpPr>
        <p:spPr bwMode="auto">
          <a:xfrm>
            <a:off x="1" y="0"/>
            <a:ext cx="91440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5" name="Rectangle 5"/>
          <p:cNvSpPr>
            <a:spLocks noChangeArrowheads="1"/>
          </p:cNvSpPr>
          <p:nvPr userDrawn="1"/>
        </p:nvSpPr>
        <p:spPr bwMode="auto">
          <a:xfrm>
            <a:off x="1" y="6404400"/>
            <a:ext cx="9144000" cy="4536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 dirty="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7" name="Rectangle 4"/>
          <p:cNvSpPr>
            <a:spLocks noChangeArrowheads="1"/>
          </p:cNvSpPr>
          <p:nvPr userDrawn="1"/>
        </p:nvSpPr>
        <p:spPr bwMode="auto">
          <a:xfrm>
            <a:off x="-1" y="6405563"/>
            <a:ext cx="1648800" cy="452437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30" name="Rectangle 7"/>
          <p:cNvSpPr>
            <a:spLocks noChangeArrowheads="1"/>
          </p:cNvSpPr>
          <p:nvPr userDrawn="1"/>
        </p:nvSpPr>
        <p:spPr bwMode="auto">
          <a:xfrm>
            <a:off x="-2" y="0"/>
            <a:ext cx="1650207" cy="1079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31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1873250" y="0"/>
            <a:ext cx="70485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32" name="Line 15"/>
          <p:cNvSpPr>
            <a:spLocks noChangeShapeType="1"/>
          </p:cNvSpPr>
          <p:nvPr userDrawn="1"/>
        </p:nvSpPr>
        <p:spPr bwMode="auto">
          <a:xfrm>
            <a:off x="0" y="10699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3" name="Line 6"/>
          <p:cNvSpPr>
            <a:spLocks noChangeShapeType="1"/>
          </p:cNvSpPr>
          <p:nvPr userDrawn="1"/>
        </p:nvSpPr>
        <p:spPr bwMode="auto">
          <a:xfrm>
            <a:off x="1644654" y="6398418"/>
            <a:ext cx="0" cy="4595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4" name="Line 14"/>
          <p:cNvSpPr>
            <a:spLocks noChangeShapeType="1"/>
          </p:cNvSpPr>
          <p:nvPr userDrawn="1"/>
        </p:nvSpPr>
        <p:spPr bwMode="auto">
          <a:xfrm>
            <a:off x="0" y="6405571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6" name="Line 9"/>
          <p:cNvSpPr>
            <a:spLocks noChangeShapeType="1"/>
          </p:cNvSpPr>
          <p:nvPr userDrawn="1"/>
        </p:nvSpPr>
        <p:spPr bwMode="auto">
          <a:xfrm>
            <a:off x="1644654" y="0"/>
            <a:ext cx="0" cy="10691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8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15" name="Рисунок 14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203679" y="118800"/>
            <a:ext cx="1224000" cy="834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algn="l" rtl="0" fontAlgn="base">
        <a:spcBef>
          <a:spcPct val="0"/>
        </a:spcBef>
        <a:spcAft>
          <a:spcPct val="0"/>
        </a:spcAft>
        <a:defRPr sz="2600" b="0">
          <a:solidFill>
            <a:srgbClr val="003366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4"/>
          <p:cNvSpPr>
            <a:spLocks noChangeArrowheads="1"/>
          </p:cNvSpPr>
          <p:nvPr userDrawn="1"/>
        </p:nvSpPr>
        <p:spPr bwMode="auto">
          <a:xfrm>
            <a:off x="-1" y="6405563"/>
            <a:ext cx="1648800" cy="452437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35" name="Rectangle 20"/>
          <p:cNvSpPr>
            <a:spLocks noChangeArrowheads="1"/>
          </p:cNvSpPr>
          <p:nvPr userDrawn="1"/>
        </p:nvSpPr>
        <p:spPr bwMode="auto">
          <a:xfrm>
            <a:off x="1651000" y="0"/>
            <a:ext cx="7492999" cy="68580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72396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3838" y="1216660"/>
            <a:ext cx="1189037" cy="4999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/>
              <a:t>Образец</a:t>
            </a:r>
          </a:p>
          <a:p>
            <a:pPr lvl="0"/>
            <a:r>
              <a:rPr lang="ru-RU" dirty="0"/>
              <a:t>текста</a:t>
            </a:r>
          </a:p>
        </p:txBody>
      </p:sp>
      <p:sp>
        <p:nvSpPr>
          <p:cNvPr id="272399" name="Rectangle 15"/>
          <p:cNvSpPr>
            <a:spLocks noChangeArrowheads="1"/>
          </p:cNvSpPr>
          <p:nvPr userDrawn="1"/>
        </p:nvSpPr>
        <p:spPr bwMode="auto">
          <a:xfrm>
            <a:off x="755650" y="7605713"/>
            <a:ext cx="4103688" cy="431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8" name="Rectangle 8"/>
          <p:cNvSpPr>
            <a:spLocks noChangeArrowheads="1"/>
          </p:cNvSpPr>
          <p:nvPr userDrawn="1"/>
        </p:nvSpPr>
        <p:spPr bwMode="auto">
          <a:xfrm>
            <a:off x="1" y="0"/>
            <a:ext cx="91440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4" name="Rectangle 7"/>
          <p:cNvSpPr>
            <a:spLocks noChangeArrowheads="1"/>
          </p:cNvSpPr>
          <p:nvPr userDrawn="1"/>
        </p:nvSpPr>
        <p:spPr bwMode="auto">
          <a:xfrm>
            <a:off x="-2" y="0"/>
            <a:ext cx="1650207" cy="1079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6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1873250" y="0"/>
            <a:ext cx="70485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32" name="Line 14"/>
          <p:cNvSpPr>
            <a:spLocks noChangeShapeType="1"/>
          </p:cNvSpPr>
          <p:nvPr userDrawn="1"/>
        </p:nvSpPr>
        <p:spPr bwMode="auto">
          <a:xfrm>
            <a:off x="0" y="6405571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8" name="Line 15"/>
          <p:cNvSpPr>
            <a:spLocks noChangeShapeType="1"/>
          </p:cNvSpPr>
          <p:nvPr userDrawn="1"/>
        </p:nvSpPr>
        <p:spPr bwMode="auto">
          <a:xfrm>
            <a:off x="0" y="10699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40" name="Line 9"/>
          <p:cNvSpPr>
            <a:spLocks noChangeShapeType="1"/>
          </p:cNvSpPr>
          <p:nvPr userDrawn="1"/>
        </p:nvSpPr>
        <p:spPr bwMode="auto">
          <a:xfrm>
            <a:off x="1644654" y="0"/>
            <a:ext cx="0" cy="685800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41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14" name="Рисунок 13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203679" y="118800"/>
            <a:ext cx="1224000" cy="834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11" r:id="rId2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algn="l" rtl="0" fontAlgn="base">
        <a:spcBef>
          <a:spcPct val="0"/>
        </a:spcBef>
        <a:spcAft>
          <a:spcPct val="0"/>
        </a:spcAft>
        <a:defRPr sz="2600" b="0">
          <a:solidFill>
            <a:srgbClr val="003366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5"/>
          <p:cNvSpPr>
            <a:spLocks noChangeArrowheads="1"/>
          </p:cNvSpPr>
          <p:nvPr userDrawn="1"/>
        </p:nvSpPr>
        <p:spPr bwMode="auto">
          <a:xfrm>
            <a:off x="1" y="6404400"/>
            <a:ext cx="9144000" cy="4536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 dirty="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75458" name="Rectangle 2"/>
          <p:cNvSpPr>
            <a:spLocks noChangeArrowheads="1"/>
          </p:cNvSpPr>
          <p:nvPr userDrawn="1"/>
        </p:nvSpPr>
        <p:spPr bwMode="auto">
          <a:xfrm>
            <a:off x="3197225" y="0"/>
            <a:ext cx="5946775" cy="68580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75467" name="Rectangle 11"/>
          <p:cNvSpPr>
            <a:spLocks noGrp="1" noChangeArrowheads="1"/>
          </p:cNvSpPr>
          <p:nvPr userDrawn="1">
            <p:ph type="body" idx="1"/>
          </p:nvPr>
        </p:nvSpPr>
        <p:spPr bwMode="auto">
          <a:xfrm>
            <a:off x="223837" y="1216660"/>
            <a:ext cx="2749551" cy="4892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 algn="l" rtl="0" fontAlgn="base">
              <a:spcBef>
                <a:spcPct val="0"/>
              </a:spcBef>
              <a:spcAft>
                <a:spcPct val="0"/>
              </a:spcAft>
            </a:pPr>
            <a:r>
              <a:rPr lang="ru-RU" dirty="0"/>
              <a:t>Образец текста</a:t>
            </a:r>
          </a:p>
        </p:txBody>
      </p:sp>
      <p:sp>
        <p:nvSpPr>
          <p:cNvPr id="275470" name="Rectangle 14"/>
          <p:cNvSpPr>
            <a:spLocks noChangeArrowheads="1"/>
          </p:cNvSpPr>
          <p:nvPr userDrawn="1"/>
        </p:nvSpPr>
        <p:spPr bwMode="auto">
          <a:xfrm>
            <a:off x="755650" y="7605713"/>
            <a:ext cx="4103688" cy="431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6" name="Rectangle 8"/>
          <p:cNvSpPr>
            <a:spLocks noChangeArrowheads="1"/>
          </p:cNvSpPr>
          <p:nvPr userDrawn="1"/>
        </p:nvSpPr>
        <p:spPr bwMode="auto">
          <a:xfrm>
            <a:off x="1" y="0"/>
            <a:ext cx="91440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7" name="Rectangle 4"/>
          <p:cNvSpPr>
            <a:spLocks noChangeArrowheads="1"/>
          </p:cNvSpPr>
          <p:nvPr userDrawn="1"/>
        </p:nvSpPr>
        <p:spPr bwMode="auto">
          <a:xfrm>
            <a:off x="-1" y="6405563"/>
            <a:ext cx="1646239" cy="452437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0" name="Rectangle 7"/>
          <p:cNvSpPr>
            <a:spLocks noChangeArrowheads="1"/>
          </p:cNvSpPr>
          <p:nvPr userDrawn="1"/>
        </p:nvSpPr>
        <p:spPr bwMode="auto">
          <a:xfrm>
            <a:off x="-2" y="0"/>
            <a:ext cx="1650207" cy="1079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5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1873250" y="0"/>
            <a:ext cx="70485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31" name="Line 14"/>
          <p:cNvSpPr>
            <a:spLocks noChangeShapeType="1"/>
          </p:cNvSpPr>
          <p:nvPr userDrawn="1"/>
        </p:nvSpPr>
        <p:spPr bwMode="auto">
          <a:xfrm>
            <a:off x="0" y="6405571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3" name="Line 15"/>
          <p:cNvSpPr>
            <a:spLocks noChangeShapeType="1"/>
          </p:cNvSpPr>
          <p:nvPr userDrawn="1"/>
        </p:nvSpPr>
        <p:spPr bwMode="auto">
          <a:xfrm>
            <a:off x="0" y="10699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4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6" name="Line 6"/>
          <p:cNvSpPr>
            <a:spLocks noChangeShapeType="1"/>
          </p:cNvSpPr>
          <p:nvPr userDrawn="1"/>
        </p:nvSpPr>
        <p:spPr bwMode="auto">
          <a:xfrm>
            <a:off x="1644654" y="6398418"/>
            <a:ext cx="0" cy="4595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7" name="Line 9"/>
          <p:cNvSpPr>
            <a:spLocks noChangeShapeType="1"/>
          </p:cNvSpPr>
          <p:nvPr userDrawn="1"/>
        </p:nvSpPr>
        <p:spPr bwMode="auto">
          <a:xfrm>
            <a:off x="1644654" y="0"/>
            <a:ext cx="0" cy="10691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pic>
        <p:nvPicPr>
          <p:cNvPr id="18" name="Рисунок 17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203679" y="118800"/>
            <a:ext cx="1224000" cy="834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66" r:id="rId2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algn="l" rtl="0" fontAlgn="base">
        <a:spcBef>
          <a:spcPct val="0"/>
        </a:spcBef>
        <a:spcAft>
          <a:spcPct val="0"/>
        </a:spcAft>
        <a:defRPr lang="ru-RU" sz="2600" b="0" dirty="0" smtClean="0">
          <a:solidFill>
            <a:srgbClr val="003366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367630" name="Rectangle 14"/>
          <p:cNvSpPr>
            <a:spLocks noChangeArrowheads="1"/>
          </p:cNvSpPr>
          <p:nvPr userDrawn="1"/>
        </p:nvSpPr>
        <p:spPr bwMode="auto">
          <a:xfrm>
            <a:off x="755650" y="7605713"/>
            <a:ext cx="4103688" cy="431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5" name="Rectangle 8"/>
          <p:cNvSpPr>
            <a:spLocks noChangeArrowheads="1"/>
          </p:cNvSpPr>
          <p:nvPr userDrawn="1"/>
        </p:nvSpPr>
        <p:spPr bwMode="auto">
          <a:xfrm>
            <a:off x="1" y="0"/>
            <a:ext cx="91440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6" name="Rectangle 5"/>
          <p:cNvSpPr>
            <a:spLocks noChangeArrowheads="1"/>
          </p:cNvSpPr>
          <p:nvPr userDrawn="1"/>
        </p:nvSpPr>
        <p:spPr bwMode="auto">
          <a:xfrm>
            <a:off x="1" y="6404400"/>
            <a:ext cx="9144000" cy="4536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 dirty="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18" name="Rectangle 4"/>
          <p:cNvSpPr>
            <a:spLocks noChangeArrowheads="1"/>
          </p:cNvSpPr>
          <p:nvPr userDrawn="1"/>
        </p:nvSpPr>
        <p:spPr bwMode="auto">
          <a:xfrm>
            <a:off x="-2" y="6405563"/>
            <a:ext cx="9144001" cy="452437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2" name="Rectangle 7"/>
          <p:cNvSpPr>
            <a:spLocks noChangeArrowheads="1"/>
          </p:cNvSpPr>
          <p:nvPr userDrawn="1"/>
        </p:nvSpPr>
        <p:spPr bwMode="auto">
          <a:xfrm>
            <a:off x="-2" y="0"/>
            <a:ext cx="1650207" cy="1079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4" name="Line 15"/>
          <p:cNvSpPr>
            <a:spLocks noChangeShapeType="1"/>
          </p:cNvSpPr>
          <p:nvPr userDrawn="1"/>
        </p:nvSpPr>
        <p:spPr bwMode="auto">
          <a:xfrm>
            <a:off x="0" y="10699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6" name="Line 14"/>
          <p:cNvSpPr>
            <a:spLocks noChangeShapeType="1"/>
          </p:cNvSpPr>
          <p:nvPr userDrawn="1"/>
        </p:nvSpPr>
        <p:spPr bwMode="auto">
          <a:xfrm>
            <a:off x="0" y="6405571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7" name="Line 9"/>
          <p:cNvSpPr>
            <a:spLocks noChangeShapeType="1"/>
          </p:cNvSpPr>
          <p:nvPr userDrawn="1"/>
        </p:nvSpPr>
        <p:spPr bwMode="auto">
          <a:xfrm>
            <a:off x="1644654" y="0"/>
            <a:ext cx="0" cy="10691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203679" y="118800"/>
            <a:ext cx="1224000" cy="834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78" r:id="rId2"/>
  </p:sldLayoutIdLst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defRPr sz="2600" b="1">
          <a:solidFill>
            <a:srgbClr val="003366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10" Type="http://schemas.openxmlformats.org/officeDocument/2006/relationships/image" Target="../media/image15.png"/><Relationship Id="rId4" Type="http://schemas.openxmlformats.org/officeDocument/2006/relationships/diagramLayout" Target="../diagrams/layout1.xml"/><Relationship Id="rId9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1">
            <a:spLocks/>
          </p:cNvSpPr>
          <p:nvPr/>
        </p:nvSpPr>
        <p:spPr>
          <a:xfrm>
            <a:off x="2248843" y="2895600"/>
            <a:ext cx="6734519" cy="1470025"/>
          </a:xfrm>
          <a:prstGeom prst="rect">
            <a:avLst/>
          </a:prstGeom>
        </p:spPr>
        <p:txBody>
          <a:bodyPr rtlCol="0">
            <a:normAutofit fontScale="82500" lnSpcReduction="20000"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3900" b="1" kern="0" dirty="0"/>
              <a:t>Группа ОГК-2</a:t>
            </a:r>
            <a:br>
              <a:rPr lang="ru-RU" altLang="ru-RU" sz="3600" b="1" kern="0" dirty="0"/>
            </a:br>
            <a:br>
              <a:rPr lang="ru-RU" altLang="ru-RU" sz="3600" b="1" kern="0" dirty="0"/>
            </a:br>
            <a:r>
              <a:rPr lang="ru-RU" altLang="ru-RU" sz="2800" b="1" kern="0" dirty="0"/>
              <a:t>Презентация финансовых результатов по МСФО</a:t>
            </a:r>
            <a:br>
              <a:rPr lang="ru-RU" altLang="ru-RU" sz="2800" b="1" kern="0" dirty="0"/>
            </a:br>
            <a:r>
              <a:rPr lang="ru-RU" altLang="ru-RU" sz="2800" b="1" kern="0" dirty="0"/>
              <a:t>за 3М 2022 г.</a:t>
            </a:r>
            <a:endParaRPr lang="ru-RU" sz="2800" kern="0" dirty="0"/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2329159" y="4876800"/>
            <a:ext cx="6400800" cy="369888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defRPr sz="2600" b="1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1800" kern="0" dirty="0">
                <a:cs typeface="Arial" panose="020B0604020202020204" pitchFamily="34" charset="0"/>
              </a:rPr>
              <a:t>17 мая 2022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Текст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ru-RU" dirty="0"/>
              <a:t>Результаты деятельности Группы ОГК-2 по МСФО за 3М 2022 г.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E730068-F805-43B7-8A8E-3E2DB17E4B45}" type="slidenum">
              <a:rPr lang="ru-RU" smtClean="0"/>
              <a:pPr/>
              <a:t>9</a:t>
            </a:fld>
            <a:endParaRPr lang="ru-RU" dirty="0"/>
          </a:p>
        </p:txBody>
      </p:sp>
      <p:sp>
        <p:nvSpPr>
          <p:cNvPr id="8" name="Title 5"/>
          <p:cNvSpPr txBox="1">
            <a:spLocks/>
          </p:cNvSpPr>
          <p:nvPr/>
        </p:nvSpPr>
        <p:spPr bwMode="auto">
          <a:xfrm>
            <a:off x="1939925" y="2644775"/>
            <a:ext cx="7204075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9pPr>
          </a:lstStyle>
          <a:p>
            <a:r>
              <a:rPr lang="ru-RU" altLang="ru-RU" kern="0"/>
              <a:t>Спасибо за внимание!</a:t>
            </a: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2343150" y="3898900"/>
            <a:ext cx="4819650" cy="189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endParaRPr lang="en-US" altLang="ru-RU" sz="16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1600" dirty="0"/>
              <a:t>Контакты</a:t>
            </a:r>
            <a:r>
              <a:rPr lang="en-US" altLang="ru-RU" sz="1600" dirty="0"/>
              <a:t>:</a:t>
            </a:r>
            <a:endParaRPr lang="ru-RU" altLang="ru-RU" sz="16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1600" dirty="0"/>
              <a:t>Гризель Наталья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1600" dirty="0"/>
              <a:t>Тел.: + 7 (812) 646-13-64, доб. 2416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ru-RU" sz="1600" dirty="0"/>
              <a:t>Email: Grizel.Natalya@ogk2.ru</a:t>
            </a:r>
            <a:endParaRPr lang="ru-RU" altLang="ru-RU" sz="16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ru-RU" sz="16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ru-RU" sz="1600" u="sng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altLang="ru-RU" sz="1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Ограничение ответственности</a:t>
            </a: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1873251" y="6477893"/>
            <a:ext cx="7048500" cy="307777"/>
          </a:xfrm>
        </p:spPr>
        <p:txBody>
          <a:bodyPr/>
          <a:lstStyle/>
          <a:p>
            <a:r>
              <a:rPr lang="ru-RU" dirty="0"/>
              <a:t>Результаты деятельности Группы ОГК-2 по МСФО за 3М 2022 г.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36575" y="1298575"/>
            <a:ext cx="8074025" cy="48323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0066CC"/>
                </a:solidFill>
              </a14:hiddenFill>
            </a:ext>
          </a:extLst>
        </p:spPr>
        <p:txBody>
          <a:bodyPr/>
          <a:lstStyle/>
          <a:p>
            <a:pPr marL="0" indent="0" algn="just" eaLnBrk="1" hangingPunct="1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None/>
            </a:pPr>
            <a:r>
              <a:rPr lang="ru-RU" altLang="ru-RU" sz="1600" dirty="0">
                <a:solidFill>
                  <a:schemeClr val="tx2"/>
                </a:solidFill>
                <a:cs typeface="Arial" panose="020B0604020202020204" pitchFamily="34" charset="0"/>
              </a:rPr>
              <a:t>Представленная информация подготовлена с использованием данных, доступных ПАО «ОГК-2» (далее – ОГК-2 или Компания) на момент ее составления. С момента составления презентации на деятельность ОГК-2 и содержание презентации могли повлиять внешние или иные факторы. Кроме того, настоящая презентация может не включать в себя всю необходимую информацию о Компании. ОГК-2 не дает, прямо или косвенно, никаких заверений или гарантий в отношении точности, полноты или достоверности информации, содержащейся в настоящей презентации.</a:t>
            </a:r>
          </a:p>
          <a:p>
            <a:pPr marL="0" indent="0" algn="just" eaLnBrk="1" hangingPunct="1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None/>
            </a:pPr>
            <a:r>
              <a:rPr lang="ru-RU" altLang="ru-RU" sz="1600" dirty="0">
                <a:solidFill>
                  <a:schemeClr val="tx2"/>
                </a:solidFill>
                <a:cs typeface="Arial" panose="020B0604020202020204" pitchFamily="34" charset="0"/>
              </a:rPr>
              <a:t>Прогнозные заявления, содержащиеся в настоящей презентации, основаны на ряде предположений, которые могут оказаться неверными. Прогнозные заявления, в силу своей специфики, связаны с неотъемлемым риском и неопределенностью. ОГК-2 предупреждает о том, что фактические результаты могут существенно отличаться от выраженных, прямо или косвенно, в прогнозных заявлениях. Для более подробной информации об основных рисках необходимо обратиться к последнему Годовому отчету ОГК-2.</a:t>
            </a:r>
          </a:p>
          <a:p>
            <a:pPr marL="0" indent="0" algn="just" eaLnBrk="1" hangingPunct="1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None/>
            </a:pPr>
            <a:r>
              <a:rPr lang="ru-RU" altLang="ru-RU" sz="1600" dirty="0">
                <a:solidFill>
                  <a:schemeClr val="tx2"/>
                </a:solidFill>
                <a:cs typeface="Arial" panose="020B0604020202020204" pitchFamily="34" charset="0"/>
              </a:rPr>
              <a:t>Настоящая презентация не представляет собой и не является частью рекламы ценных бумаг, предложения или приглашения продать или выпустить или предложения купить или подписаться на какие-либо акции ОГК-2. Ни настоящая презентация, ни ее часть, ни факт представления настоящей презентации или ее распространения не являются основой для какого-либо контракта или инвестиционного решения и не должны приниматься во внимание при заключении какого-либо контракта или принятии инвестиционного решения. </a:t>
            </a:r>
          </a:p>
        </p:txBody>
      </p:sp>
      <p:sp>
        <p:nvSpPr>
          <p:cNvPr id="5" name="Номер слайда 3">
            <a:extLst>
              <a:ext uri="{FF2B5EF4-FFF2-40B4-BE49-F238E27FC236}">
                <a16:creationId xmlns:a16="http://schemas.microsoft.com/office/drawing/2014/main" id="{DA073617-89A2-4FDA-B074-78270BF7F7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</p:spPr>
        <p:txBody>
          <a:bodyPr/>
          <a:lstStyle/>
          <a:p>
            <a:fld id="{8E730068-F805-43B7-8A8E-3E2DB17E4B45}" type="slidenum">
              <a:rPr lang="ru-RU" smtClean="0"/>
              <a:pPr/>
              <a:t>1</a:t>
            </a:fld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4"/>
          <p:cNvSpPr/>
          <p:nvPr/>
        </p:nvSpPr>
        <p:spPr>
          <a:xfrm>
            <a:off x="-3" y="5530461"/>
            <a:ext cx="9144000" cy="507831"/>
          </a:xfrm>
          <a:prstGeom prst="rect">
            <a:avLst/>
          </a:prstGeom>
        </p:spPr>
        <p:txBody>
          <a:bodyPr anchor="b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aseline="30000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/>
                <a:cs typeface="Arial" panose="020B0604020202020204" pitchFamily="34" charset="0"/>
              </a:rPr>
              <a:t>1</a:t>
            </a:r>
            <a:r>
              <a:rPr lang="ru-RU" sz="900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/>
                <a:cs typeface="Arial" panose="020B0604020202020204" pitchFamily="34" charset="0"/>
              </a:rPr>
              <a:t> По данным управленческой отчетности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aseline="30000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/>
                <a:cs typeface="Arial" panose="020B0604020202020204" pitchFamily="34" charset="0"/>
              </a:rPr>
              <a:t>2</a:t>
            </a:r>
            <a:r>
              <a:rPr lang="ru-RU" sz="900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/>
                <a:cs typeface="Arial" panose="020B0604020202020204" pitchFamily="34" charset="0"/>
              </a:rPr>
              <a:t> Разбивка на категории переменных и постоянных расходов представлена по методике управленческой отчетности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aseline="30000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/>
                <a:cs typeface="Arial" panose="020B0604020202020204" pitchFamily="34" charset="0"/>
              </a:rPr>
              <a:t>3</a:t>
            </a:r>
            <a:r>
              <a:rPr lang="ru-RU" sz="900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/>
                <a:cs typeface="Arial" panose="020B0604020202020204" pitchFamily="34" charset="0"/>
              </a:rPr>
              <a:t> EBITDA = Операционная прибыль + Амортизация</a:t>
            </a:r>
            <a:r>
              <a:rPr lang="en-US" sz="900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/>
                <a:cs typeface="Arial" panose="020B0604020202020204" pitchFamily="34" charset="0"/>
              </a:rPr>
              <a:t> + </a:t>
            </a:r>
            <a:r>
              <a:rPr lang="ru-RU" sz="900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/>
                <a:cs typeface="Arial" panose="020B0604020202020204" pitchFamily="34" charset="0"/>
              </a:rPr>
              <a:t>Убыток от обесценения нефинансовых активов – Прибыль от восстановления убытка от обесценения нефинансовых активов </a:t>
            </a:r>
          </a:p>
        </p:txBody>
      </p:sp>
      <p:graphicFrame>
        <p:nvGraphicFramePr>
          <p:cNvPr id="14" name="Group 8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690201"/>
              </p:ext>
            </p:extLst>
          </p:nvPr>
        </p:nvGraphicFramePr>
        <p:xfrm>
          <a:off x="4648200" y="1430341"/>
          <a:ext cx="4368800" cy="3964277"/>
        </p:xfrm>
        <a:graphic>
          <a:graphicData uri="http://schemas.openxmlformats.org/drawingml/2006/table">
            <a:tbl>
              <a:tblPr/>
              <a:tblGrid>
                <a:gridCol w="23599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06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05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558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Arial" charset="0"/>
                        </a:rPr>
                        <a:t>  </a:t>
                      </a: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endParaRPr kumimoji="0" 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45720" marR="45720" marT="27423" marB="274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3М 2021</a:t>
                      </a:r>
                      <a:endParaRPr kumimoji="0" lang="ru-RU" sz="1050" b="1" i="0" u="none" strike="noStrike" cap="none" normalizeH="0" baseline="0" dirty="0">
                        <a:ln>
                          <a:noFill/>
                        </a:ln>
                        <a:solidFill>
                          <a:srgbClr val="0066CC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45720" marR="45720" marT="27450" marB="274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3М 2022</a:t>
                      </a:r>
                      <a:endParaRPr kumimoji="0" lang="ru-RU" sz="1050" b="1" i="0" u="none" strike="noStrike" cap="none" normalizeH="0" baseline="0" dirty="0">
                        <a:ln>
                          <a:noFill/>
                        </a:ln>
                        <a:solidFill>
                          <a:srgbClr val="0066CC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45720" marR="45720" marT="27450" marB="274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+mn-lt"/>
                          <a:cs typeface="Arial" charset="0"/>
                        </a:rPr>
                        <a:t>Изм</a:t>
                      </a: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+mn-lt"/>
                          <a:cs typeface="Arial" charset="0"/>
                        </a:rPr>
                        <a:t>.</a:t>
                      </a:r>
                    </a:p>
                  </a:txBody>
                  <a:tcPr marL="45720" marR="45720" marT="27423" marB="274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39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cs typeface="Arial" charset="0"/>
                        </a:rPr>
                        <a:t>Выручка</a:t>
                      </a:r>
                    </a:p>
                  </a:txBody>
                  <a:tcPr marL="45720" marR="45720" marT="27423" marB="27423" anchor="ctr" horzOverflow="overflow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3366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36 861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>
                          <a:solidFill>
                            <a:srgbClr val="003366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39 589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3366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+7,4%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653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Операционные расходы,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в </a:t>
                      </a:r>
                      <a:r>
                        <a:rPr kumimoji="0" lang="ru-RU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т.ч</a:t>
                      </a: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.</a:t>
                      </a:r>
                    </a:p>
                  </a:txBody>
                  <a:tcPr marL="45720" marR="45720" marT="27423" marB="27423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3366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(27 520)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3366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(30 658)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3366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+11,4%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39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2667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Переменные</a:t>
                      </a:r>
                      <a:r>
                        <a:rPr lang="ru-RU" sz="1400" b="0" i="0" baseline="30000" dirty="0">
                          <a:solidFill>
                            <a:srgbClr val="003366"/>
                          </a:solidFill>
                          <a:latin typeface="+mn-lt"/>
                          <a:cs typeface="Arial" charset="0"/>
                        </a:rPr>
                        <a:t>2</a:t>
                      </a:r>
                      <a:endParaRPr kumimoji="0" lang="ru-RU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45720" marR="45720" marT="27423" marB="27423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3366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(18 340)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3366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(20 604)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3366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+12,3%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39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2667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Постоянные</a:t>
                      </a:r>
                      <a:r>
                        <a:rPr lang="ru-RU" sz="1400" b="0" i="0" baseline="30000" dirty="0">
                          <a:solidFill>
                            <a:srgbClr val="003366"/>
                          </a:solidFill>
                          <a:latin typeface="+mn-lt"/>
                          <a:cs typeface="Arial" charset="0"/>
                        </a:rPr>
                        <a:t>2</a:t>
                      </a:r>
                      <a:endParaRPr kumimoji="0" lang="ru-RU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45720" marR="45720" marT="27423" marB="27423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3366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(9 180)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3366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(10 054)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3366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+9,5%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886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Восстановление убытка от обесценения фин. активов</a:t>
                      </a:r>
                    </a:p>
                  </a:txBody>
                  <a:tcPr marL="45720" marR="45720" marT="27423" marB="27423" anchor="ctr" horzOverflow="overflow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>
                          <a:solidFill>
                            <a:srgbClr val="003366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133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3366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565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3366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+324,8%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653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cs typeface="Arial" charset="0"/>
                        </a:rPr>
                        <a:t>Прибыль от операционной деятельности</a:t>
                      </a:r>
                    </a:p>
                  </a:txBody>
                  <a:tcPr marL="45720" marR="45720" marT="27423" marB="27423" anchor="ctr" horzOverflow="overflow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>
                          <a:solidFill>
                            <a:srgbClr val="003366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9 474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>
                          <a:solidFill>
                            <a:srgbClr val="003366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9 496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3366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+0,2%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439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cs typeface="Arial" charset="0"/>
                        </a:rPr>
                        <a:t>EBITDA</a:t>
                      </a:r>
                      <a:r>
                        <a:rPr kumimoji="0" lang="ru-RU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cs typeface="Arial" charset="0"/>
                        </a:rPr>
                        <a:t>3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45720" marR="45720" marT="27423" marB="27423" anchor="ctr" horzOverflow="overflow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>
                          <a:solidFill>
                            <a:srgbClr val="003366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12 997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>
                          <a:solidFill>
                            <a:srgbClr val="003366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12 665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3366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-2,6%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0909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cs typeface="Arial" charset="0"/>
                        </a:rPr>
                        <a:t>Прибыль 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cs typeface="Arial" charset="0"/>
                        </a:rPr>
                        <a:t>/</a:t>
                      </a: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cs typeface="Arial" charset="0"/>
                        </a:rPr>
                        <a:t> Совокупный доход  за период</a:t>
                      </a:r>
                    </a:p>
                  </a:txBody>
                  <a:tcPr marL="45720" marR="45720" marT="27423" marB="27423" anchor="ctr" horzOverflow="overflow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>
                          <a:solidFill>
                            <a:srgbClr val="003366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7 143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>
                          <a:solidFill>
                            <a:srgbClr val="003366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7 224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3366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+1,1%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15" name="Group 8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3198380"/>
              </p:ext>
            </p:extLst>
          </p:nvPr>
        </p:nvGraphicFramePr>
        <p:xfrm>
          <a:off x="-1" y="1430338"/>
          <a:ext cx="4572002" cy="3964281"/>
        </p:xfrm>
        <a:graphic>
          <a:graphicData uri="http://schemas.openxmlformats.org/drawingml/2006/table">
            <a:tbl>
              <a:tblPr/>
              <a:tblGrid>
                <a:gridCol w="22523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37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92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866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888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 </a:t>
                      </a: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</a:t>
                      </a:r>
                      <a:endParaRPr kumimoji="0" 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45720" marR="45720" marT="27432" marB="27432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3М 2021</a:t>
                      </a:r>
                      <a:endParaRPr kumimoji="0" lang="ru-RU" sz="1050" b="1" i="0" u="none" strike="noStrike" cap="none" normalizeH="0" baseline="0" dirty="0">
                        <a:ln>
                          <a:noFill/>
                        </a:ln>
                        <a:solidFill>
                          <a:srgbClr val="0066CC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45720" marR="45720" marT="27450" marB="274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3М 2022</a:t>
                      </a:r>
                      <a:endParaRPr kumimoji="0" lang="ru-RU" sz="1050" b="1" i="0" u="none" strike="noStrike" cap="none" normalizeH="0" baseline="0" dirty="0">
                        <a:ln>
                          <a:noFill/>
                        </a:ln>
                        <a:solidFill>
                          <a:srgbClr val="0066CC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45720" marR="45720" marT="27450" marB="274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Изм</a:t>
                      </a: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.</a:t>
                      </a:r>
                    </a:p>
                  </a:txBody>
                  <a:tcPr marL="45720" marR="45720" marT="27432" marB="27432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54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10795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Выработка электроэнергии,</a:t>
                      </a:r>
                      <a:b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</a:b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млн кВт∙ч </a:t>
                      </a:r>
                    </a:p>
                  </a:txBody>
                  <a:tcPr marL="45720" marR="45720" marT="27432" marB="2743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3366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12 203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3366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13 885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3366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+</a:t>
                      </a:r>
                      <a:r>
                        <a:rPr lang="ru-RU" sz="1400" b="0" i="0" u="none" strike="noStrike" kern="1200" dirty="0">
                          <a:solidFill>
                            <a:srgbClr val="003366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13,8%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54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10795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Полезный отпуск электроэнергии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,</a:t>
                      </a: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млн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кВт∙ч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45720" marR="45720" marT="27432" marB="2743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>
                          <a:solidFill>
                            <a:srgbClr val="003366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11 397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3366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13 087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3366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+</a:t>
                      </a:r>
                      <a:r>
                        <a:rPr lang="ru-RU" sz="1400" b="0" i="0" u="none" strike="noStrike" kern="1200" dirty="0">
                          <a:solidFill>
                            <a:srgbClr val="003366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14,8%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54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10795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Полезный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отпуск тепловой энергии, тыс. Гкал </a:t>
                      </a:r>
                    </a:p>
                  </a:txBody>
                  <a:tcPr marL="45720" marR="45720" marT="27432" marB="2743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3366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1 952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3366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1 696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>
                          <a:solidFill>
                            <a:srgbClr val="003366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-13,2%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54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10795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Удельный расход топлива </a:t>
                      </a:r>
                      <a:b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</a:b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на э/э, г/кВт∙ч</a:t>
                      </a:r>
                    </a:p>
                  </a:txBody>
                  <a:tcPr marL="45720" marR="45720" marT="27432" marB="2743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>
                          <a:solidFill>
                            <a:srgbClr val="003366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328,7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>
                          <a:solidFill>
                            <a:srgbClr val="003366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317,1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3366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-3,5%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54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10795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Удельный расход топлива </a:t>
                      </a:r>
                      <a:b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</a:b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на тепло, кг/Гкал</a:t>
                      </a:r>
                    </a:p>
                  </a:txBody>
                  <a:tcPr marL="45720" marR="45720" marT="27432" marB="2743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>
                          <a:solidFill>
                            <a:srgbClr val="003366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166,0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>
                          <a:solidFill>
                            <a:srgbClr val="003366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166,4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3366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+</a:t>
                      </a:r>
                      <a:r>
                        <a:rPr lang="ru-RU" sz="1400" b="0" i="0" u="none" strike="noStrike" kern="1200" dirty="0">
                          <a:solidFill>
                            <a:srgbClr val="003366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0,2%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9829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10795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Коэффициент использования установленной мощности (КИУМ), %</a:t>
                      </a:r>
                    </a:p>
                  </a:txBody>
                  <a:tcPr marL="45720" marR="45720" marT="27432" marB="2743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>
                          <a:solidFill>
                            <a:srgbClr val="003366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34,3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>
                          <a:solidFill>
                            <a:srgbClr val="003366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39,0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3366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+</a:t>
                      </a:r>
                      <a:r>
                        <a:rPr lang="ru-RU" sz="1400" b="0" i="0" u="none" strike="noStrike" kern="1200" dirty="0">
                          <a:solidFill>
                            <a:srgbClr val="003366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4,7</a:t>
                      </a:r>
                      <a:r>
                        <a:rPr lang="en-US" sz="1400" b="0" i="0" u="none" strike="noStrike" kern="1200" dirty="0">
                          <a:solidFill>
                            <a:srgbClr val="003366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0" u="none" strike="noStrike" kern="1200" dirty="0" err="1">
                          <a:solidFill>
                            <a:srgbClr val="003366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п.п</a:t>
                      </a:r>
                      <a:r>
                        <a:rPr lang="ru-RU" sz="1400" b="0" i="0" u="none" strike="noStrike" kern="1200" dirty="0">
                          <a:solidFill>
                            <a:srgbClr val="003366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.  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/>
              <a:t>Производственные и финансовые результаты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1728872" y="6477893"/>
            <a:ext cx="7048500" cy="307777"/>
          </a:xfrm>
        </p:spPr>
        <p:txBody>
          <a:bodyPr/>
          <a:lstStyle/>
          <a:p>
            <a:r>
              <a:rPr lang="ru-RU" dirty="0"/>
              <a:t>Результаты деятельности Группы ОГК-2 по МСФО за 3М 2022 г.</a:t>
            </a:r>
          </a:p>
        </p:txBody>
      </p:sp>
      <p:sp>
        <p:nvSpPr>
          <p:cNvPr id="12" name="Text Box 103"/>
          <p:cNvSpPr txBox="1">
            <a:spLocks noChangeArrowheads="1"/>
          </p:cNvSpPr>
          <p:nvPr/>
        </p:nvSpPr>
        <p:spPr bwMode="auto">
          <a:xfrm>
            <a:off x="760413" y="1131888"/>
            <a:ext cx="274637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600" b="1" i="0" u="none" strike="noStrike" kern="0" cap="none" spc="0" normalizeH="0" baseline="0" noProof="0" dirty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latin typeface="Arial Narrow" panose="020B0606020202030204" pitchFamily="34" charset="0"/>
                <a:cs typeface="Arial" panose="020B0604020202020204" pitchFamily="34" charset="0"/>
              </a:rPr>
              <a:t>Производственные результаты</a:t>
            </a:r>
            <a:r>
              <a:rPr kumimoji="0" lang="ru-RU" altLang="ru-RU" sz="1600" b="1" i="0" u="none" strike="noStrike" kern="0" cap="none" spc="0" normalizeH="0" baseline="30000" noProof="0" dirty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latin typeface="Arial Narrow" panose="020B0606020202030204" pitchFamily="34" charset="0"/>
                <a:cs typeface="Arial" panose="020B0604020202020204" pitchFamily="34" charset="0"/>
              </a:rPr>
              <a:t>1</a:t>
            </a:r>
            <a:endParaRPr kumimoji="0" lang="ru-RU" altLang="ru-RU" sz="1600" b="1" i="0" u="none" strike="noStrike" kern="0" cap="none" spc="0" normalizeH="0" baseline="0" noProof="0" dirty="0">
              <a:ln>
                <a:noFill/>
              </a:ln>
              <a:solidFill>
                <a:srgbClr val="0066CC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Box 103"/>
          <p:cNvSpPr txBox="1">
            <a:spLocks noChangeArrowheads="1"/>
          </p:cNvSpPr>
          <p:nvPr/>
        </p:nvSpPr>
        <p:spPr bwMode="auto">
          <a:xfrm>
            <a:off x="5035550" y="1136650"/>
            <a:ext cx="3262313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600" b="1" i="0" u="none" strike="noStrike" kern="0" cap="none" spc="0" normalizeH="0" baseline="0" noProof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latin typeface="Arial Narrow" panose="020B0606020202030204" pitchFamily="34" charset="0"/>
                <a:cs typeface="Arial" panose="020B0604020202020204" pitchFamily="34" charset="0"/>
              </a:rPr>
              <a:t>Финансовые результаты, млн рублей</a:t>
            </a:r>
          </a:p>
        </p:txBody>
      </p:sp>
      <p:sp>
        <p:nvSpPr>
          <p:cNvPr id="9" name="Номер слайда 3">
            <a:extLst>
              <a:ext uri="{FF2B5EF4-FFF2-40B4-BE49-F238E27FC236}">
                <a16:creationId xmlns:a16="http://schemas.microsoft.com/office/drawing/2014/main" id="{0DDBF327-A859-48C7-861C-66FC934C74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</p:spPr>
        <p:txBody>
          <a:bodyPr/>
          <a:lstStyle/>
          <a:p>
            <a:fld id="{8E730068-F805-43B7-8A8E-3E2DB17E4B45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8480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AE4D096A-9593-44F0-857E-ECF495C0D8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9195" y="4336956"/>
            <a:ext cx="4925995" cy="1664352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88A72D01-E7B2-4E6D-BA68-6A6ADBF632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15845" y="1642746"/>
            <a:ext cx="4889416" cy="1591194"/>
          </a:xfrm>
          <a:prstGeom prst="rect">
            <a:avLst/>
          </a:prstGeom>
        </p:spPr>
      </p:pic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725AC738-3F7E-4293-AFE4-A2450DC269B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94064" y="4334528"/>
            <a:ext cx="5913633" cy="1621677"/>
          </a:xfrm>
          <a:prstGeom prst="rect">
            <a:avLst/>
          </a:prstGeo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/>
              <a:t>Выручка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1873251" y="6477893"/>
            <a:ext cx="7048500" cy="307777"/>
          </a:xfrm>
        </p:spPr>
        <p:txBody>
          <a:bodyPr/>
          <a:lstStyle/>
          <a:p>
            <a:r>
              <a:rPr lang="ru-RU" dirty="0"/>
              <a:t>Результаты деятельности Группы ОГК-2 по МСФО за 3М 2022 г.</a:t>
            </a:r>
          </a:p>
        </p:txBody>
      </p:sp>
      <p:sp>
        <p:nvSpPr>
          <p:cNvPr id="5" name="Text Box 103"/>
          <p:cNvSpPr txBox="1">
            <a:spLocks noChangeArrowheads="1"/>
          </p:cNvSpPr>
          <p:nvPr/>
        </p:nvSpPr>
        <p:spPr bwMode="auto">
          <a:xfrm>
            <a:off x="1023938" y="1143000"/>
            <a:ext cx="245745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>
                <a:solidFill>
                  <a:srgbClr val="0066CC"/>
                </a:solidFill>
              </a:rPr>
              <a:t>Структура выручки, млн руб.</a:t>
            </a:r>
          </a:p>
        </p:txBody>
      </p:sp>
      <p:sp>
        <p:nvSpPr>
          <p:cNvPr id="7" name="Text Box 103"/>
          <p:cNvSpPr txBox="1">
            <a:spLocks noChangeArrowheads="1"/>
          </p:cNvSpPr>
          <p:nvPr/>
        </p:nvSpPr>
        <p:spPr bwMode="auto">
          <a:xfrm>
            <a:off x="6019800" y="1136650"/>
            <a:ext cx="1438275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>
                <a:solidFill>
                  <a:srgbClr val="0066CC"/>
                </a:solidFill>
              </a:rPr>
              <a:t>Цены и тарифы</a:t>
            </a:r>
            <a:r>
              <a:rPr lang="ru-RU" altLang="ru-RU" sz="1600" b="1" baseline="30000">
                <a:solidFill>
                  <a:srgbClr val="0066CC"/>
                </a:solidFill>
              </a:rPr>
              <a:t>1</a:t>
            </a:r>
          </a:p>
        </p:txBody>
      </p:sp>
      <p:sp>
        <p:nvSpPr>
          <p:cNvPr id="8" name="Rectangle 8"/>
          <p:cNvSpPr/>
          <p:nvPr/>
        </p:nvSpPr>
        <p:spPr>
          <a:xfrm>
            <a:off x="0" y="6040438"/>
            <a:ext cx="9144000" cy="230187"/>
          </a:xfrm>
          <a:prstGeom prst="rect">
            <a:avLst/>
          </a:prstGeom>
        </p:spPr>
        <p:txBody>
          <a:bodyPr anchor="b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aseline="300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rPr>
              <a:t>1</a:t>
            </a:r>
            <a:r>
              <a:rPr lang="ru-RU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rPr>
              <a:t> По данным управленческой отчетности</a:t>
            </a:r>
          </a:p>
        </p:txBody>
      </p:sp>
      <p:graphicFrame>
        <p:nvGraphicFramePr>
          <p:cNvPr id="9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5383123"/>
              </p:ext>
            </p:extLst>
          </p:nvPr>
        </p:nvGraphicFramePr>
        <p:xfrm>
          <a:off x="4876800" y="1541463"/>
          <a:ext cx="4114800" cy="1782790"/>
        </p:xfrm>
        <a:graphic>
          <a:graphicData uri="http://schemas.openxmlformats.org/drawingml/2006/table">
            <a:tbl>
              <a:tblPr/>
              <a:tblGrid>
                <a:gridCol w="3108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58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2443">
                <a:tc>
                  <a:txBody>
                    <a:bodyPr/>
                    <a:lstStyle/>
                    <a:p>
                      <a:pPr algn="l" rtl="0" fontAlgn="ctr"/>
                      <a:endParaRPr lang="ru-RU" sz="1100" b="1" i="0" u="none" strike="noStrike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 marL="45720" marR="45720" marT="27403" marB="274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3М 2022</a:t>
                      </a:r>
                    </a:p>
                  </a:txBody>
                  <a:tcPr marL="45720" marR="45720" marT="27403" marB="274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080">
                <a:tc>
                  <a:txBody>
                    <a:bodyPr/>
                    <a:lstStyle/>
                    <a:p>
                      <a:pPr marL="114300" indent="0" font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Средняя цена продажи э/э на свободном рынке, руб./</a:t>
                      </a:r>
                      <a:r>
                        <a:rPr lang="ru-RU" sz="11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МВтч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27403" marB="274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1 476,81   </a:t>
                      </a:r>
                      <a:endParaRPr lang="ru-RU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080">
                <a:tc>
                  <a:txBody>
                    <a:bodyPr/>
                    <a:lstStyle/>
                    <a:p>
                      <a:pPr marL="114300" indent="0" font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Средний тариф на тепло, </a:t>
                      </a:r>
                      <a:b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руб./Гкал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27403" marB="2740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904,52 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080">
                <a:tc>
                  <a:txBody>
                    <a:bodyPr/>
                    <a:lstStyle/>
                    <a:p>
                      <a:pPr marL="114300" indent="0" font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Средняя цена на новую мощность, </a:t>
                      </a:r>
                      <a:b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руб./МВт в месяц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27403" marB="2740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1 239 422,39   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080">
                <a:tc>
                  <a:txBody>
                    <a:bodyPr/>
                    <a:lstStyle/>
                    <a:p>
                      <a:pPr marL="114300" indent="0" font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Средняя цена на старую мощность,  </a:t>
                      </a:r>
                      <a:b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руб./МВт в месяц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27403" marB="2740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185 845,49   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" name="Text Box 103"/>
          <p:cNvSpPr txBox="1">
            <a:spLocks noChangeArrowheads="1"/>
          </p:cNvSpPr>
          <p:nvPr/>
        </p:nvSpPr>
        <p:spPr bwMode="auto">
          <a:xfrm>
            <a:off x="5183188" y="3581400"/>
            <a:ext cx="3754437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>
                <a:solidFill>
                  <a:srgbClr val="0066CC"/>
                </a:solidFill>
              </a:rPr>
              <a:t>Структура объемов продаж электроэнергии </a:t>
            </a:r>
            <a:br>
              <a:rPr lang="ru-RU" altLang="ru-RU" sz="1600" b="1" dirty="0">
                <a:solidFill>
                  <a:srgbClr val="0066CC"/>
                </a:solidFill>
              </a:rPr>
            </a:br>
            <a:r>
              <a:rPr lang="ru-RU" altLang="ru-RU" sz="1600" b="1" dirty="0">
                <a:solidFill>
                  <a:srgbClr val="0066CC"/>
                </a:solidFill>
              </a:rPr>
              <a:t>на ОРЭМ за </a:t>
            </a:r>
            <a:r>
              <a:rPr lang="en-US" altLang="ru-RU" sz="1600" b="1" dirty="0">
                <a:solidFill>
                  <a:srgbClr val="0066CC"/>
                </a:solidFill>
              </a:rPr>
              <a:t>3</a:t>
            </a:r>
            <a:r>
              <a:rPr lang="ru-RU" altLang="ru-RU" sz="1600" b="1" dirty="0">
                <a:solidFill>
                  <a:srgbClr val="0066CC"/>
                </a:solidFill>
              </a:rPr>
              <a:t>М</a:t>
            </a:r>
            <a:r>
              <a:rPr lang="en-US" altLang="ru-RU" sz="1600" b="1" dirty="0">
                <a:solidFill>
                  <a:srgbClr val="0066CC"/>
                </a:solidFill>
              </a:rPr>
              <a:t> </a:t>
            </a:r>
            <a:r>
              <a:rPr lang="ru-RU" altLang="ru-RU" sz="1600" b="1" dirty="0">
                <a:solidFill>
                  <a:srgbClr val="0066CC"/>
                </a:solidFill>
              </a:rPr>
              <a:t>202</a:t>
            </a:r>
            <a:r>
              <a:rPr lang="en-US" altLang="ru-RU" sz="1600" b="1" dirty="0">
                <a:solidFill>
                  <a:srgbClr val="0066CC"/>
                </a:solidFill>
              </a:rPr>
              <a:t>2</a:t>
            </a:r>
            <a:r>
              <a:rPr lang="ru-RU" altLang="ru-RU" sz="1600" b="1" dirty="0">
                <a:solidFill>
                  <a:srgbClr val="0066CC"/>
                </a:solidFill>
              </a:rPr>
              <a:t> г.</a:t>
            </a:r>
            <a:r>
              <a:rPr lang="ru-RU" altLang="ru-RU" sz="1600" b="1" baseline="30000" dirty="0">
                <a:solidFill>
                  <a:srgbClr val="0066CC"/>
                </a:solidFill>
              </a:rPr>
              <a:t>1</a:t>
            </a:r>
          </a:p>
        </p:txBody>
      </p:sp>
      <p:sp>
        <p:nvSpPr>
          <p:cNvPr id="11" name="Text Box 103"/>
          <p:cNvSpPr txBox="1">
            <a:spLocks noChangeArrowheads="1"/>
          </p:cNvSpPr>
          <p:nvPr/>
        </p:nvSpPr>
        <p:spPr bwMode="auto">
          <a:xfrm>
            <a:off x="152400" y="3581400"/>
            <a:ext cx="4071938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>
                <a:solidFill>
                  <a:srgbClr val="0066CC"/>
                </a:solidFill>
              </a:rPr>
              <a:t>Структура выручки от продажи электроэнергии </a:t>
            </a:r>
            <a:br>
              <a:rPr lang="ru-RU" altLang="ru-RU" sz="1600" b="1" dirty="0">
                <a:solidFill>
                  <a:srgbClr val="0066CC"/>
                </a:solidFill>
              </a:rPr>
            </a:br>
            <a:r>
              <a:rPr lang="ru-RU" altLang="ru-RU" sz="1600" b="1" dirty="0">
                <a:solidFill>
                  <a:srgbClr val="0066CC"/>
                </a:solidFill>
              </a:rPr>
              <a:t>и мощности за </a:t>
            </a:r>
            <a:r>
              <a:rPr lang="en-US" altLang="ru-RU" sz="1600" b="1" dirty="0">
                <a:solidFill>
                  <a:srgbClr val="0066CC"/>
                </a:solidFill>
              </a:rPr>
              <a:t>3</a:t>
            </a:r>
            <a:r>
              <a:rPr lang="ru-RU" altLang="ru-RU" sz="1600" b="1" dirty="0">
                <a:solidFill>
                  <a:srgbClr val="0066CC"/>
                </a:solidFill>
              </a:rPr>
              <a:t>М</a:t>
            </a:r>
            <a:r>
              <a:rPr lang="en-US" altLang="ru-RU" sz="1600" b="1" dirty="0">
                <a:solidFill>
                  <a:srgbClr val="0066CC"/>
                </a:solidFill>
              </a:rPr>
              <a:t> </a:t>
            </a:r>
            <a:r>
              <a:rPr lang="ru-RU" altLang="ru-RU" sz="1600" b="1" dirty="0">
                <a:solidFill>
                  <a:srgbClr val="0066CC"/>
                </a:solidFill>
              </a:rPr>
              <a:t>202</a:t>
            </a:r>
            <a:r>
              <a:rPr lang="en-US" altLang="ru-RU" sz="1600" b="1" dirty="0">
                <a:solidFill>
                  <a:srgbClr val="0066CC"/>
                </a:solidFill>
              </a:rPr>
              <a:t>2</a:t>
            </a:r>
            <a:r>
              <a:rPr lang="ru-RU" altLang="ru-RU" sz="1600" b="1" dirty="0">
                <a:solidFill>
                  <a:srgbClr val="0066CC"/>
                </a:solidFill>
              </a:rPr>
              <a:t> г.</a:t>
            </a:r>
            <a:r>
              <a:rPr lang="ru-RU" altLang="ru-RU" sz="1600" b="1" baseline="30000" dirty="0">
                <a:solidFill>
                  <a:srgbClr val="0066CC"/>
                </a:solidFill>
              </a:rPr>
              <a:t>1</a:t>
            </a:r>
          </a:p>
        </p:txBody>
      </p:sp>
      <p:sp>
        <p:nvSpPr>
          <p:cNvPr id="13" name="Номер слайда 3">
            <a:extLst>
              <a:ext uri="{FF2B5EF4-FFF2-40B4-BE49-F238E27FC236}">
                <a16:creationId xmlns:a16="http://schemas.microsoft.com/office/drawing/2014/main" id="{168712EE-4AFB-48DB-864F-46C72015F0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</p:spPr>
        <p:txBody>
          <a:bodyPr/>
          <a:lstStyle/>
          <a:p>
            <a:fld id="{8E730068-F805-43B7-8A8E-3E2DB17E4B45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7911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37FA15FD-F355-4970-A068-9E80D6A546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64550" y="3924202"/>
            <a:ext cx="3340898" cy="2231329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A6F88702-B966-46B1-9AA2-3287B95F16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1016" y="4194426"/>
            <a:ext cx="3237257" cy="1627773"/>
          </a:xfrm>
          <a:prstGeom prst="rect">
            <a:avLst/>
          </a:prstGeo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/>
              <a:t>Переменные расходы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1873251" y="6477893"/>
            <a:ext cx="7048500" cy="307777"/>
          </a:xfrm>
        </p:spPr>
        <p:txBody>
          <a:bodyPr/>
          <a:lstStyle/>
          <a:p>
            <a:r>
              <a:rPr lang="ru-RU" dirty="0"/>
              <a:t>Результаты деятельности Группы ОГК-2 по МСФО за 3М 2022 г.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4665689"/>
              </p:ext>
            </p:extLst>
          </p:nvPr>
        </p:nvGraphicFramePr>
        <p:xfrm>
          <a:off x="4876800" y="1508125"/>
          <a:ext cx="4114801" cy="1393901"/>
        </p:xfrm>
        <a:graphic>
          <a:graphicData uri="http://schemas.openxmlformats.org/drawingml/2006/table">
            <a:tbl>
              <a:tblPr/>
              <a:tblGrid>
                <a:gridCol w="20535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39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39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0320">
                <a:tc>
                  <a:txBody>
                    <a:bodyPr/>
                    <a:lstStyle/>
                    <a:p>
                      <a:pPr algn="l" rtl="0" fontAlgn="ctr"/>
                      <a:endParaRPr lang="ru-RU" sz="1100" b="1" i="0" u="none" strike="noStrike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 marL="45720" marR="45720" marT="27454" marB="274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3М 2021</a:t>
                      </a:r>
                      <a:endParaRPr kumimoji="0" lang="ru-RU" sz="1050" b="1" i="0" u="none" strike="noStrike" cap="none" normalizeH="0" baseline="0" dirty="0">
                        <a:ln>
                          <a:noFill/>
                        </a:ln>
                        <a:solidFill>
                          <a:srgbClr val="0066CC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45720" marR="45720" marT="27450" marB="274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3М 2022</a:t>
                      </a:r>
                      <a:endParaRPr kumimoji="0" lang="ru-RU" sz="1050" b="1" i="0" u="none" strike="noStrike" cap="none" normalizeH="0" baseline="0" dirty="0">
                        <a:ln>
                          <a:noFill/>
                        </a:ln>
                        <a:solidFill>
                          <a:srgbClr val="0066CC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45720" marR="45720" marT="27450" marB="274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Изм.</a:t>
                      </a:r>
                    </a:p>
                  </a:txBody>
                  <a:tcPr marL="45720" marR="45720" marT="27454" marB="274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451">
                <a:tc>
                  <a:txBody>
                    <a:bodyPr/>
                    <a:lstStyle/>
                    <a:p>
                      <a:pPr marL="114300" indent="0" font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Топливо</a:t>
                      </a:r>
                    </a:p>
                  </a:txBody>
                  <a:tcPr marL="45720" marR="45720" marT="27454" marB="274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15 880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18 663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+17,5%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451">
                <a:tc>
                  <a:txBody>
                    <a:bodyPr/>
                    <a:lstStyle/>
                    <a:p>
                      <a:pPr marL="114300" indent="0" font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Электроэнергия и мощность</a:t>
                      </a:r>
                    </a:p>
                  </a:txBody>
                  <a:tcPr marL="45720" marR="45720" marT="27454" marB="2745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2 460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1 941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-21,1%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2679">
                <a:tc>
                  <a:txBody>
                    <a:bodyPr/>
                    <a:lstStyle/>
                    <a:p>
                      <a:pPr marL="0" indent="0" font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Итого переменные расходы</a:t>
                      </a:r>
                    </a:p>
                  </a:txBody>
                  <a:tcPr marL="45720" marR="45720" marT="27454" marB="2745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18 340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20 604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+12,3%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Text Box 103"/>
          <p:cNvSpPr txBox="1">
            <a:spLocks noChangeArrowheads="1"/>
          </p:cNvSpPr>
          <p:nvPr/>
        </p:nvSpPr>
        <p:spPr bwMode="auto">
          <a:xfrm>
            <a:off x="4738688" y="1143000"/>
            <a:ext cx="3678237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 b="1">
                <a:solidFill>
                  <a:srgbClr val="0066CC"/>
                </a:solidFill>
              </a:rPr>
              <a:t>Структура переменных расходов, млн руб.</a:t>
            </a:r>
          </a:p>
        </p:txBody>
      </p:sp>
      <p:sp>
        <p:nvSpPr>
          <p:cNvPr id="8" name="Text Box 103"/>
          <p:cNvSpPr txBox="1">
            <a:spLocks noChangeArrowheads="1"/>
          </p:cNvSpPr>
          <p:nvPr/>
        </p:nvSpPr>
        <p:spPr bwMode="auto">
          <a:xfrm>
            <a:off x="617468" y="3697983"/>
            <a:ext cx="256222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>
                <a:solidFill>
                  <a:srgbClr val="0066CC"/>
                </a:solidFill>
              </a:rPr>
              <a:t>Расходы на топливо, млн руб.</a:t>
            </a:r>
          </a:p>
        </p:txBody>
      </p:sp>
      <p:sp>
        <p:nvSpPr>
          <p:cNvPr id="10" name="Text Box 103"/>
          <p:cNvSpPr txBox="1">
            <a:spLocks noChangeArrowheads="1"/>
          </p:cNvSpPr>
          <p:nvPr/>
        </p:nvSpPr>
        <p:spPr bwMode="auto">
          <a:xfrm>
            <a:off x="199812" y="1077845"/>
            <a:ext cx="374015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>
                <a:solidFill>
                  <a:srgbClr val="0066CC"/>
                </a:solidFill>
              </a:rPr>
              <a:t>Факторы изменения </a:t>
            </a:r>
            <a:br>
              <a:rPr lang="ru-RU" altLang="ru-RU" sz="1600" b="1" dirty="0">
                <a:solidFill>
                  <a:srgbClr val="0066CC"/>
                </a:solidFill>
              </a:rPr>
            </a:br>
            <a:r>
              <a:rPr lang="ru-RU" altLang="ru-RU" sz="1600" b="1" dirty="0">
                <a:solidFill>
                  <a:srgbClr val="0066CC"/>
                </a:solidFill>
              </a:rPr>
              <a:t>переменных операционных расходов</a:t>
            </a:r>
          </a:p>
        </p:txBody>
      </p:sp>
      <p:sp>
        <p:nvSpPr>
          <p:cNvPr id="11" name="Text Box 103"/>
          <p:cNvSpPr txBox="1">
            <a:spLocks noChangeArrowheads="1"/>
          </p:cNvSpPr>
          <p:nvPr/>
        </p:nvSpPr>
        <p:spPr bwMode="auto">
          <a:xfrm>
            <a:off x="5155406" y="3691029"/>
            <a:ext cx="284480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>
                <a:solidFill>
                  <a:srgbClr val="0066CC"/>
                </a:solidFill>
              </a:rPr>
              <a:t>Потребление топлива, тыс. т.у.т.</a:t>
            </a:r>
            <a:r>
              <a:rPr lang="ru-RU" altLang="ru-RU" sz="1600" b="1" baseline="30000" dirty="0">
                <a:solidFill>
                  <a:srgbClr val="0066CC"/>
                </a:solidFill>
              </a:rPr>
              <a:t>1</a:t>
            </a:r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223728" y="1514831"/>
            <a:ext cx="3740149" cy="179126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marL="177800" indent="-177800"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ru-RU" sz="1200" dirty="0">
                <a:solidFill>
                  <a:schemeClr val="tx1"/>
                </a:solidFill>
              </a:rPr>
              <a:t>Рост расходов на топливо связан с перераспределением загрузки генерирующего оборудования между станциями, увеличением выработки электроэнергии и цен на топливо.</a:t>
            </a:r>
            <a:endParaRPr lang="ru-RU" altLang="ru-RU" sz="1200" dirty="0">
              <a:solidFill>
                <a:schemeClr val="tx1"/>
              </a:solidFill>
            </a:endParaRPr>
          </a:p>
          <a:p>
            <a:pPr algn="just"/>
            <a:r>
              <a:rPr lang="ru-RU" sz="1200" dirty="0">
                <a:solidFill>
                  <a:schemeClr val="tx1"/>
                </a:solidFill>
              </a:rPr>
              <a:t>Сокращение расходов на покупную электрическую энергию и мощность обусловлено снижением объемов покупки электрической энергии на оптовом рынке в обеспечение поставки по РД в связи с увеличением выработки генерирующего оборудования</a:t>
            </a:r>
            <a:r>
              <a:rPr lang="ru-RU" sz="1200" dirty="0">
                <a:solidFill>
                  <a:srgbClr val="FF0000"/>
                </a:solidFill>
              </a:rPr>
              <a:t>.</a:t>
            </a:r>
            <a:endParaRPr lang="ru-RU" altLang="ru-RU" sz="1200" dirty="0">
              <a:solidFill>
                <a:srgbClr val="FF0000"/>
              </a:solidFill>
            </a:endParaRPr>
          </a:p>
        </p:txBody>
      </p:sp>
      <p:cxnSp>
        <p:nvCxnSpPr>
          <p:cNvPr id="13" name="Straight Arrow Connector 13"/>
          <p:cNvCxnSpPr>
            <a:cxnSpLocks/>
          </p:cNvCxnSpPr>
          <p:nvPr/>
        </p:nvCxnSpPr>
        <p:spPr>
          <a:xfrm flipV="1">
            <a:off x="2226468" y="4312081"/>
            <a:ext cx="874713" cy="133350"/>
          </a:xfrm>
          <a:prstGeom prst="straightConnector1">
            <a:avLst/>
          </a:prstGeom>
          <a:ln>
            <a:solidFill>
              <a:srgbClr val="0066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5"/>
          <p:cNvSpPr/>
          <p:nvPr/>
        </p:nvSpPr>
        <p:spPr>
          <a:xfrm>
            <a:off x="2481263" y="4151313"/>
            <a:ext cx="365125" cy="365125"/>
          </a:xfrm>
          <a:prstGeom prst="ellipse">
            <a:avLst/>
          </a:prstGeom>
          <a:solidFill>
            <a:schemeClr val="bg1"/>
          </a:solidFill>
          <a:ln w="6350">
            <a:solidFill>
              <a:srgbClr val="00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spc="-10" dirty="0">
                <a:solidFill>
                  <a:srgbClr val="0066CC"/>
                </a:solidFill>
              </a:rPr>
              <a:t>+17,5%</a:t>
            </a:r>
          </a:p>
        </p:txBody>
      </p:sp>
      <p:sp>
        <p:nvSpPr>
          <p:cNvPr id="15" name="Номер слайда 3">
            <a:extLst>
              <a:ext uri="{FF2B5EF4-FFF2-40B4-BE49-F238E27FC236}">
                <a16:creationId xmlns:a16="http://schemas.microsoft.com/office/drawing/2014/main" id="{4C5301CD-19C5-4CF6-847B-0175502494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</p:spPr>
        <p:txBody>
          <a:bodyPr/>
          <a:lstStyle/>
          <a:p>
            <a:fld id="{8E730068-F805-43B7-8A8E-3E2DB17E4B45}" type="slidenum">
              <a:rPr lang="ru-RU" smtClean="0"/>
              <a:pPr/>
              <a:t>4</a:t>
            </a:fld>
            <a:endParaRPr lang="ru-RU" dirty="0"/>
          </a:p>
        </p:txBody>
      </p:sp>
      <p:sp>
        <p:nvSpPr>
          <p:cNvPr id="20" name="Rectangle 8">
            <a:extLst>
              <a:ext uri="{FF2B5EF4-FFF2-40B4-BE49-F238E27FC236}">
                <a16:creationId xmlns:a16="http://schemas.microsoft.com/office/drawing/2014/main" id="{8E761842-7007-4044-898F-4C9F4F4FD2D9}"/>
              </a:ext>
            </a:extLst>
          </p:cNvPr>
          <p:cNvSpPr/>
          <p:nvPr/>
        </p:nvSpPr>
        <p:spPr>
          <a:xfrm>
            <a:off x="0" y="6040438"/>
            <a:ext cx="9144000" cy="230187"/>
          </a:xfrm>
          <a:prstGeom prst="rect">
            <a:avLst/>
          </a:prstGeom>
        </p:spPr>
        <p:txBody>
          <a:bodyPr anchor="b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aseline="300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rPr>
              <a:t>1</a:t>
            </a:r>
            <a:r>
              <a:rPr lang="ru-RU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rPr>
              <a:t> По данным управленческой отчетности</a:t>
            </a:r>
          </a:p>
        </p:txBody>
      </p:sp>
    </p:spTree>
    <p:extLst>
      <p:ext uri="{BB962C8B-B14F-4D97-AF65-F5344CB8AC3E}">
        <p14:creationId xmlns:p14="http://schemas.microsoft.com/office/powerpoint/2010/main" val="10091172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3C5B3C81-DB79-405C-9EA1-2C5146DC4B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224" y="3720263"/>
            <a:ext cx="3810330" cy="1761897"/>
          </a:xfrm>
          <a:prstGeom prst="rect">
            <a:avLst/>
          </a:prstGeo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/>
              <a:t>Постоянные расходы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1873251" y="6477893"/>
            <a:ext cx="7048500" cy="307777"/>
          </a:xfrm>
        </p:spPr>
        <p:txBody>
          <a:bodyPr/>
          <a:lstStyle/>
          <a:p>
            <a:r>
              <a:rPr lang="ru-RU" dirty="0"/>
              <a:t>Результаты деятельности Группы ОГК-2 по МСФО за 3М 2022 г.</a:t>
            </a:r>
          </a:p>
        </p:txBody>
      </p:sp>
      <p:sp>
        <p:nvSpPr>
          <p:cNvPr id="7" name="Text Box 103"/>
          <p:cNvSpPr txBox="1">
            <a:spLocks noChangeArrowheads="1"/>
          </p:cNvSpPr>
          <p:nvPr/>
        </p:nvSpPr>
        <p:spPr bwMode="auto">
          <a:xfrm>
            <a:off x="5148263" y="1227138"/>
            <a:ext cx="364966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>
                <a:solidFill>
                  <a:srgbClr val="0079C2"/>
                </a:solidFill>
              </a:rPr>
              <a:t>Структура постоянных расходов, млн руб.</a:t>
            </a:r>
          </a:p>
        </p:txBody>
      </p:sp>
      <p:sp>
        <p:nvSpPr>
          <p:cNvPr id="8" name="Text Box 103"/>
          <p:cNvSpPr txBox="1">
            <a:spLocks noChangeArrowheads="1"/>
          </p:cNvSpPr>
          <p:nvPr/>
        </p:nvSpPr>
        <p:spPr bwMode="auto">
          <a:xfrm>
            <a:off x="553851" y="2913623"/>
            <a:ext cx="265271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>
                <a:solidFill>
                  <a:srgbClr val="0079C2"/>
                </a:solidFill>
              </a:rPr>
              <a:t>Постоянные расходы, млн руб.</a:t>
            </a:r>
          </a:p>
        </p:txBody>
      </p:sp>
      <p:sp>
        <p:nvSpPr>
          <p:cNvPr id="9" name="Text Box 103"/>
          <p:cNvSpPr txBox="1">
            <a:spLocks noChangeArrowheads="1"/>
          </p:cNvSpPr>
          <p:nvPr/>
        </p:nvSpPr>
        <p:spPr bwMode="auto">
          <a:xfrm>
            <a:off x="291313" y="1226979"/>
            <a:ext cx="438588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>
                <a:solidFill>
                  <a:srgbClr val="0079C2"/>
                </a:solidFill>
              </a:rPr>
              <a:t>Факторы изменения постоянных расходов</a:t>
            </a:r>
          </a:p>
        </p:txBody>
      </p:sp>
      <p:graphicFrame>
        <p:nvGraphicFramePr>
          <p:cNvPr id="11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4552342"/>
              </p:ext>
            </p:extLst>
          </p:nvPr>
        </p:nvGraphicFramePr>
        <p:xfrm>
          <a:off x="4677196" y="1577973"/>
          <a:ext cx="4384255" cy="4022656"/>
        </p:xfrm>
        <a:graphic>
          <a:graphicData uri="http://schemas.openxmlformats.org/drawingml/2006/table">
            <a:tbl>
              <a:tblPr/>
              <a:tblGrid>
                <a:gridCol w="2329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05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59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86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3943">
                <a:tc>
                  <a:txBody>
                    <a:bodyPr/>
                    <a:lstStyle/>
                    <a:p>
                      <a:pPr algn="l" rtl="0" fontAlgn="ctr"/>
                      <a:endParaRPr lang="ru-RU" sz="1100" b="1" i="0" u="none" strike="noStrike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 marL="45714" marR="45714" marT="27428" marB="274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3М 2021</a:t>
                      </a:r>
                      <a:endParaRPr kumimoji="0" lang="ru-RU" sz="1050" b="1" i="0" u="none" strike="noStrike" cap="none" normalizeH="0" baseline="0" dirty="0">
                        <a:ln>
                          <a:noFill/>
                        </a:ln>
                        <a:solidFill>
                          <a:srgbClr val="0066CC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45720" marR="45720" marT="27450" marB="274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3М 2022</a:t>
                      </a:r>
                      <a:endParaRPr kumimoji="0" lang="ru-RU" sz="1050" b="1" i="0" u="none" strike="noStrike" cap="none" normalizeH="0" baseline="0" dirty="0">
                        <a:ln>
                          <a:noFill/>
                        </a:ln>
                        <a:solidFill>
                          <a:srgbClr val="0066CC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45720" marR="45720" marT="27450" marB="274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Изм.</a:t>
                      </a:r>
                    </a:p>
                  </a:txBody>
                  <a:tcPr marL="45714" marR="45714" marT="27428" marB="274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7771">
                <a:tc>
                  <a:txBody>
                    <a:bodyPr/>
                    <a:lstStyle/>
                    <a:p>
                      <a:pPr marL="1143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Амортизация и износ 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4300" indent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3 523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4300" indent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3 170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4300" indent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-10,0%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6269">
                <a:tc>
                  <a:txBody>
                    <a:bodyPr/>
                    <a:lstStyle/>
                    <a:p>
                      <a:pPr marL="114300" indent="0" algn="l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Вознаграждение работникам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4300" indent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2 205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4300" indent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2 392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4300" indent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+8,5%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69">
                <a:tc>
                  <a:txBody>
                    <a:bodyPr/>
                    <a:lstStyle/>
                    <a:p>
                      <a:pPr marL="114300" indent="0" algn="l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Ремонт, техническое и сервисное обслуживание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4300" indent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693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4300" indent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721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4300" indent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+4,0%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6922">
                <a:tc>
                  <a:txBody>
                    <a:bodyPr/>
                    <a:lstStyle/>
                    <a:p>
                      <a:pPr marL="114300" indent="0" algn="l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Администрирование рынка электроэнергии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4300" indent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546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4300" indent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588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4300" indent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+7,7%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7771">
                <a:tc>
                  <a:txBody>
                    <a:bodyPr/>
                    <a:lstStyle/>
                    <a:p>
                      <a:pPr marL="180975" indent="0" algn="l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Аренда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4300" indent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575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4300" indent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540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4300" indent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-6,1%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7485">
                <a:tc>
                  <a:txBody>
                    <a:bodyPr/>
                    <a:lstStyle/>
                    <a:p>
                      <a:pPr marL="180975" indent="0" algn="l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Курсовые разницы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4300" indent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(43)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4300" indent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354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4300" indent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7771">
                <a:tc>
                  <a:txBody>
                    <a:bodyPr/>
                    <a:lstStyle/>
                    <a:p>
                      <a:pPr marL="1143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Прочие постоянные расходы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4300" indent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1 681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4300" indent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2 289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4300" indent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+36,2%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7248961"/>
                  </a:ext>
                </a:extLst>
              </a:tr>
              <a:tr h="410572">
                <a:tc>
                  <a:txBody>
                    <a:bodyPr/>
                    <a:lstStyle/>
                    <a:p>
                      <a:pPr marL="0" indent="0" font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Итого постоянные</a:t>
                      </a:r>
                      <a:r>
                        <a:rPr lang="ru-RU" sz="1100" b="1" baseline="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расходы</a:t>
                      </a:r>
                    </a:p>
                  </a:txBody>
                  <a:tcPr marL="45714" marR="45714" marT="27428" marB="27428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4300" indent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9 180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4300" indent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10 054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4300" indent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+9,5%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cxnSp>
        <p:nvCxnSpPr>
          <p:cNvPr id="12" name="Straight Arrow Connector 13"/>
          <p:cNvCxnSpPr>
            <a:cxnSpLocks/>
          </p:cNvCxnSpPr>
          <p:nvPr/>
        </p:nvCxnSpPr>
        <p:spPr>
          <a:xfrm flipV="1">
            <a:off x="1713530" y="3915263"/>
            <a:ext cx="1099158" cy="99314"/>
          </a:xfrm>
          <a:prstGeom prst="straightConnector1">
            <a:avLst/>
          </a:prstGeom>
          <a:ln>
            <a:solidFill>
              <a:srgbClr val="0066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4"/>
          <p:cNvSpPr/>
          <p:nvPr/>
        </p:nvSpPr>
        <p:spPr>
          <a:xfrm>
            <a:off x="2080546" y="3782357"/>
            <a:ext cx="365125" cy="365125"/>
          </a:xfrm>
          <a:prstGeom prst="ellipse">
            <a:avLst/>
          </a:prstGeom>
          <a:solidFill>
            <a:schemeClr val="bg1"/>
          </a:solidFill>
          <a:ln w="6350">
            <a:solidFill>
              <a:srgbClr val="00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spc="-30" dirty="0">
                <a:solidFill>
                  <a:srgbClr val="0079C2"/>
                </a:solidFill>
              </a:rPr>
              <a:t>+9,5%</a:t>
            </a:r>
          </a:p>
        </p:txBody>
      </p:sp>
      <p:sp>
        <p:nvSpPr>
          <p:cNvPr id="18" name="Rectangle 7"/>
          <p:cNvSpPr>
            <a:spLocks noChangeArrowheads="1"/>
          </p:cNvSpPr>
          <p:nvPr/>
        </p:nvSpPr>
        <p:spPr bwMode="auto">
          <a:xfrm>
            <a:off x="420130" y="1700700"/>
            <a:ext cx="4134343" cy="46166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marL="177800" indent="-177800"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marL="0" indent="0" algn="just">
              <a:buNone/>
            </a:pPr>
            <a:r>
              <a:rPr lang="ru-RU" altLang="ru-RU" sz="1200" dirty="0">
                <a:solidFill>
                  <a:schemeClr val="tx1"/>
                </a:solidFill>
              </a:rPr>
              <a:t>Постоянные расходы не претерпели значительных изменений в сравнении с аналогичным периодом прошлого года. </a:t>
            </a:r>
          </a:p>
        </p:txBody>
      </p:sp>
      <p:sp>
        <p:nvSpPr>
          <p:cNvPr id="16" name="Номер слайда 3">
            <a:extLst>
              <a:ext uri="{FF2B5EF4-FFF2-40B4-BE49-F238E27FC236}">
                <a16:creationId xmlns:a16="http://schemas.microsoft.com/office/drawing/2014/main" id="{336C0521-373F-45B1-B0F3-56CF48B7C4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</p:spPr>
        <p:txBody>
          <a:bodyPr/>
          <a:lstStyle/>
          <a:p>
            <a:fld id="{8E730068-F805-43B7-8A8E-3E2DB17E4B45}" type="slidenum">
              <a:rPr lang="ru-RU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46741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D0CF5FDB-CF19-4F12-8E9D-57FE5DA8DB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4846" y="2883479"/>
            <a:ext cx="5998984" cy="3011685"/>
          </a:xfrm>
          <a:prstGeom prst="rect">
            <a:avLst/>
          </a:prstGeom>
        </p:spPr>
      </p:pic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72090FC1-DD42-4ED7-A0F7-44CF4C071B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474718"/>
            <a:ext cx="2420322" cy="2231329"/>
          </a:xfrm>
          <a:prstGeom prst="rect">
            <a:avLst/>
          </a:prstGeo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 dirty="0"/>
              <a:t>EBITDA </a:t>
            </a:r>
            <a:r>
              <a:rPr lang="ru-RU" altLang="ru-RU" dirty="0"/>
              <a:t>и прибыль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1873251" y="6477893"/>
            <a:ext cx="7048500" cy="307777"/>
          </a:xfrm>
        </p:spPr>
        <p:txBody>
          <a:bodyPr/>
          <a:lstStyle/>
          <a:p>
            <a:r>
              <a:rPr lang="ru-RU" dirty="0"/>
              <a:t>Результаты деятельности Группы ОГК-2 по МСФО за 3М 2022 г.</a:t>
            </a:r>
          </a:p>
        </p:txBody>
      </p:sp>
      <p:sp>
        <p:nvSpPr>
          <p:cNvPr id="5" name="Text Box 103"/>
          <p:cNvSpPr txBox="1">
            <a:spLocks noChangeArrowheads="1"/>
          </p:cNvSpPr>
          <p:nvPr/>
        </p:nvSpPr>
        <p:spPr bwMode="auto">
          <a:xfrm>
            <a:off x="4197743" y="2512647"/>
            <a:ext cx="400269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>
                <a:solidFill>
                  <a:srgbClr val="0079C2"/>
                </a:solidFill>
              </a:rPr>
              <a:t>Формирование прибыли за 3М 2022 г., млн руб.</a:t>
            </a:r>
          </a:p>
        </p:txBody>
      </p:sp>
      <p:sp>
        <p:nvSpPr>
          <p:cNvPr id="7" name="Text Box 103"/>
          <p:cNvSpPr txBox="1">
            <a:spLocks noChangeArrowheads="1"/>
          </p:cNvSpPr>
          <p:nvPr/>
        </p:nvSpPr>
        <p:spPr bwMode="auto">
          <a:xfrm>
            <a:off x="276738" y="2511970"/>
            <a:ext cx="1942999" cy="246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ru-RU" sz="1600" b="1" dirty="0">
                <a:solidFill>
                  <a:srgbClr val="0079C2"/>
                </a:solidFill>
              </a:rPr>
              <a:t>EBITDA</a:t>
            </a:r>
            <a:r>
              <a:rPr lang="ru-RU" altLang="ru-RU" sz="1600" b="1" dirty="0">
                <a:solidFill>
                  <a:srgbClr val="0079C2"/>
                </a:solidFill>
              </a:rPr>
              <a:t>, млн руб. </a:t>
            </a:r>
          </a:p>
        </p:txBody>
      </p:sp>
      <p:cxnSp>
        <p:nvCxnSpPr>
          <p:cNvPr id="8" name="Straight Arrow Connector 6"/>
          <p:cNvCxnSpPr>
            <a:cxnSpLocks/>
          </p:cNvCxnSpPr>
          <p:nvPr/>
        </p:nvCxnSpPr>
        <p:spPr>
          <a:xfrm>
            <a:off x="808831" y="3413196"/>
            <a:ext cx="791369" cy="48600"/>
          </a:xfrm>
          <a:prstGeom prst="straightConnector1">
            <a:avLst/>
          </a:prstGeom>
          <a:ln>
            <a:solidFill>
              <a:srgbClr val="0066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7"/>
          <p:cNvSpPr/>
          <p:nvPr/>
        </p:nvSpPr>
        <p:spPr>
          <a:xfrm>
            <a:off x="973137" y="3266442"/>
            <a:ext cx="439738" cy="462728"/>
          </a:xfrm>
          <a:prstGeom prst="ellipse">
            <a:avLst/>
          </a:prstGeom>
          <a:solidFill>
            <a:schemeClr val="bg1"/>
          </a:solidFill>
          <a:ln w="6350">
            <a:solidFill>
              <a:srgbClr val="00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spc="-10" dirty="0">
                <a:solidFill>
                  <a:srgbClr val="0079C2"/>
                </a:solidFill>
              </a:rPr>
              <a:t>-2,6</a:t>
            </a:r>
            <a:r>
              <a:rPr lang="en-US" sz="1050" spc="-10" dirty="0">
                <a:solidFill>
                  <a:srgbClr val="0079C2"/>
                </a:solidFill>
              </a:rPr>
              <a:t>%</a:t>
            </a:r>
          </a:p>
        </p:txBody>
      </p:sp>
      <p:sp>
        <p:nvSpPr>
          <p:cNvPr id="10" name="Номер слайда 3">
            <a:extLst>
              <a:ext uri="{FF2B5EF4-FFF2-40B4-BE49-F238E27FC236}">
                <a16:creationId xmlns:a16="http://schemas.microsoft.com/office/drawing/2014/main" id="{607C1020-385D-42BD-A534-7AB822D569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</p:spPr>
        <p:txBody>
          <a:bodyPr/>
          <a:lstStyle/>
          <a:p>
            <a:fld id="{8E730068-F805-43B7-8A8E-3E2DB17E4B45}" type="slidenum">
              <a:rPr lang="ru-RU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14978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EB9D12DC-6ADF-4BF3-80A0-6E1F6D5F8B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2823" y="2084524"/>
            <a:ext cx="2810500" cy="3487214"/>
          </a:xfrm>
          <a:prstGeom prst="rect">
            <a:avLst/>
          </a:prstGeom>
        </p:spPr>
      </p:pic>
      <p:pic>
        <p:nvPicPr>
          <p:cNvPr id="22" name="Рисунок 21">
            <a:extLst>
              <a:ext uri="{FF2B5EF4-FFF2-40B4-BE49-F238E27FC236}">
                <a16:creationId xmlns:a16="http://schemas.microsoft.com/office/drawing/2014/main" id="{749DDF77-8816-40DD-90AE-D5BAABF58E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8450" y="2213248"/>
            <a:ext cx="2743438" cy="3328704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DDE233F6-FC5A-482D-BD12-76490F76379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379" y="2417482"/>
            <a:ext cx="3188484" cy="3097036"/>
          </a:xfrm>
          <a:prstGeom prst="rect">
            <a:avLst/>
          </a:prstGeo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/>
              <a:t>Заемные средства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1873251" y="6477893"/>
            <a:ext cx="7048500" cy="307777"/>
          </a:xfrm>
        </p:spPr>
        <p:txBody>
          <a:bodyPr/>
          <a:lstStyle/>
          <a:p>
            <a:r>
              <a:rPr lang="ru-RU" dirty="0"/>
              <a:t>Результаты деятельности Группы ОГК-2 по МСФО за 3М 2022 г.</a:t>
            </a:r>
          </a:p>
        </p:txBody>
      </p:sp>
      <p:sp>
        <p:nvSpPr>
          <p:cNvPr id="5" name="Text Box 61"/>
          <p:cNvSpPr txBox="1">
            <a:spLocks noChangeArrowheads="1"/>
          </p:cNvSpPr>
          <p:nvPr/>
        </p:nvSpPr>
        <p:spPr bwMode="auto">
          <a:xfrm>
            <a:off x="0" y="6026150"/>
            <a:ext cx="7272338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sz="900" baseline="30000">
                <a:solidFill>
                  <a:schemeClr val="bg1">
                    <a:lumMod val="50000"/>
                  </a:schemeClr>
                </a:solidFill>
              </a:rPr>
              <a:t>1 </a:t>
            </a:r>
            <a:r>
              <a:rPr lang="ru-RU" altLang="ru-RU" sz="900">
                <a:solidFill>
                  <a:schemeClr val="bg1">
                    <a:lumMod val="50000"/>
                  </a:schemeClr>
                </a:solidFill>
              </a:rPr>
              <a:t>Чистый долг</a:t>
            </a:r>
            <a:r>
              <a:rPr lang="en-US" altLang="ru-RU" sz="900">
                <a:solidFill>
                  <a:schemeClr val="bg1">
                    <a:lumMod val="50000"/>
                  </a:schemeClr>
                </a:solidFill>
              </a:rPr>
              <a:t> (</a:t>
            </a:r>
            <a:r>
              <a:rPr lang="ru-RU" altLang="ru-RU" sz="900">
                <a:solidFill>
                  <a:schemeClr val="bg1">
                    <a:lumMod val="50000"/>
                  </a:schemeClr>
                </a:solidFill>
              </a:rPr>
              <a:t>чистая задолженность) = Общая сумма Заемных средств за вычетом Денежных средств и их эквивалентов </a:t>
            </a:r>
            <a:endParaRPr lang="en-US" altLang="ru-RU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Text Box 103"/>
          <p:cNvSpPr txBox="1">
            <a:spLocks noChangeArrowheads="1"/>
          </p:cNvSpPr>
          <p:nvPr/>
        </p:nvSpPr>
        <p:spPr bwMode="auto">
          <a:xfrm>
            <a:off x="6124575" y="1276350"/>
            <a:ext cx="26670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>
                <a:solidFill>
                  <a:srgbClr val="0079C2"/>
                </a:solidFill>
              </a:rPr>
              <a:t>Чистый долг, </a:t>
            </a:r>
            <a:br>
              <a:rPr lang="en-US" altLang="ru-RU" sz="1600" b="1" dirty="0">
                <a:solidFill>
                  <a:srgbClr val="0079C2"/>
                </a:solidFill>
              </a:rPr>
            </a:br>
            <a:r>
              <a:rPr lang="ru-RU" altLang="ru-RU" sz="1600" b="1" dirty="0">
                <a:solidFill>
                  <a:srgbClr val="0079C2"/>
                </a:solidFill>
              </a:rPr>
              <a:t>млн руб.</a:t>
            </a:r>
            <a:r>
              <a:rPr lang="en-US" altLang="ru-RU" sz="1600" b="1" baseline="30000" dirty="0">
                <a:solidFill>
                  <a:srgbClr val="0079C2"/>
                </a:solidFill>
              </a:rPr>
              <a:t>1</a:t>
            </a:r>
            <a:endParaRPr lang="ru-RU" altLang="ru-RU" sz="1600" b="1" baseline="30000" dirty="0">
              <a:solidFill>
                <a:srgbClr val="0079C2"/>
              </a:solidFill>
            </a:endParaRPr>
          </a:p>
        </p:txBody>
      </p:sp>
      <p:sp>
        <p:nvSpPr>
          <p:cNvPr id="8" name="Text Box 103"/>
          <p:cNvSpPr txBox="1">
            <a:spLocks noChangeArrowheads="1"/>
          </p:cNvSpPr>
          <p:nvPr/>
        </p:nvSpPr>
        <p:spPr bwMode="auto">
          <a:xfrm>
            <a:off x="146050" y="1219200"/>
            <a:ext cx="259715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>
                <a:solidFill>
                  <a:srgbClr val="0079C2"/>
                </a:solidFill>
              </a:rPr>
              <a:t>Структура заемных средств, млн руб.</a:t>
            </a:r>
          </a:p>
        </p:txBody>
      </p:sp>
      <p:sp>
        <p:nvSpPr>
          <p:cNvPr id="9" name="Text Box 103"/>
          <p:cNvSpPr txBox="1">
            <a:spLocks noChangeArrowheads="1"/>
          </p:cNvSpPr>
          <p:nvPr/>
        </p:nvSpPr>
        <p:spPr bwMode="auto">
          <a:xfrm>
            <a:off x="3270250" y="1219200"/>
            <a:ext cx="2876550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>
                <a:solidFill>
                  <a:srgbClr val="0079C2"/>
                </a:solidFill>
              </a:rPr>
              <a:t>Диверсификация заемных средств по срокам погашения на 31 марта 2022 г., млн руб.</a:t>
            </a:r>
          </a:p>
        </p:txBody>
      </p:sp>
      <p:cxnSp>
        <p:nvCxnSpPr>
          <p:cNvPr id="10" name="Straight Arrow Connector 7"/>
          <p:cNvCxnSpPr>
            <a:cxnSpLocks/>
          </p:cNvCxnSpPr>
          <p:nvPr/>
        </p:nvCxnSpPr>
        <p:spPr>
          <a:xfrm>
            <a:off x="1168503" y="2453961"/>
            <a:ext cx="877048" cy="115248"/>
          </a:xfrm>
          <a:prstGeom prst="straightConnector1">
            <a:avLst/>
          </a:prstGeom>
          <a:ln>
            <a:solidFill>
              <a:srgbClr val="0066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8"/>
          <p:cNvSpPr/>
          <p:nvPr/>
        </p:nvSpPr>
        <p:spPr>
          <a:xfrm>
            <a:off x="1423073" y="2335627"/>
            <a:ext cx="401069" cy="366712"/>
          </a:xfrm>
          <a:prstGeom prst="ellipse">
            <a:avLst/>
          </a:prstGeom>
          <a:solidFill>
            <a:schemeClr val="bg1"/>
          </a:solidFill>
          <a:ln w="6350">
            <a:solidFill>
              <a:srgbClr val="00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spc="-10" dirty="0">
                <a:solidFill>
                  <a:srgbClr val="0079C2"/>
                </a:solidFill>
              </a:rPr>
              <a:t>-0,02%</a:t>
            </a:r>
          </a:p>
        </p:txBody>
      </p:sp>
      <p:sp>
        <p:nvSpPr>
          <p:cNvPr id="12" name="Text Box 61"/>
          <p:cNvSpPr txBox="1">
            <a:spLocks noChangeArrowheads="1"/>
          </p:cNvSpPr>
          <p:nvPr/>
        </p:nvSpPr>
        <p:spPr bwMode="auto">
          <a:xfrm>
            <a:off x="0" y="6026150"/>
            <a:ext cx="7272338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sz="900" baseline="30000" dirty="0">
                <a:solidFill>
                  <a:schemeClr val="bg1">
                    <a:lumMod val="50000"/>
                  </a:schemeClr>
                </a:solidFill>
              </a:rPr>
              <a:t>1 </a:t>
            </a:r>
            <a:r>
              <a:rPr lang="ru-RU" altLang="ru-RU" sz="900" dirty="0">
                <a:solidFill>
                  <a:schemeClr val="bg1">
                    <a:lumMod val="50000"/>
                  </a:schemeClr>
                </a:solidFill>
              </a:rPr>
              <a:t>Чистый долг</a:t>
            </a:r>
            <a:r>
              <a:rPr lang="en-US" altLang="ru-RU" sz="900" dirty="0">
                <a:solidFill>
                  <a:schemeClr val="bg1">
                    <a:lumMod val="50000"/>
                  </a:schemeClr>
                </a:solidFill>
              </a:rPr>
              <a:t> (</a:t>
            </a:r>
            <a:r>
              <a:rPr lang="ru-RU" altLang="ru-RU" sz="900" dirty="0">
                <a:solidFill>
                  <a:schemeClr val="bg1">
                    <a:lumMod val="50000"/>
                  </a:schemeClr>
                </a:solidFill>
              </a:rPr>
              <a:t>чистая задолженность) = Общая сумма Заемных средств за вычетом Денежных средств и их эквивалентов   </a:t>
            </a:r>
            <a:endParaRPr lang="en-US" altLang="ru-RU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13" name="Straight Arrow Connector 6"/>
          <p:cNvCxnSpPr>
            <a:cxnSpLocks/>
            <a:endCxn id="15" idx="2"/>
          </p:cNvCxnSpPr>
          <p:nvPr/>
        </p:nvCxnSpPr>
        <p:spPr>
          <a:xfrm>
            <a:off x="7099681" y="2818228"/>
            <a:ext cx="960976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7"/>
          <p:cNvSpPr/>
          <p:nvPr/>
        </p:nvSpPr>
        <p:spPr>
          <a:xfrm>
            <a:off x="6715206" y="2635665"/>
            <a:ext cx="365125" cy="365125"/>
          </a:xfrm>
          <a:prstGeom prst="ellipse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spc="-10" dirty="0">
                <a:solidFill>
                  <a:srgbClr val="0079C2"/>
                </a:solidFill>
              </a:rPr>
              <a:t>0,92</a:t>
            </a:r>
          </a:p>
        </p:txBody>
      </p:sp>
      <p:sp>
        <p:nvSpPr>
          <p:cNvPr id="15" name="Oval 7"/>
          <p:cNvSpPr/>
          <p:nvPr/>
        </p:nvSpPr>
        <p:spPr>
          <a:xfrm>
            <a:off x="8060657" y="2635665"/>
            <a:ext cx="365125" cy="365125"/>
          </a:xfrm>
          <a:prstGeom prst="ellipse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spc="-10" dirty="0">
                <a:solidFill>
                  <a:srgbClr val="0079C2"/>
                </a:solidFill>
              </a:rPr>
              <a:t>0,93</a:t>
            </a:r>
          </a:p>
        </p:txBody>
      </p:sp>
      <p:sp>
        <p:nvSpPr>
          <p:cNvPr id="16" name="Text Box 103"/>
          <p:cNvSpPr txBox="1">
            <a:spLocks noChangeArrowheads="1"/>
          </p:cNvSpPr>
          <p:nvPr/>
        </p:nvSpPr>
        <p:spPr bwMode="auto">
          <a:xfrm>
            <a:off x="6791326" y="2145605"/>
            <a:ext cx="11350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200" dirty="0">
                <a:solidFill>
                  <a:srgbClr val="0079C2"/>
                </a:solidFill>
              </a:rPr>
              <a:t>Чистый долг/</a:t>
            </a:r>
            <a:r>
              <a:rPr lang="en-US" altLang="ru-RU" sz="1200" dirty="0">
                <a:solidFill>
                  <a:srgbClr val="0079C2"/>
                </a:solidFill>
              </a:rPr>
              <a:t> EBITDA</a:t>
            </a:r>
            <a:r>
              <a:rPr lang="ru-RU" altLang="ru-RU" sz="1200" dirty="0">
                <a:solidFill>
                  <a:srgbClr val="0079C2"/>
                </a:solidFill>
              </a:rPr>
              <a:t> </a:t>
            </a:r>
            <a:endParaRPr lang="ru-RU" altLang="ru-RU" sz="1200" baseline="30000" dirty="0">
              <a:solidFill>
                <a:srgbClr val="0079C2"/>
              </a:solidFill>
            </a:endParaRPr>
          </a:p>
        </p:txBody>
      </p:sp>
      <p:sp>
        <p:nvSpPr>
          <p:cNvPr id="18" name="Номер слайда 3">
            <a:extLst>
              <a:ext uri="{FF2B5EF4-FFF2-40B4-BE49-F238E27FC236}">
                <a16:creationId xmlns:a16="http://schemas.microsoft.com/office/drawing/2014/main" id="{2DE05B58-D6EC-4165-ADF7-80D292E10F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</p:spPr>
        <p:txBody>
          <a:bodyPr/>
          <a:lstStyle/>
          <a:p>
            <a:fld id="{8E730068-F805-43B7-8A8E-3E2DB17E4B45}" type="slidenum">
              <a:rPr lang="ru-RU" smtClean="0"/>
              <a:pPr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13486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799222" y="326735"/>
            <a:ext cx="7613651" cy="661039"/>
          </a:xfrm>
        </p:spPr>
        <p:txBody>
          <a:bodyPr/>
          <a:lstStyle/>
          <a:p>
            <a:br>
              <a:rPr lang="ru-RU" dirty="0"/>
            </a:br>
            <a:r>
              <a:rPr lang="ru-RU" b="1" dirty="0"/>
              <a:t>Внедрение </a:t>
            </a:r>
            <a:r>
              <a:rPr lang="en-US" b="1" dirty="0"/>
              <a:t>ESG</a:t>
            </a:r>
            <a:r>
              <a:rPr lang="ru-RU" b="1" dirty="0"/>
              <a:t>-практик в деятельность ОГК-2</a:t>
            </a:r>
            <a:endParaRPr lang="ru-RU" dirty="0"/>
          </a:p>
        </p:txBody>
      </p:sp>
      <p:graphicFrame>
        <p:nvGraphicFramePr>
          <p:cNvPr id="31" name="Схема 30"/>
          <p:cNvGraphicFramePr/>
          <p:nvPr/>
        </p:nvGraphicFramePr>
        <p:xfrm>
          <a:off x="4335724" y="1130247"/>
          <a:ext cx="4555884" cy="23479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2" name="Прямоугольник 31"/>
          <p:cNvSpPr/>
          <p:nvPr/>
        </p:nvSpPr>
        <p:spPr>
          <a:xfrm>
            <a:off x="4469004" y="1183114"/>
            <a:ext cx="2683549" cy="33000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rgbClr val="003366"/>
                </a:solidFill>
                <a:latin typeface="Arial Narrow" pitchFamily="34" charset="0"/>
              </a:rPr>
              <a:t>План работы по направлению </a:t>
            </a:r>
            <a:r>
              <a:rPr lang="en-US" sz="1100" b="1" dirty="0">
                <a:solidFill>
                  <a:srgbClr val="003366"/>
                </a:solidFill>
                <a:latin typeface="Arial Narrow" pitchFamily="34" charset="0"/>
              </a:rPr>
              <a:t>ESG</a:t>
            </a:r>
            <a:r>
              <a:rPr lang="ru-RU" sz="1100" b="1" dirty="0">
                <a:solidFill>
                  <a:srgbClr val="003366"/>
                </a:solidFill>
                <a:latin typeface="Arial Narrow" pitchFamily="34" charset="0"/>
              </a:rPr>
              <a:t> </a:t>
            </a:r>
          </a:p>
        </p:txBody>
      </p:sp>
      <p:sp>
        <p:nvSpPr>
          <p:cNvPr id="3" name="Выноска со стрелкой вверх 2"/>
          <p:cNvSpPr/>
          <p:nvPr/>
        </p:nvSpPr>
        <p:spPr>
          <a:xfrm>
            <a:off x="4367847" y="2990808"/>
            <a:ext cx="858712" cy="484690"/>
          </a:xfrm>
          <a:prstGeom prst="upArrowCallout">
            <a:avLst/>
          </a:prstGeom>
          <a:solidFill>
            <a:schemeClr val="bg1"/>
          </a:solidFill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>
                <a:solidFill>
                  <a:srgbClr val="003366"/>
                </a:solidFill>
                <a:latin typeface="Arial Narrow" pitchFamily="34" charset="0"/>
              </a:rPr>
              <a:t>2021 – 2022</a:t>
            </a:r>
          </a:p>
        </p:txBody>
      </p:sp>
      <p:sp>
        <p:nvSpPr>
          <p:cNvPr id="30" name="Выноска со стрелкой вверх 29"/>
          <p:cNvSpPr/>
          <p:nvPr/>
        </p:nvSpPr>
        <p:spPr>
          <a:xfrm>
            <a:off x="6761055" y="2988397"/>
            <a:ext cx="737116" cy="496344"/>
          </a:xfrm>
          <a:prstGeom prst="upArrowCallout">
            <a:avLst/>
          </a:prstGeom>
          <a:solidFill>
            <a:schemeClr val="bg1"/>
          </a:solidFill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>
                <a:solidFill>
                  <a:srgbClr val="003366"/>
                </a:solidFill>
                <a:latin typeface="Arial Narrow" pitchFamily="34" charset="0"/>
              </a:rPr>
              <a:t>с 01.01.2022</a:t>
            </a:r>
          </a:p>
        </p:txBody>
      </p:sp>
      <p:sp>
        <p:nvSpPr>
          <p:cNvPr id="34" name="Выноска со стрелкой вверх 33"/>
          <p:cNvSpPr/>
          <p:nvPr/>
        </p:nvSpPr>
        <p:spPr>
          <a:xfrm>
            <a:off x="7950655" y="3000901"/>
            <a:ext cx="875498" cy="505217"/>
          </a:xfrm>
          <a:prstGeom prst="upArrowCallout">
            <a:avLst/>
          </a:prstGeom>
          <a:solidFill>
            <a:schemeClr val="bg1"/>
          </a:solidFill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>
                <a:solidFill>
                  <a:srgbClr val="003366"/>
                </a:solidFill>
                <a:latin typeface="Arial Narrow" pitchFamily="34" charset="0"/>
              </a:rPr>
              <a:t>Ежегодно, по запросам</a:t>
            </a:r>
          </a:p>
        </p:txBody>
      </p:sp>
      <p:sp>
        <p:nvSpPr>
          <p:cNvPr id="35" name="Выноска со стрелкой вверх 34"/>
          <p:cNvSpPr/>
          <p:nvPr/>
        </p:nvSpPr>
        <p:spPr>
          <a:xfrm>
            <a:off x="5605081" y="2992070"/>
            <a:ext cx="790874" cy="484690"/>
          </a:xfrm>
          <a:prstGeom prst="upArrowCallout">
            <a:avLst/>
          </a:prstGeom>
          <a:solidFill>
            <a:schemeClr val="bg1"/>
          </a:solidFill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>
                <a:solidFill>
                  <a:srgbClr val="003366"/>
                </a:solidFill>
                <a:latin typeface="Arial Narrow" pitchFamily="34" charset="0"/>
              </a:rPr>
              <a:t>2021 – 2022</a:t>
            </a: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4367847" y="3967462"/>
            <a:ext cx="4523761" cy="719868"/>
          </a:xfrm>
          <a:prstGeom prst="roundRect">
            <a:avLst/>
          </a:prstGeom>
          <a:solidFill>
            <a:schemeClr val="bg1"/>
          </a:solidFill>
          <a:ln w="12700">
            <a:noFill/>
          </a:ln>
          <a:effectLst>
            <a:glow rad="63500">
              <a:srgbClr val="00B050">
                <a:alpha val="40000"/>
              </a:srgb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200" dirty="0">
                <a:solidFill>
                  <a:srgbClr val="003366"/>
                </a:solidFill>
              </a:rPr>
              <a:t>В декабре 2021 года Совет директоров ПАО «ОГК-2» определил деятельность в области устойчивого развития приоритетным направлением деятельности Общества.</a:t>
            </a:r>
          </a:p>
        </p:txBody>
      </p:sp>
      <p:sp>
        <p:nvSpPr>
          <p:cNvPr id="54" name="Выноска со стрелкой вверх 53"/>
          <p:cNvSpPr/>
          <p:nvPr/>
        </p:nvSpPr>
        <p:spPr>
          <a:xfrm>
            <a:off x="4367847" y="3641756"/>
            <a:ext cx="249607" cy="192129"/>
          </a:xfrm>
          <a:prstGeom prst="upArrowCallout">
            <a:avLst/>
          </a:prstGeom>
          <a:solidFill>
            <a:schemeClr val="bg1"/>
          </a:solidFill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900" dirty="0">
              <a:solidFill>
                <a:srgbClr val="003366"/>
              </a:solidFill>
              <a:latin typeface="Arial Narrow" pitchFamily="34" charset="0"/>
            </a:endParaRPr>
          </a:p>
        </p:txBody>
      </p:sp>
      <p:sp>
        <p:nvSpPr>
          <p:cNvPr id="55" name="Скругленный прямоугольник 54"/>
          <p:cNvSpPr/>
          <p:nvPr/>
        </p:nvSpPr>
        <p:spPr>
          <a:xfrm>
            <a:off x="4662413" y="3687932"/>
            <a:ext cx="3220227" cy="158533"/>
          </a:xfrm>
          <a:prstGeom prst="round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900" dirty="0">
                <a:solidFill>
                  <a:srgbClr val="003366"/>
                </a:solidFill>
                <a:latin typeface="Arial Narrow" pitchFamily="34" charset="0"/>
              </a:rPr>
              <a:t>- Плановый срок реализации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85558" y="3870277"/>
            <a:ext cx="3887994" cy="2390107"/>
          </a:xfrm>
          <a:prstGeom prst="roundRect">
            <a:avLst/>
          </a:prstGeom>
          <a:solidFill>
            <a:schemeClr val="bg1"/>
          </a:solidFill>
          <a:ln w="12700">
            <a:noFill/>
          </a:ln>
          <a:effectLst>
            <a:glow rad="63500">
              <a:srgbClr val="00B050">
                <a:alpha val="40000"/>
              </a:srgb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100" dirty="0">
              <a:solidFill>
                <a:srgbClr val="003366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ru-RU" sz="1100" dirty="0">
                <a:solidFill>
                  <a:srgbClr val="003366"/>
                </a:solidFill>
              </a:rPr>
              <a:t>В мае 2021 Газпром утвердил Политику в области устойчивого развития, в которой определены ESG – цели Группы Газпром.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ru-RU" sz="1100" dirty="0">
                <a:solidFill>
                  <a:srgbClr val="003366"/>
                </a:solidFill>
              </a:rPr>
              <a:t>В июне 2021 был создан Управляющий комитет по устойчивому развитию компаний Группы Газпром </a:t>
            </a:r>
            <a:r>
              <a:rPr lang="ru-RU" sz="1100" dirty="0" err="1">
                <a:solidFill>
                  <a:srgbClr val="003366"/>
                </a:solidFill>
              </a:rPr>
              <a:t>энергохолдинг</a:t>
            </a:r>
            <a:r>
              <a:rPr lang="ru-RU" sz="1100" dirty="0">
                <a:solidFill>
                  <a:srgbClr val="003366"/>
                </a:solidFill>
              </a:rPr>
              <a:t> в состав которого в том числе вошел управляющий директор ПАО «ОГК-2» А.В. </a:t>
            </a:r>
            <a:r>
              <a:rPr lang="ru-RU" sz="1100" dirty="0" err="1">
                <a:solidFill>
                  <a:srgbClr val="003366"/>
                </a:solidFill>
              </a:rPr>
              <a:t>Семиколенов</a:t>
            </a:r>
            <a:r>
              <a:rPr lang="ru-RU" sz="1100" dirty="0">
                <a:solidFill>
                  <a:srgbClr val="003366"/>
                </a:solidFill>
              </a:rPr>
              <a:t>;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ru-RU" sz="1100" dirty="0">
                <a:solidFill>
                  <a:srgbClr val="003366"/>
                </a:solidFill>
              </a:rPr>
              <a:t>В июле 2021 создана в ПАО «ОГК-2» рабочая группа по устойчивому развитию.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ru-RU" sz="1100" dirty="0">
                <a:solidFill>
                  <a:srgbClr val="003366"/>
                </a:solidFill>
              </a:rPr>
              <a:t>В сентябре 2021 созданы 3 рабочие группы по развитию </a:t>
            </a:r>
            <a:r>
              <a:rPr lang="en-US" sz="1100" dirty="0">
                <a:solidFill>
                  <a:srgbClr val="003366"/>
                </a:solidFill>
              </a:rPr>
              <a:t>ESG-</a:t>
            </a:r>
            <a:r>
              <a:rPr lang="ru-RU" sz="1100" dirty="0">
                <a:solidFill>
                  <a:srgbClr val="003366"/>
                </a:solidFill>
              </a:rPr>
              <a:t>практики в Группе Газпром </a:t>
            </a:r>
            <a:r>
              <a:rPr lang="ru-RU" sz="1100" dirty="0" err="1">
                <a:solidFill>
                  <a:srgbClr val="003366"/>
                </a:solidFill>
              </a:rPr>
              <a:t>энергохолдинг</a:t>
            </a:r>
            <a:r>
              <a:rPr lang="ru-RU" sz="1100" dirty="0">
                <a:solidFill>
                  <a:srgbClr val="003366"/>
                </a:solidFill>
              </a:rPr>
              <a:t> («Корпоративное управление», «Социальная сфера», «Экология»).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endParaRPr lang="ru-RU" sz="1200" dirty="0">
              <a:solidFill>
                <a:srgbClr val="FF0000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392160" y="4853663"/>
            <a:ext cx="3558495" cy="1057275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5763461" y="5180869"/>
            <a:ext cx="3015375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dirty="0">
                <a:solidFill>
                  <a:srgbClr val="003366"/>
                </a:solidFill>
              </a:rPr>
              <a:t>ПАО «ОГК-2» заняло третье место, набрав в общей сумме 1,4 баллов. Расчеты отраслевого рейтинга производились на основе трех разделов: экологический менеджмент, воздействие на окружающую среду и раскрытие информации. 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105925" y="1130246"/>
            <a:ext cx="4163159" cy="723267"/>
          </a:xfrm>
          <a:prstGeom prst="roundRect">
            <a:avLst/>
          </a:prstGeom>
          <a:solidFill>
            <a:schemeClr val="bg1"/>
          </a:solidFill>
          <a:ln w="12700">
            <a:noFill/>
          </a:ln>
          <a:effectLst>
            <a:glow rad="63500">
              <a:srgbClr val="92D050">
                <a:alpha val="40000"/>
              </a:srgb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solidFill>
                <a:srgbClr val="00B050"/>
              </a:solidFill>
            </a:endParaRPr>
          </a:p>
          <a:p>
            <a:pPr algn="ctr"/>
            <a:r>
              <a:rPr lang="ru-RU" sz="1400" dirty="0">
                <a:solidFill>
                  <a:srgbClr val="00B050"/>
                </a:solidFill>
              </a:rPr>
              <a:t>Производство электроэнергии и тепла содействуют достижению следующих Целей в области устойчивого развития ООН:</a:t>
            </a:r>
          </a:p>
          <a:p>
            <a:endParaRPr lang="ru-RU" sz="1200" dirty="0">
              <a:solidFill>
                <a:srgbClr val="003366"/>
              </a:solidFill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05720" y="1914873"/>
            <a:ext cx="3872010" cy="973742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85558" y="2852647"/>
            <a:ext cx="3130604" cy="848900"/>
          </a:xfrm>
          <a:prstGeom prst="rect">
            <a:avLst/>
          </a:prstGeom>
        </p:spPr>
      </p:pic>
      <p:sp>
        <p:nvSpPr>
          <p:cNvPr id="19" name="Номер слайда 3">
            <a:extLst>
              <a:ext uri="{FF2B5EF4-FFF2-40B4-BE49-F238E27FC236}">
                <a16:creationId xmlns:a16="http://schemas.microsoft.com/office/drawing/2014/main" id="{2DE05B58-D6EC-4165-ADF7-80D292E10F2F}"/>
              </a:ext>
            </a:extLst>
          </p:cNvPr>
          <p:cNvSpPr txBox="1">
            <a:spLocks/>
          </p:cNvSpPr>
          <p:nvPr/>
        </p:nvSpPr>
        <p:spPr>
          <a:xfrm>
            <a:off x="204788" y="6477893"/>
            <a:ext cx="1208087" cy="307777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700" kern="120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700" kern="120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700" kern="120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700" kern="120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9pPr>
          </a:lstStyle>
          <a:p>
            <a:r>
              <a:rPr lang="ru-RU" sz="2000" b="1" dirty="0"/>
              <a:t>11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1"/>
          </p:nvPr>
        </p:nvSpPr>
        <p:spPr>
          <a:xfrm>
            <a:off x="1786806" y="6431727"/>
            <a:ext cx="7613650" cy="400110"/>
          </a:xfrm>
        </p:spPr>
        <p:txBody>
          <a:bodyPr/>
          <a:lstStyle/>
          <a:p>
            <a:r>
              <a:rPr lang="ru-RU" sz="2000" dirty="0"/>
              <a:t>Результаты деятельности Группы ОГК-2 по МСФО за 3М 2022 г.</a:t>
            </a:r>
          </a:p>
        </p:txBody>
      </p:sp>
    </p:spTree>
    <p:extLst>
      <p:ext uri="{BB962C8B-B14F-4D97-AF65-F5344CB8AC3E}">
        <p14:creationId xmlns:p14="http://schemas.microsoft.com/office/powerpoint/2010/main" val="1479954263"/>
      </p:ext>
    </p:extLst>
  </p:cSld>
  <p:clrMapOvr>
    <a:masterClrMapping/>
  </p:clrMapOvr>
</p:sld>
</file>

<file path=ppt/theme/theme1.xml><?xml version="1.0" encoding="utf-8"?>
<a:theme xmlns:a="http://schemas.openxmlformats.org/drawingml/2006/main" name="3_Специальное оформление">
  <a:themeElements>
    <a:clrScheme name="3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3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6_Специальное оформление">
  <a:themeElements>
    <a:clrScheme name="3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3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4_Специальное оформление">
  <a:themeElements>
    <a:clrScheme name="4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4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5_Специальное оформление">
  <a:themeElements>
    <a:clrScheme name="4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4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1_Специальное оформление">
  <a:themeElements>
    <a:clrScheme name="4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4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7_Специальное оформление">
  <a:themeElements>
    <a:clrScheme name="7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7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7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8_Специальное оформление">
  <a:themeElements>
    <a:clrScheme name="8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8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8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10_Специальное оформление">
  <a:themeElements>
    <a:clrScheme name="9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9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9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29152</TotalTime>
  <Words>1279</Words>
  <Application>Microsoft Office PowerPoint</Application>
  <PresentationFormat>Экран (4:3)</PresentationFormat>
  <Paragraphs>216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8</vt:i4>
      </vt:variant>
      <vt:variant>
        <vt:lpstr>Заголовки слайдов</vt:lpstr>
      </vt:variant>
      <vt:variant>
        <vt:i4>10</vt:i4>
      </vt:variant>
    </vt:vector>
  </HeadingPairs>
  <TitlesOfParts>
    <vt:vector size="22" baseType="lpstr">
      <vt:lpstr>Arial</vt:lpstr>
      <vt:lpstr>Arial Narrow</vt:lpstr>
      <vt:lpstr>Symbol</vt:lpstr>
      <vt:lpstr>Wingdings</vt:lpstr>
      <vt:lpstr>3_Специальное оформление</vt:lpstr>
      <vt:lpstr>6_Специальное оформление</vt:lpstr>
      <vt:lpstr>4_Специальное оформление</vt:lpstr>
      <vt:lpstr>5_Специальное оформление</vt:lpstr>
      <vt:lpstr>11_Специальное оформление</vt:lpstr>
      <vt:lpstr>7_Специальное оформление</vt:lpstr>
      <vt:lpstr>8_Специальное оформление</vt:lpstr>
      <vt:lpstr>10_Специальное оформление</vt:lpstr>
      <vt:lpstr>Презентация PowerPoint</vt:lpstr>
      <vt:lpstr>Ограничение ответственности</vt:lpstr>
      <vt:lpstr>Производственные и финансовые результаты</vt:lpstr>
      <vt:lpstr>Выручка</vt:lpstr>
      <vt:lpstr>Переменные расходы</vt:lpstr>
      <vt:lpstr>Постоянные расходы</vt:lpstr>
      <vt:lpstr>EBITDA и прибыль</vt:lpstr>
      <vt:lpstr>Заемные средства</vt:lpstr>
      <vt:lpstr> Внедрение ESG-практик в деятельность ОГК-2</vt:lpstr>
      <vt:lpstr>Презентация PowerPoint</vt:lpstr>
    </vt:vector>
  </TitlesOfParts>
  <Company>Typo Graphic Design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Pirit</dc:creator>
  <cp:lastModifiedBy>Мельников Александр</cp:lastModifiedBy>
  <cp:revision>510</cp:revision>
  <cp:lastPrinted>2020-08-05T07:27:55Z</cp:lastPrinted>
  <dcterms:created xsi:type="dcterms:W3CDTF">2009-07-15T11:37:47Z</dcterms:created>
  <dcterms:modified xsi:type="dcterms:W3CDTF">2022-05-16T14:42:14Z</dcterms:modified>
</cp:coreProperties>
</file>