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  <p:sldMasterId id="2147483769" r:id="rId2"/>
    <p:sldMasterId id="2147483658" r:id="rId3"/>
    <p:sldMasterId id="2147483759" r:id="rId4"/>
    <p:sldMasterId id="2147483762" r:id="rId5"/>
    <p:sldMasterId id="2147483661" r:id="rId6"/>
    <p:sldMasterId id="2147483662" r:id="rId7"/>
    <p:sldMasterId id="2147483743" r:id="rId8"/>
  </p:sldMasterIdLst>
  <p:notesMasterIdLst>
    <p:notesMasterId r:id="rId19"/>
  </p:notesMasterIdLst>
  <p:handoutMasterIdLst>
    <p:handoutMasterId r:id="rId20"/>
  </p:handoutMasterIdLst>
  <p:sldIdLst>
    <p:sldId id="256" r:id="rId9"/>
    <p:sldId id="257" r:id="rId10"/>
    <p:sldId id="272" r:id="rId11"/>
    <p:sldId id="273" r:id="rId12"/>
    <p:sldId id="278" r:id="rId13"/>
    <p:sldId id="279" r:id="rId14"/>
    <p:sldId id="276" r:id="rId15"/>
    <p:sldId id="277" r:id="rId16"/>
    <p:sldId id="280" r:id="rId17"/>
    <p:sldId id="271" r:id="rId18"/>
  </p:sldIdLst>
  <p:sldSz cx="9144000" cy="6858000" type="screen4x3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25">
          <p15:clr>
            <a:srgbClr val="A4A3A4"/>
          </p15:clr>
        </p15:guide>
        <p15:guide id="4" orient="horz" pos="591">
          <p15:clr>
            <a:srgbClr val="A4A3A4"/>
          </p15:clr>
        </p15:guide>
        <p15:guide id="5" orient="horz" pos="1752">
          <p15:clr>
            <a:srgbClr val="A4A3A4"/>
          </p15:clr>
        </p15:guide>
        <p15:guide id="6" orient="horz" pos="2818">
          <p15:clr>
            <a:srgbClr val="A4A3A4"/>
          </p15:clr>
        </p15:guide>
        <p15:guide id="7" orient="horz" pos="2959">
          <p15:clr>
            <a:srgbClr val="A4A3A4"/>
          </p15:clr>
        </p15:guide>
        <p15:guide id="8" orient="horz" pos="1612">
          <p15:clr>
            <a:srgbClr val="A4A3A4"/>
          </p15:clr>
        </p15:guide>
        <p15:guide id="9" pos="141">
          <p15:clr>
            <a:srgbClr val="A4A3A4"/>
          </p15:clr>
        </p15:guide>
        <p15:guide id="10" pos="3747">
          <p15:clr>
            <a:srgbClr val="A4A3A4"/>
          </p15:clr>
        </p15:guide>
        <p15:guide id="11" pos="5620">
          <p15:clr>
            <a:srgbClr val="A4A3A4"/>
          </p15:clr>
        </p15:guide>
        <p15:guide id="12" pos="1873">
          <p15:clr>
            <a:srgbClr val="A4A3A4"/>
          </p15:clr>
        </p15:guide>
        <p15:guide id="13" pos="2014">
          <p15:clr>
            <a:srgbClr val="A4A3A4"/>
          </p15:clr>
        </p15:guide>
        <p15:guide id="14" pos="3885">
          <p15:clr>
            <a:srgbClr val="A4A3A4"/>
          </p15:clr>
        </p15:guide>
        <p15:guide id="15" pos="1180">
          <p15:clr>
            <a:srgbClr val="A4A3A4"/>
          </p15:clr>
        </p15:guide>
        <p15:guide id="16" pos="8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79C2"/>
    <a:srgbClr val="003366"/>
    <a:srgbClr val="0066FF"/>
    <a:srgbClr val="0033CC"/>
    <a:srgbClr val="0000FF"/>
    <a:srgbClr val="3366FF"/>
    <a:srgbClr val="00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66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848" y="84"/>
      </p:cViewPr>
      <p:guideLst>
        <p:guide orient="horz" pos="1893"/>
        <p:guide orient="horz" pos="3884"/>
        <p:guide orient="horz" pos="825"/>
        <p:guide orient="horz" pos="591"/>
        <p:guide orient="horz" pos="1752"/>
        <p:guide orient="horz" pos="2818"/>
        <p:guide orient="horz" pos="2959"/>
        <p:guide orient="horz" pos="1612"/>
        <p:guide pos="141"/>
        <p:guide pos="3747"/>
        <p:guide pos="5620"/>
        <p:guide pos="1873"/>
        <p:guide pos="2014"/>
        <p:guide pos="3885"/>
        <p:guide pos="1180"/>
        <p:guide pos="89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318" y="-108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0C8EA0-E405-4C37-BED4-0BF4B78FE2B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7779EAC-A0DF-455E-91E0-ED2F2E017E13}">
      <dgm:prSet phldrT="[Текст]" custT="1"/>
      <dgm:spPr>
        <a:solidFill>
          <a:schemeClr val="accent3">
            <a:lumMod val="20000"/>
            <a:lumOff val="8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100" kern="1200" dirty="0" smtClean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Дорожная карта</a:t>
          </a:r>
          <a:endParaRPr lang="ru-RU" sz="1100" kern="1200" dirty="0">
            <a:solidFill>
              <a:srgbClr val="003366"/>
            </a:solidFill>
            <a:latin typeface="Arial Narrow" pitchFamily="34" charset="0"/>
            <a:ea typeface="+mn-ea"/>
            <a:cs typeface="+mn-cs"/>
          </a:endParaRPr>
        </a:p>
      </dgm:t>
    </dgm:pt>
    <dgm:pt modelId="{FB3D9A64-8DB6-44C1-951F-75B1AD1B95BB}" type="parTrans" cxnId="{32613206-6F78-4343-BBDB-E127F05738FA}">
      <dgm:prSet/>
      <dgm:spPr/>
      <dgm:t>
        <a:bodyPr/>
        <a:lstStyle/>
        <a:p>
          <a:endParaRPr lang="ru-RU"/>
        </a:p>
      </dgm:t>
    </dgm:pt>
    <dgm:pt modelId="{DFFFB01C-8C5E-48B6-AB97-DD4087810CAE}" type="sibTrans" cxnId="{32613206-6F78-4343-BBDB-E127F05738FA}">
      <dgm:prSet/>
      <dgm:spPr/>
      <dgm:t>
        <a:bodyPr/>
        <a:lstStyle/>
        <a:p>
          <a:endParaRPr lang="ru-RU"/>
        </a:p>
      </dgm:t>
    </dgm:pt>
    <dgm:pt modelId="{C818F9D8-EEBD-4F5C-A07E-8F67BF0152E9}">
      <dgm:prSet phldrT="[Текст]" custT="1"/>
      <dgm:spPr>
        <a:solidFill>
          <a:schemeClr val="accent3">
            <a:lumMod val="20000"/>
            <a:lumOff val="8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100" kern="1200" dirty="0" smtClean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Реализация принятых решений</a:t>
          </a:r>
          <a:endParaRPr lang="ru-RU" sz="1100" kern="1200" dirty="0">
            <a:solidFill>
              <a:srgbClr val="003366"/>
            </a:solidFill>
            <a:latin typeface="Arial Narrow" pitchFamily="34" charset="0"/>
            <a:ea typeface="+mn-ea"/>
            <a:cs typeface="+mn-cs"/>
          </a:endParaRPr>
        </a:p>
      </dgm:t>
    </dgm:pt>
    <dgm:pt modelId="{415464E8-092C-45F5-9369-0DE077966634}" type="parTrans" cxnId="{2AD77C58-F0FB-48E3-A56A-87F127C998A3}">
      <dgm:prSet/>
      <dgm:spPr/>
      <dgm:t>
        <a:bodyPr/>
        <a:lstStyle/>
        <a:p>
          <a:endParaRPr lang="ru-RU"/>
        </a:p>
      </dgm:t>
    </dgm:pt>
    <dgm:pt modelId="{652EDCD4-8F4D-4B4D-BE8A-6B71C1EB301E}" type="sibTrans" cxnId="{2AD77C58-F0FB-48E3-A56A-87F127C998A3}">
      <dgm:prSet/>
      <dgm:spPr/>
      <dgm:t>
        <a:bodyPr/>
        <a:lstStyle/>
        <a:p>
          <a:endParaRPr lang="ru-RU"/>
        </a:p>
      </dgm:t>
    </dgm:pt>
    <dgm:pt modelId="{8FB3B955-E4D5-464B-B7FC-39FB0FDA9374}">
      <dgm:prSet phldrT="[Текст]" custT="1"/>
      <dgm:spPr>
        <a:solidFill>
          <a:schemeClr val="accent3">
            <a:lumMod val="20000"/>
            <a:lumOff val="8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100" kern="1200" dirty="0" smtClean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Отчетность </a:t>
          </a:r>
          <a:endParaRPr lang="ru-RU" sz="1100" kern="1200" dirty="0">
            <a:solidFill>
              <a:srgbClr val="003366"/>
            </a:solidFill>
            <a:latin typeface="Arial Narrow" pitchFamily="34" charset="0"/>
            <a:ea typeface="+mn-ea"/>
            <a:cs typeface="+mn-cs"/>
          </a:endParaRPr>
        </a:p>
      </dgm:t>
    </dgm:pt>
    <dgm:pt modelId="{BE86127C-CFB2-4127-9387-FA4D8234DCC0}" type="parTrans" cxnId="{A03EEABD-22E7-4857-8DF3-952F08FCC1FF}">
      <dgm:prSet/>
      <dgm:spPr/>
      <dgm:t>
        <a:bodyPr/>
        <a:lstStyle/>
        <a:p>
          <a:endParaRPr lang="ru-RU"/>
        </a:p>
      </dgm:t>
    </dgm:pt>
    <dgm:pt modelId="{2E5D5B7E-29CE-40FA-BD21-86D8105199AF}" type="sibTrans" cxnId="{A03EEABD-22E7-4857-8DF3-952F08FCC1FF}">
      <dgm:prSet/>
      <dgm:spPr/>
      <dgm:t>
        <a:bodyPr/>
        <a:lstStyle/>
        <a:p>
          <a:endParaRPr lang="ru-RU"/>
        </a:p>
      </dgm:t>
    </dgm:pt>
    <dgm:pt modelId="{910E3D5F-268F-46AB-B999-1F7ADC979499}">
      <dgm:prSet phldrT="[Текст]" custT="1"/>
      <dgm:spPr>
        <a:solidFill>
          <a:schemeClr val="accent3">
            <a:lumMod val="20000"/>
            <a:lumOff val="8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100" kern="1200" dirty="0" smtClean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Ключевые документы </a:t>
          </a:r>
          <a:r>
            <a:rPr lang="en-US" sz="1100" kern="1200" dirty="0" smtClean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ESG</a:t>
          </a:r>
          <a:endParaRPr lang="ru-RU" sz="1100" kern="1200" dirty="0">
            <a:solidFill>
              <a:srgbClr val="003366"/>
            </a:solidFill>
            <a:latin typeface="Arial Narrow" pitchFamily="34" charset="0"/>
            <a:ea typeface="+mn-ea"/>
            <a:cs typeface="+mn-cs"/>
          </a:endParaRPr>
        </a:p>
      </dgm:t>
    </dgm:pt>
    <dgm:pt modelId="{204F6AD4-5971-4AFC-B9AB-6BEA7286CF86}" type="parTrans" cxnId="{BCE696F1-9E03-4DFC-A712-CA179EE16C0B}">
      <dgm:prSet/>
      <dgm:spPr/>
      <dgm:t>
        <a:bodyPr/>
        <a:lstStyle/>
        <a:p>
          <a:endParaRPr lang="ru-RU"/>
        </a:p>
      </dgm:t>
    </dgm:pt>
    <dgm:pt modelId="{A8A8F0E3-F66F-4FD7-8F19-2D3DBAA894F7}" type="sibTrans" cxnId="{BCE696F1-9E03-4DFC-A712-CA179EE16C0B}">
      <dgm:prSet/>
      <dgm:spPr/>
      <dgm:t>
        <a:bodyPr/>
        <a:lstStyle/>
        <a:p>
          <a:endParaRPr lang="ru-RU"/>
        </a:p>
      </dgm:t>
    </dgm:pt>
    <dgm:pt modelId="{76502837-E602-48FC-8624-99532C4EF494}" type="pres">
      <dgm:prSet presAssocID="{890C8EA0-E405-4C37-BED4-0BF4B78FE2B4}" presName="CompostProcess" presStyleCnt="0">
        <dgm:presLayoutVars>
          <dgm:dir/>
          <dgm:resizeHandles val="exact"/>
        </dgm:presLayoutVars>
      </dgm:prSet>
      <dgm:spPr/>
    </dgm:pt>
    <dgm:pt modelId="{CAF58A17-6D8A-4167-9FA8-02E518BD5003}" type="pres">
      <dgm:prSet presAssocID="{890C8EA0-E405-4C37-BED4-0BF4B78FE2B4}" presName="arrow" presStyleLbl="bgShp" presStyleIdx="0" presStyleCnt="1" custLinFactNeighborX="-42" custLinFactNeighborY="-434"/>
      <dgm:spPr>
        <a:solidFill>
          <a:srgbClr val="00B05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9BE1C423-6A4B-41EC-A75D-B9CDB11EDC9B}" type="pres">
      <dgm:prSet presAssocID="{890C8EA0-E405-4C37-BED4-0BF4B78FE2B4}" presName="linearProcess" presStyleCnt="0"/>
      <dgm:spPr/>
    </dgm:pt>
    <dgm:pt modelId="{23115331-C86F-4B0B-8EAD-8596FC9371B1}" type="pres">
      <dgm:prSet presAssocID="{C7779EAC-A0DF-455E-91E0-ED2F2E017E13}" presName="textNode" presStyleLbl="node1" presStyleIdx="0" presStyleCnt="4" custLinFactNeighborX="-22072" custLinFactNeighborY="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B70579-B355-44AD-90C8-397A9C4E7855}" type="pres">
      <dgm:prSet presAssocID="{DFFFB01C-8C5E-48B6-AB97-DD4087810CAE}" presName="sibTrans" presStyleCnt="0"/>
      <dgm:spPr/>
    </dgm:pt>
    <dgm:pt modelId="{98DBAFC7-BADC-49B1-8B59-1FD798A31E77}" type="pres">
      <dgm:prSet presAssocID="{910E3D5F-268F-46AB-B999-1F7ADC979499}" presName="textNode" presStyleLbl="node1" presStyleIdx="1" presStyleCnt="4" custLinFactNeighborX="-2070" custLinFactNeighborY="1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A3A371-3B96-41BD-BC13-E5661C3CAD8D}" type="pres">
      <dgm:prSet presAssocID="{A8A8F0E3-F66F-4FD7-8F19-2D3DBAA894F7}" presName="sibTrans" presStyleCnt="0"/>
      <dgm:spPr/>
    </dgm:pt>
    <dgm:pt modelId="{63DCCAB7-8BE8-4E63-A30D-B91E18DD7DC8}" type="pres">
      <dgm:prSet presAssocID="{C818F9D8-EEBD-4F5C-A07E-8F67BF0152E9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BCA573-74BB-4E58-90D4-C34702AE6BF5}" type="pres">
      <dgm:prSet presAssocID="{652EDCD4-8F4D-4B4D-BE8A-6B71C1EB301E}" presName="sibTrans" presStyleCnt="0"/>
      <dgm:spPr/>
    </dgm:pt>
    <dgm:pt modelId="{1EB8A387-7C9C-45FF-AEB4-0FF628C70526}" type="pres">
      <dgm:prSet presAssocID="{8FB3B955-E4D5-464B-B7FC-39FB0FDA9374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426008-E8FB-43D9-B99D-2267F4EBE915}" type="presOf" srcId="{C7779EAC-A0DF-455E-91E0-ED2F2E017E13}" destId="{23115331-C86F-4B0B-8EAD-8596FC9371B1}" srcOrd="0" destOrd="0" presId="urn:microsoft.com/office/officeart/2005/8/layout/hProcess9"/>
    <dgm:cxn modelId="{8552A4B5-0C01-4C0C-885B-754E37958AFB}" type="presOf" srcId="{910E3D5F-268F-46AB-B999-1F7ADC979499}" destId="{98DBAFC7-BADC-49B1-8B59-1FD798A31E77}" srcOrd="0" destOrd="0" presId="urn:microsoft.com/office/officeart/2005/8/layout/hProcess9"/>
    <dgm:cxn modelId="{BCE696F1-9E03-4DFC-A712-CA179EE16C0B}" srcId="{890C8EA0-E405-4C37-BED4-0BF4B78FE2B4}" destId="{910E3D5F-268F-46AB-B999-1F7ADC979499}" srcOrd="1" destOrd="0" parTransId="{204F6AD4-5971-4AFC-B9AB-6BEA7286CF86}" sibTransId="{A8A8F0E3-F66F-4FD7-8F19-2D3DBAA894F7}"/>
    <dgm:cxn modelId="{3CD7E643-860F-4DCA-9301-FF466E3CAFB1}" type="presOf" srcId="{890C8EA0-E405-4C37-BED4-0BF4B78FE2B4}" destId="{76502837-E602-48FC-8624-99532C4EF494}" srcOrd="0" destOrd="0" presId="urn:microsoft.com/office/officeart/2005/8/layout/hProcess9"/>
    <dgm:cxn modelId="{97A73D94-D1F2-4AE9-9634-8ACA217771EF}" type="presOf" srcId="{8FB3B955-E4D5-464B-B7FC-39FB0FDA9374}" destId="{1EB8A387-7C9C-45FF-AEB4-0FF628C70526}" srcOrd="0" destOrd="0" presId="urn:microsoft.com/office/officeart/2005/8/layout/hProcess9"/>
    <dgm:cxn modelId="{32613206-6F78-4343-BBDB-E127F05738FA}" srcId="{890C8EA0-E405-4C37-BED4-0BF4B78FE2B4}" destId="{C7779EAC-A0DF-455E-91E0-ED2F2E017E13}" srcOrd="0" destOrd="0" parTransId="{FB3D9A64-8DB6-44C1-951F-75B1AD1B95BB}" sibTransId="{DFFFB01C-8C5E-48B6-AB97-DD4087810CAE}"/>
    <dgm:cxn modelId="{9DA6BBFD-A412-4B10-9880-76ED69DFC549}" type="presOf" srcId="{C818F9D8-EEBD-4F5C-A07E-8F67BF0152E9}" destId="{63DCCAB7-8BE8-4E63-A30D-B91E18DD7DC8}" srcOrd="0" destOrd="0" presId="urn:microsoft.com/office/officeart/2005/8/layout/hProcess9"/>
    <dgm:cxn modelId="{A03EEABD-22E7-4857-8DF3-952F08FCC1FF}" srcId="{890C8EA0-E405-4C37-BED4-0BF4B78FE2B4}" destId="{8FB3B955-E4D5-464B-B7FC-39FB0FDA9374}" srcOrd="3" destOrd="0" parTransId="{BE86127C-CFB2-4127-9387-FA4D8234DCC0}" sibTransId="{2E5D5B7E-29CE-40FA-BD21-86D8105199AF}"/>
    <dgm:cxn modelId="{2AD77C58-F0FB-48E3-A56A-87F127C998A3}" srcId="{890C8EA0-E405-4C37-BED4-0BF4B78FE2B4}" destId="{C818F9D8-EEBD-4F5C-A07E-8F67BF0152E9}" srcOrd="2" destOrd="0" parTransId="{415464E8-092C-45F5-9369-0DE077966634}" sibTransId="{652EDCD4-8F4D-4B4D-BE8A-6B71C1EB301E}"/>
    <dgm:cxn modelId="{2189DB4C-95C1-4DB6-8A5F-5C75DABA9813}" type="presParOf" srcId="{76502837-E602-48FC-8624-99532C4EF494}" destId="{CAF58A17-6D8A-4167-9FA8-02E518BD5003}" srcOrd="0" destOrd="0" presId="urn:microsoft.com/office/officeart/2005/8/layout/hProcess9"/>
    <dgm:cxn modelId="{9D8AFC5E-0C95-4A67-9DC2-D9D197286934}" type="presParOf" srcId="{76502837-E602-48FC-8624-99532C4EF494}" destId="{9BE1C423-6A4B-41EC-A75D-B9CDB11EDC9B}" srcOrd="1" destOrd="0" presId="urn:microsoft.com/office/officeart/2005/8/layout/hProcess9"/>
    <dgm:cxn modelId="{00D3A9A8-CBF8-4F32-A56B-78CB79E2BE0A}" type="presParOf" srcId="{9BE1C423-6A4B-41EC-A75D-B9CDB11EDC9B}" destId="{23115331-C86F-4B0B-8EAD-8596FC9371B1}" srcOrd="0" destOrd="0" presId="urn:microsoft.com/office/officeart/2005/8/layout/hProcess9"/>
    <dgm:cxn modelId="{FA6B4B7B-C7BE-490C-ABE5-D397DDAD9BA1}" type="presParOf" srcId="{9BE1C423-6A4B-41EC-A75D-B9CDB11EDC9B}" destId="{2DB70579-B355-44AD-90C8-397A9C4E7855}" srcOrd="1" destOrd="0" presId="urn:microsoft.com/office/officeart/2005/8/layout/hProcess9"/>
    <dgm:cxn modelId="{D1AFC87E-0390-4DAD-B39E-F51736D02B64}" type="presParOf" srcId="{9BE1C423-6A4B-41EC-A75D-B9CDB11EDC9B}" destId="{98DBAFC7-BADC-49B1-8B59-1FD798A31E77}" srcOrd="2" destOrd="0" presId="urn:microsoft.com/office/officeart/2005/8/layout/hProcess9"/>
    <dgm:cxn modelId="{D8852869-9340-4525-A637-C8A9B297E1FF}" type="presParOf" srcId="{9BE1C423-6A4B-41EC-A75D-B9CDB11EDC9B}" destId="{C1A3A371-3B96-41BD-BC13-E5661C3CAD8D}" srcOrd="3" destOrd="0" presId="urn:microsoft.com/office/officeart/2005/8/layout/hProcess9"/>
    <dgm:cxn modelId="{44B32376-464E-4C98-9BFE-9822A5E2FEEC}" type="presParOf" srcId="{9BE1C423-6A4B-41EC-A75D-B9CDB11EDC9B}" destId="{63DCCAB7-8BE8-4E63-A30D-B91E18DD7DC8}" srcOrd="4" destOrd="0" presId="urn:microsoft.com/office/officeart/2005/8/layout/hProcess9"/>
    <dgm:cxn modelId="{89D618E2-BC7B-46DF-9996-11F7A2DB5C0A}" type="presParOf" srcId="{9BE1C423-6A4B-41EC-A75D-B9CDB11EDC9B}" destId="{D3BCA573-74BB-4E58-90D4-C34702AE6BF5}" srcOrd="5" destOrd="0" presId="urn:microsoft.com/office/officeart/2005/8/layout/hProcess9"/>
    <dgm:cxn modelId="{EB288283-F716-48FE-AFB7-847CC90CED40}" type="presParOf" srcId="{9BE1C423-6A4B-41EC-A75D-B9CDB11EDC9B}" destId="{1EB8A387-7C9C-45FF-AEB4-0FF628C7052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F58A17-6D8A-4167-9FA8-02E518BD5003}">
      <dsp:nvSpPr>
        <dsp:cNvPr id="0" name=""/>
        <dsp:cNvSpPr/>
      </dsp:nvSpPr>
      <dsp:spPr>
        <a:xfrm>
          <a:off x="340064" y="0"/>
          <a:ext cx="3872501" cy="2347954"/>
        </a:xfrm>
        <a:prstGeom prst="rightArrow">
          <a:avLst/>
        </a:prstGeom>
        <a:solidFill>
          <a:srgbClr val="00B050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115331-C86F-4B0B-8EAD-8596FC9371B1}">
      <dsp:nvSpPr>
        <dsp:cNvPr id="0" name=""/>
        <dsp:cNvSpPr/>
      </dsp:nvSpPr>
      <dsp:spPr>
        <a:xfrm>
          <a:off x="0" y="705738"/>
          <a:ext cx="1011726" cy="939181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Дорожная карта</a:t>
          </a:r>
          <a:endParaRPr lang="ru-RU" sz="1100" kern="1200" dirty="0">
            <a:solidFill>
              <a:srgbClr val="003366"/>
            </a:solidFill>
            <a:latin typeface="Arial Narrow" pitchFamily="34" charset="0"/>
            <a:ea typeface="+mn-ea"/>
            <a:cs typeface="+mn-cs"/>
          </a:endParaRPr>
        </a:p>
      </dsp:txBody>
      <dsp:txXfrm>
        <a:off x="45847" y="751585"/>
        <a:ext cx="920032" cy="847487"/>
      </dsp:txXfrm>
    </dsp:sp>
    <dsp:sp modelId="{98DBAFC7-BADC-49B1-8B59-1FD798A31E77}">
      <dsp:nvSpPr>
        <dsp:cNvPr id="0" name=""/>
        <dsp:cNvSpPr/>
      </dsp:nvSpPr>
      <dsp:spPr>
        <a:xfrm>
          <a:off x="1178414" y="715346"/>
          <a:ext cx="1011726" cy="939181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Ключевые документы </a:t>
          </a:r>
          <a:r>
            <a:rPr lang="en-US" sz="1100" kern="1200" dirty="0" smtClean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ESG</a:t>
          </a:r>
          <a:endParaRPr lang="ru-RU" sz="1100" kern="1200" dirty="0">
            <a:solidFill>
              <a:srgbClr val="003366"/>
            </a:solidFill>
            <a:latin typeface="Arial Narrow" pitchFamily="34" charset="0"/>
            <a:ea typeface="+mn-ea"/>
            <a:cs typeface="+mn-cs"/>
          </a:endParaRPr>
        </a:p>
      </dsp:txBody>
      <dsp:txXfrm>
        <a:off x="1224261" y="761193"/>
        <a:ext cx="920032" cy="847487"/>
      </dsp:txXfrm>
    </dsp:sp>
    <dsp:sp modelId="{63DCCAB7-8BE8-4E63-A30D-B91E18DD7DC8}">
      <dsp:nvSpPr>
        <dsp:cNvPr id="0" name=""/>
        <dsp:cNvSpPr/>
      </dsp:nvSpPr>
      <dsp:spPr>
        <a:xfrm>
          <a:off x="2362252" y="704386"/>
          <a:ext cx="1011726" cy="939181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Реализация принятых решений</a:t>
          </a:r>
          <a:endParaRPr lang="ru-RU" sz="1100" kern="1200" dirty="0">
            <a:solidFill>
              <a:srgbClr val="003366"/>
            </a:solidFill>
            <a:latin typeface="Arial Narrow" pitchFamily="34" charset="0"/>
            <a:ea typeface="+mn-ea"/>
            <a:cs typeface="+mn-cs"/>
          </a:endParaRPr>
        </a:p>
      </dsp:txBody>
      <dsp:txXfrm>
        <a:off x="2408099" y="750233"/>
        <a:ext cx="920032" cy="847487"/>
      </dsp:txXfrm>
    </dsp:sp>
    <dsp:sp modelId="{1EB8A387-7C9C-45FF-AEB4-0FF628C70526}">
      <dsp:nvSpPr>
        <dsp:cNvPr id="0" name=""/>
        <dsp:cNvSpPr/>
      </dsp:nvSpPr>
      <dsp:spPr>
        <a:xfrm>
          <a:off x="3542600" y="704386"/>
          <a:ext cx="1011726" cy="939181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rgbClr val="003366"/>
              </a:solidFill>
              <a:latin typeface="Arial Narrow" pitchFamily="34" charset="0"/>
              <a:ea typeface="+mn-ea"/>
              <a:cs typeface="+mn-cs"/>
            </a:rPr>
            <a:t>Отчетность </a:t>
          </a:r>
          <a:endParaRPr lang="ru-RU" sz="1100" kern="1200" dirty="0">
            <a:solidFill>
              <a:srgbClr val="003366"/>
            </a:solidFill>
            <a:latin typeface="Arial Narrow" pitchFamily="34" charset="0"/>
            <a:ea typeface="+mn-ea"/>
            <a:cs typeface="+mn-cs"/>
          </a:endParaRPr>
        </a:p>
      </dsp:txBody>
      <dsp:txXfrm>
        <a:off x="3588447" y="750233"/>
        <a:ext cx="920032" cy="847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9B2FAC-2503-48F8-B071-04E7FA1ED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997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7F4F542-0CF8-4D46-9C15-E25CCB08C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18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2823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707437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12543"/>
            <a:ext cx="8697912" cy="325330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1873251" y="2917514"/>
            <a:ext cx="7048500" cy="32483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916044"/>
            <a:ext cx="8697912" cy="32498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300400"/>
            <a:ext cx="8697912" cy="3865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0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1873251" y="1216660"/>
            <a:ext cx="7048500" cy="49990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3417887" y="1216660"/>
            <a:ext cx="5503863" cy="4892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9307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22068"/>
            <a:ext cx="8697912" cy="32437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/>
          </p:nvPr>
        </p:nvSpPr>
        <p:spPr>
          <a:xfrm>
            <a:off x="150814" y="1214544"/>
            <a:ext cx="2846387" cy="49508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3"/>
          </p:nvPr>
        </p:nvSpPr>
        <p:spPr>
          <a:xfrm>
            <a:off x="6143033" y="1214544"/>
            <a:ext cx="2835868" cy="49508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/>
          </p:nvPr>
        </p:nvSpPr>
        <p:spPr>
          <a:xfrm>
            <a:off x="3143113" y="1214544"/>
            <a:ext cx="2846387" cy="49508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1365251" y="100801"/>
            <a:ext cx="7613651" cy="88138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365250" y="6469414"/>
            <a:ext cx="7613650" cy="307777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400" b="0" kern="120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501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8697912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2746597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70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9937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667" r:id="rId5"/>
    <p:sldLayoutId id="2147483779" r:id="rId6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9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6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651001" y="2781300"/>
            <a:ext cx="7493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51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3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0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0" name="Line 6"/>
          <p:cNvSpPr>
            <a:spLocks noChangeShapeType="1"/>
          </p:cNvSpPr>
          <p:nvPr userDrawn="1"/>
        </p:nvSpPr>
        <p:spPr bwMode="auto">
          <a:xfrm>
            <a:off x="1644654" y="0"/>
            <a:ext cx="0" cy="6857999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68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781300"/>
            <a:ext cx="9144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1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5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7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156460"/>
            <a:ext cx="9144000" cy="470154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2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6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5" name="Rectangle 20"/>
          <p:cNvSpPr>
            <a:spLocks noChangeArrowheads="1"/>
          </p:cNvSpPr>
          <p:nvPr userDrawn="1"/>
        </p:nvSpPr>
        <p:spPr bwMode="auto">
          <a:xfrm>
            <a:off x="1651000" y="0"/>
            <a:ext cx="7492999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1189037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</a:t>
            </a:r>
          </a:p>
          <a:p>
            <a:pPr lvl="0"/>
            <a:r>
              <a:rPr lang="ru-RU" dirty="0"/>
              <a:t>текста</a:t>
            </a:r>
          </a:p>
        </p:txBody>
      </p:sp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0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11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58" name="Rectangle 2"/>
          <p:cNvSpPr>
            <a:spLocks noChangeArrowheads="1"/>
          </p:cNvSpPr>
          <p:nvPr userDrawn="1"/>
        </p:nvSpPr>
        <p:spPr bwMode="auto">
          <a:xfrm>
            <a:off x="3197225" y="0"/>
            <a:ext cx="5946775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67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3837" y="1216660"/>
            <a:ext cx="2749551" cy="489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Образец текста</a:t>
            </a:r>
          </a:p>
        </p:txBody>
      </p:sp>
      <p:sp>
        <p:nvSpPr>
          <p:cNvPr id="27547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6239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6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66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lang="ru-RU" sz="2600" b="0" dirty="0" smtClean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auto">
          <a:xfrm>
            <a:off x="-2" y="6405563"/>
            <a:ext cx="9144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8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5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248843" y="2895600"/>
            <a:ext cx="6734519" cy="1470025"/>
          </a:xfrm>
          <a:prstGeom prst="rect">
            <a:avLst/>
          </a:prstGeom>
        </p:spPr>
        <p:txBody>
          <a:bodyPr rtlCol="0">
            <a:normAutofit fontScale="825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3900" b="1" kern="0" dirty="0"/>
              <a:t>Группа ОГК-2</a:t>
            </a:r>
            <a:r>
              <a:rPr lang="ru-RU" altLang="ru-RU" sz="3600" b="1" kern="0" dirty="0"/>
              <a:t/>
            </a:r>
            <a:br>
              <a:rPr lang="ru-RU" altLang="ru-RU" sz="3600" b="1" kern="0" dirty="0"/>
            </a:br>
            <a:r>
              <a:rPr lang="ru-RU" altLang="ru-RU" sz="3600" b="1" kern="0" dirty="0"/>
              <a:t/>
            </a:r>
            <a:br>
              <a:rPr lang="ru-RU" altLang="ru-RU" sz="3600" b="1" kern="0" dirty="0"/>
            </a:br>
            <a:r>
              <a:rPr lang="ru-RU" altLang="ru-RU" sz="2800" b="1" kern="0" dirty="0"/>
              <a:t>Презентация финансовых результатов по МСФО</a:t>
            </a:r>
            <a:br>
              <a:rPr lang="ru-RU" altLang="ru-RU" sz="2800" b="1" kern="0" dirty="0"/>
            </a:br>
            <a:r>
              <a:rPr lang="ru-RU" altLang="ru-RU" sz="2800" b="1" kern="0" dirty="0"/>
              <a:t>за 2021 г.</a:t>
            </a:r>
            <a:endParaRPr lang="ru-RU" sz="2800" kern="0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29159" y="4876800"/>
            <a:ext cx="6400800" cy="369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defRPr sz="2600" b="1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800" kern="0" dirty="0">
                <a:cs typeface="Arial" panose="020B0604020202020204" pitchFamily="34" charset="0"/>
              </a:rPr>
              <a:t>5 марта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Результаты деятельности Группы ОГК-2 по МСФО за 2021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8" name="Title 5"/>
          <p:cNvSpPr txBox="1">
            <a:spLocks/>
          </p:cNvSpPr>
          <p:nvPr/>
        </p:nvSpPr>
        <p:spPr bwMode="auto">
          <a:xfrm>
            <a:off x="1939925" y="2644775"/>
            <a:ext cx="72040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/>
              <a:t>Спасибо за внимание!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343150" y="3898900"/>
            <a:ext cx="481965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Контакты</a:t>
            </a:r>
            <a:r>
              <a:rPr lang="en-US" altLang="ru-RU" sz="1600" dirty="0"/>
              <a:t>: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Гризель Наталья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Тел.: + 7 (812) 646-13-64, доб. 2416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u-RU" sz="1600" dirty="0"/>
              <a:t>Email: Grizel.Natalya@ogk2.ru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u="sng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Ограничение ответственности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2021 г.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6575" y="1298575"/>
            <a:ext cx="8074025" cy="4832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66CC"/>
                </a:solidFill>
              </a14:hiddenFill>
            </a:ext>
          </a:extLst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Представленная информация подготовлена с использованием данных, доступных ПАО «ОГК-2» (далее – ОГК-2 или Компания) на момент ее составления. С момента составления презентации на деятельность ОГК-2 и содержание презентации могли повлиять внешние или иные факторы. Кроме того, настоящая презентация может не включать в себя всю необходимую информацию о Компании. ОГК-2 не дает, прямо или косвенно, никаких заверений или гарантий в отношении точности, полноты или достоверности информации, содержащейся в настоящей презентации.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Прогнозные заявления, содержащиеся в настоящей презентации, основаны на ряде предположений, которые могут оказаться неверными. Прогнозные заявления, в силу своей специфики, связаны с неотъемлемым риском и неопределенностью. ОГК-2 предупреждает о том, что фактические результаты могут существенно отличаться от выраженных, прямо или косвенно, в прогнозных заявлениях. Для более подробной информации об основных рисках необходимо обратиться к последнему Годовому отчету ОГК-2.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Настоящая презентация не представляет собой и не является частью рекламы ценных бумаг, предложения или приглашения продать или выпустить или предложения купить или подписаться на какие-либо акции ОГК-2. Ни настоящая презентация, ни ее часть, ни факт представления настоящей презентации или ее распространения не являются основой для какого-либо контракта или инвестиционного решения и не должны приниматься во внимание при заключении какого-либо контракта или принятии инвестиционного решения. </a:t>
            </a:r>
          </a:p>
        </p:txBody>
      </p:sp>
      <p:sp>
        <p:nvSpPr>
          <p:cNvPr id="5" name="Номер слайда 3">
            <a:extLst>
              <a:ext uri="{FF2B5EF4-FFF2-40B4-BE49-F238E27FC236}">
                <a16:creationId xmlns="" xmlns:a16="http://schemas.microsoft.com/office/drawing/2014/main" id="{DA073617-89A2-4FDA-B074-78270BF7F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/>
          <p:nvPr/>
        </p:nvSpPr>
        <p:spPr>
          <a:xfrm>
            <a:off x="-3" y="5530461"/>
            <a:ext cx="9144000" cy="507831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1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По данным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2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Разбивка на категории переменных и постоянных расходов представлена по методике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3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EBITDA = Операционная прибыль + Амортизация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+ 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Убыток от обесценения нефинансовых активов – Прибыль от восстановления убытка от обесценения нефинансовых активов </a:t>
            </a:r>
          </a:p>
        </p:txBody>
      </p:sp>
      <p:graphicFrame>
        <p:nvGraphicFramePr>
          <p:cNvPr id="14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852146"/>
              </p:ext>
            </p:extLst>
          </p:nvPr>
        </p:nvGraphicFramePr>
        <p:xfrm>
          <a:off x="4648200" y="1430342"/>
          <a:ext cx="4267199" cy="3964277"/>
        </p:xfrm>
        <a:graphic>
          <a:graphicData uri="http://schemas.openxmlformats.org/drawingml/2006/table">
            <a:tbl>
              <a:tblPr/>
              <a:tblGrid>
                <a:gridCol w="2305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429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88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033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36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7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Выручка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120 687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141 574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+17,3%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Операционные расходы,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в </a:t>
                      </a:r>
                      <a:r>
                        <a:rPr kumimoji="0" lang="ru-RU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т.ч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(101 501)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(134 050)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+32,1%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7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Переменные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(58 134)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(74 172)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+27,6%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7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Постоянные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(43 367)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(59 878)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+38,1%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460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(Убыток)/Восстановление убытка от обесценения фин. активов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(802)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179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1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от операционной деятельности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18 384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7 703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-58,1%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7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EBITDA</a:t>
                      </a:r>
                      <a:r>
                        <a:rPr kumimoji="0" lang="ru-RU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34 006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39 543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16,3%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86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за период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13 265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4 435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-66,6%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727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Совокупный доход за период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13 314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4 777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-64,1%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69314894"/>
                  </a:ext>
                </a:extLst>
              </a:tr>
            </a:tbl>
          </a:graphicData>
        </a:graphic>
      </p:graphicFrame>
      <p:graphicFrame>
        <p:nvGraphicFramePr>
          <p:cNvPr id="15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403997"/>
              </p:ext>
            </p:extLst>
          </p:nvPr>
        </p:nvGraphicFramePr>
        <p:xfrm>
          <a:off x="-1" y="1430338"/>
          <a:ext cx="4572002" cy="3964281"/>
        </p:xfrm>
        <a:graphic>
          <a:graphicData uri="http://schemas.openxmlformats.org/drawingml/2006/table">
            <a:tbl>
              <a:tblPr/>
              <a:tblGrid>
                <a:gridCol w="22523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37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992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665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88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Выработка электроэнергии,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млн кВт∙ч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44 247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49 830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+12,6%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 отпуск электроэнергии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млн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кВт∙ч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41 237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46 661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+13,2%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отпуск тепловой энергии, тыс. Гкал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5 590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5 071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-9,3%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э/э, г/кВт∙ч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326,5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333,3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+2,1%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тепло, кг/Гкал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164,7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166,0   </a:t>
                      </a:r>
                      <a:endParaRPr lang="ru-RU" sz="1400" b="0" i="0" u="none" strike="noStrike" kern="1200" dirty="0">
                        <a:solidFill>
                          <a:srgbClr val="003366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+0,8%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998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Коэффициент использования установленной мощности (КИУМ), %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27,0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34,5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7,5 </a:t>
                      </a:r>
                      <a:r>
                        <a:rPr lang="ru-RU" sz="1400" b="0" i="0" u="none" strike="noStrike" kern="1200" dirty="0" err="1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п.п</a:t>
                      </a:r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Производственные и финансовые результаты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2021 г.</a:t>
            </a:r>
          </a:p>
        </p:txBody>
      </p:sp>
      <p:sp>
        <p:nvSpPr>
          <p:cNvPr id="12" name="Text Box 103"/>
          <p:cNvSpPr txBox="1">
            <a:spLocks noChangeArrowheads="1"/>
          </p:cNvSpPr>
          <p:nvPr/>
        </p:nvSpPr>
        <p:spPr bwMode="auto">
          <a:xfrm>
            <a:off x="760413" y="1131888"/>
            <a:ext cx="2746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Производственные результаты</a:t>
            </a:r>
            <a:r>
              <a:rPr kumimoji="0" lang="ru-RU" altLang="ru-RU" sz="1600" b="1" i="0" u="none" strike="noStrike" kern="0" cap="none" spc="0" normalizeH="0" baseline="3000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endParaRPr kumimoji="0" lang="ru-RU" altLang="ru-RU" sz="1600" b="1" i="0" u="none" strike="noStrike" kern="0" cap="none" spc="0" normalizeH="0" baseline="0" noProof="0" dirty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03"/>
          <p:cNvSpPr txBox="1">
            <a:spLocks noChangeArrowheads="1"/>
          </p:cNvSpPr>
          <p:nvPr/>
        </p:nvSpPr>
        <p:spPr bwMode="auto">
          <a:xfrm>
            <a:off x="5035550" y="1136650"/>
            <a:ext cx="32623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Финансовые результаты, млн рублей</a:t>
            </a:r>
          </a:p>
        </p:txBody>
      </p:sp>
      <p:sp>
        <p:nvSpPr>
          <p:cNvPr id="9" name="Номер слайда 3">
            <a:extLst>
              <a:ext uri="{FF2B5EF4-FFF2-40B4-BE49-F238E27FC236}">
                <a16:creationId xmlns="" xmlns:a16="http://schemas.microsoft.com/office/drawing/2014/main" id="{0DDBF327-A859-48C7-861C-66FC934C7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48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5D12A379-D8DB-466F-8B39-8D2B9CA791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411" y="4311158"/>
            <a:ext cx="5182049" cy="168873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2B35B571-476D-4256-ACEF-917405B971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8670" y="1630553"/>
            <a:ext cx="5127180" cy="1603387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A262C3B5-D888-4682-A934-AA129C8C96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7273" y="4331481"/>
            <a:ext cx="6206266" cy="1627773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Выручка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2021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1023938" y="1143000"/>
            <a:ext cx="2457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выручки,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19800" y="1136650"/>
            <a:ext cx="14382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Цены и тарифы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8" name="Rectangle 8"/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graphicFrame>
        <p:nvGraphicFramePr>
          <p:cNvPr id="9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922859"/>
              </p:ext>
            </p:extLst>
          </p:nvPr>
        </p:nvGraphicFramePr>
        <p:xfrm>
          <a:off x="4876800" y="1541463"/>
          <a:ext cx="4114800" cy="1798030"/>
        </p:xfrm>
        <a:graphic>
          <a:graphicData uri="http://schemas.openxmlformats.org/drawingml/2006/table">
            <a:tbl>
              <a:tblPr/>
              <a:tblGrid>
                <a:gridCol w="3108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22443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продажи э/э на свободном рынке, руб./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МВтч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1 419,99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тариф на тепло,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руб./Гкал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912,82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новую мощность,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1 156 031,56 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старую мощность, 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143 337,22  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183188" y="3581400"/>
            <a:ext cx="3754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объемов продаж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на ОРЭМ за 2021 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152400" y="3581400"/>
            <a:ext cx="40719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выручки от продажи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и мощности за 2021 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3" name="Номер слайда 3">
            <a:extLst>
              <a:ext uri="{FF2B5EF4-FFF2-40B4-BE49-F238E27FC236}">
                <a16:creationId xmlns="" xmlns:a16="http://schemas.microsoft.com/office/drawing/2014/main" id="{168712EE-4AFB-48DB-864F-46C72015F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91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CA38B6C6-B5F7-4253-AA96-4C453CF339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716" y="4205397"/>
            <a:ext cx="3426249" cy="162777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9312F749-6CAE-4031-B3C0-F7022A75A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779" y="3991371"/>
            <a:ext cx="3499407" cy="2182557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Переменные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2021 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876800" y="1508125"/>
          <a:ext cx="4114801" cy="1393901"/>
        </p:xfrm>
        <a:graphic>
          <a:graphicData uri="http://schemas.openxmlformats.org/drawingml/2006/table">
            <a:tbl>
              <a:tblPr/>
              <a:tblGrid>
                <a:gridCol w="20535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39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39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0320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Топливо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50 763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65 039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+28,1%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Электроэнергия и мощность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7 371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9 133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+23,9%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2679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переменные расходы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58 134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74 172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+27,6%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4738688" y="1143000"/>
            <a:ext cx="36782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переменных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617468" y="3697983"/>
            <a:ext cx="25622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Расходы на топливо, млн руб.</a:t>
            </a: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199812" y="1077845"/>
            <a:ext cx="3740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Факторы изменения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переменных операционных расходов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5155406" y="3691029"/>
            <a:ext cx="28448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Потребление топлива, тыс. т.у.т.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23728" y="1514831"/>
            <a:ext cx="3740149" cy="216059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1200" dirty="0">
                <a:solidFill>
                  <a:schemeClr val="tx1"/>
                </a:solidFill>
              </a:rPr>
              <a:t>Рост расходов на топливо связан с перераспределением загрузки генерирующего оборудования между станциями, увеличением выработки электроэнергии и цен на топливо.</a:t>
            </a:r>
            <a:endParaRPr lang="ru-RU" altLang="ru-RU" sz="1200" dirty="0">
              <a:solidFill>
                <a:schemeClr val="tx1"/>
              </a:solidFill>
            </a:endParaRPr>
          </a:p>
          <a:p>
            <a:pPr algn="just"/>
            <a:r>
              <a:rPr lang="ru-RU" sz="1200" dirty="0">
                <a:solidFill>
                  <a:schemeClr val="tx1"/>
                </a:solidFill>
              </a:rPr>
              <a:t>Рост расходов на покупную электрическую энергию и мощность обусловлен увеличением объемов и цен покупки электрической энергии на оптовом рынке на собственные нужды электростанции, а также в обеспечение поставки по РД в связи с перераспределением загрузки генерирующего оборудования между станциями.</a:t>
            </a:r>
            <a:endParaRPr lang="ru-RU" altLang="ru-RU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3"/>
          <p:cNvCxnSpPr>
            <a:cxnSpLocks/>
          </p:cNvCxnSpPr>
          <p:nvPr/>
        </p:nvCxnSpPr>
        <p:spPr>
          <a:xfrm flipV="1">
            <a:off x="2226468" y="4312081"/>
            <a:ext cx="874713" cy="133350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5"/>
          <p:cNvSpPr/>
          <p:nvPr/>
        </p:nvSpPr>
        <p:spPr>
          <a:xfrm>
            <a:off x="2481263" y="4151313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66CC"/>
                </a:solidFill>
              </a:rPr>
              <a:t>+28,1%</a:t>
            </a:r>
          </a:p>
        </p:txBody>
      </p:sp>
      <p:sp>
        <p:nvSpPr>
          <p:cNvPr id="15" name="Номер слайда 3">
            <a:extLst>
              <a:ext uri="{FF2B5EF4-FFF2-40B4-BE49-F238E27FC236}">
                <a16:creationId xmlns="" xmlns:a16="http://schemas.microsoft.com/office/drawing/2014/main" id="{4C5301CD-19C5-4CF6-847B-017550249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0" name="Rectangle 8">
            <a:extLst>
              <a:ext uri="{FF2B5EF4-FFF2-40B4-BE49-F238E27FC236}">
                <a16:creationId xmlns="" xmlns:a16="http://schemas.microsoft.com/office/drawing/2014/main" id="{8E761842-7007-4044-898F-4C9F4F4FD2D9}"/>
              </a:ext>
            </a:extLst>
          </p:cNvPr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</p:spTree>
    <p:extLst>
      <p:ext uri="{BB962C8B-B14F-4D97-AF65-F5344CB8AC3E}">
        <p14:creationId xmlns:p14="http://schemas.microsoft.com/office/powerpoint/2010/main" val="1009117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8E7E7F2E-C9ED-42BE-8AD7-C3D4AF7A5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870" y="4596754"/>
            <a:ext cx="3968840" cy="1761897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Постоянные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2021 г.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5148263" y="1227138"/>
            <a:ext cx="36496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Структура постоянных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781050" y="4247505"/>
            <a:ext cx="265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Постоянные расходы,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291313" y="1226979"/>
            <a:ext cx="438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Факторы изменения постоянных расходов</a:t>
            </a:r>
          </a:p>
        </p:txBody>
      </p:sp>
      <p:graphicFrame>
        <p:nvGraphicFramePr>
          <p:cNvPr id="11" name="Таблица 20"/>
          <p:cNvGraphicFramePr>
            <a:graphicFrameLocks noGrp="1"/>
          </p:cNvGraphicFramePr>
          <p:nvPr>
            <p:extLst/>
          </p:nvPr>
        </p:nvGraphicFramePr>
        <p:xfrm>
          <a:off x="4677196" y="1577974"/>
          <a:ext cx="4384255" cy="4826496"/>
        </p:xfrm>
        <a:graphic>
          <a:graphicData uri="http://schemas.openxmlformats.org/drawingml/2006/table">
            <a:tbl>
              <a:tblPr/>
              <a:tblGrid>
                <a:gridCol w="23291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05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159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786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76929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Вознаграждение работникам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9 485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8 984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-5,3%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044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Ремонт, техническое и сервисное обслуживание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3 908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3 941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+0,8%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044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Администрирование рынка электроэнергии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2 347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2 265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-3,5%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3377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Налоги, кроме налога на прибыль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2 447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2 634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+7,6%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Аренда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4 578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1 794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-60,8%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77512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Убыток/(прибыль) от выбытия основных средств, прочих внеоборотных активов и активов, предназначенных для продажи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-4 223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778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Убыток от обесценения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нефинансовых активов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726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х7,7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60926251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778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Амортизация и износ </a:t>
                      </a: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13 185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13 114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-0,5%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33452447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Прочие постоянные расходы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9 203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8 035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-12,7%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57248961"/>
                  </a:ext>
                </a:extLst>
              </a:tr>
              <a:tr h="381002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постоянные</a:t>
                      </a:r>
                      <a:r>
                        <a:rPr lang="ru-RU" sz="1100" b="1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43 367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59 878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+38,1%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2" name="Straight Arrow Connector 13"/>
          <p:cNvCxnSpPr>
            <a:cxnSpLocks/>
          </p:cNvCxnSpPr>
          <p:nvPr/>
        </p:nvCxnSpPr>
        <p:spPr>
          <a:xfrm flipV="1">
            <a:off x="2107406" y="4930687"/>
            <a:ext cx="1099158" cy="99314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4"/>
          <p:cNvSpPr/>
          <p:nvPr/>
        </p:nvSpPr>
        <p:spPr>
          <a:xfrm>
            <a:off x="2438400" y="474812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>
                <a:solidFill>
                  <a:srgbClr val="0079C2"/>
                </a:solidFill>
              </a:rPr>
              <a:t>+38,1%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420130" y="1700700"/>
            <a:ext cx="4134343" cy="145886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altLang="ru-RU" sz="1200" dirty="0">
                <a:solidFill>
                  <a:schemeClr val="tx1"/>
                </a:solidFill>
              </a:rPr>
              <a:t> Рост постоянных расходов </a:t>
            </a:r>
            <a:r>
              <a:rPr lang="ru-RU" sz="1200" dirty="0" smtClean="0">
                <a:solidFill>
                  <a:schemeClr val="tx1"/>
                </a:solidFill>
              </a:rPr>
              <a:t>обусловлен </a:t>
            </a:r>
            <a:r>
              <a:rPr lang="ru-RU" sz="1200" dirty="0">
                <a:solidFill>
                  <a:schemeClr val="tx1"/>
                </a:solidFill>
              </a:rPr>
              <a:t>ростом убытка от обесценения основных средств, а также признанием в 2020 году доходов от выбытия активов Красноярской </a:t>
            </a:r>
            <a:r>
              <a:rPr lang="ru-RU" sz="1200" dirty="0" smtClean="0">
                <a:solidFill>
                  <a:schemeClr val="tx1"/>
                </a:solidFill>
              </a:rPr>
              <a:t>ГРЭС-2.</a:t>
            </a:r>
          </a:p>
          <a:p>
            <a:pPr algn="just"/>
            <a:r>
              <a:rPr lang="ru-RU" altLang="ru-RU" sz="1200" dirty="0" smtClean="0">
                <a:solidFill>
                  <a:schemeClr val="tx1"/>
                </a:solidFill>
              </a:rPr>
              <a:t>Расходы </a:t>
            </a:r>
            <a:r>
              <a:rPr lang="ru-RU" altLang="ru-RU" sz="1200" dirty="0">
                <a:solidFill>
                  <a:schemeClr val="tx1"/>
                </a:solidFill>
              </a:rPr>
              <a:t>на аренду уменьшились за счет прекращения аренды Адлерской ТЭС в связи с приобретением ее в собственность в декабре 2020 года</a:t>
            </a:r>
            <a:r>
              <a:rPr lang="ru-RU" altLang="ru-RU" sz="12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Tx/>
              <a:buChar char="-"/>
            </a:pPr>
            <a:endParaRPr lang="ru-RU" altLang="ru-RU" sz="1200" dirty="0">
              <a:solidFill>
                <a:schemeClr val="tx1"/>
              </a:solidFill>
            </a:endParaRPr>
          </a:p>
        </p:txBody>
      </p:sp>
      <p:sp>
        <p:nvSpPr>
          <p:cNvPr id="16" name="Номер слайда 3">
            <a:extLst>
              <a:ext uri="{FF2B5EF4-FFF2-40B4-BE49-F238E27FC236}">
                <a16:creationId xmlns="" xmlns:a16="http://schemas.microsoft.com/office/drawing/2014/main" id="{336C0521-373F-45B1-B0F3-56CF48B7C4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4674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6403BE8A-471D-44C5-8E7C-BBA4F6E6C7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292" y="3291379"/>
            <a:ext cx="2554445" cy="220694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7936D3C6-8016-4293-BFD2-4E6667353E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8529" y="3022245"/>
            <a:ext cx="6340390" cy="279221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EBITDA </a:t>
            </a:r>
            <a:r>
              <a:rPr lang="ru-RU" altLang="ru-RU" dirty="0"/>
              <a:t>и прибыль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2021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4337204" y="2512647"/>
            <a:ext cx="372377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Формирование прибыли за 2021 г.,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276738" y="2511970"/>
            <a:ext cx="1942999" cy="24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600" b="1" dirty="0">
                <a:solidFill>
                  <a:srgbClr val="0079C2"/>
                </a:solidFill>
              </a:rPr>
              <a:t>EBITDA</a:t>
            </a:r>
            <a:r>
              <a:rPr lang="ru-RU" altLang="ru-RU" sz="1600" b="1" dirty="0">
                <a:solidFill>
                  <a:srgbClr val="0079C2"/>
                </a:solidFill>
              </a:rPr>
              <a:t>, млн руб. </a:t>
            </a:r>
          </a:p>
        </p:txBody>
      </p:sp>
      <p:cxnSp>
        <p:nvCxnSpPr>
          <p:cNvPr id="8" name="Straight Arrow Connector 6"/>
          <p:cNvCxnSpPr>
            <a:cxnSpLocks/>
          </p:cNvCxnSpPr>
          <p:nvPr/>
        </p:nvCxnSpPr>
        <p:spPr>
          <a:xfrm flipV="1">
            <a:off x="904240" y="3429000"/>
            <a:ext cx="726440" cy="243840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7"/>
          <p:cNvSpPr/>
          <p:nvPr/>
        </p:nvSpPr>
        <p:spPr>
          <a:xfrm>
            <a:off x="1028368" y="3347272"/>
            <a:ext cx="439738" cy="462728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+16,3</a:t>
            </a:r>
            <a:r>
              <a:rPr lang="en-US" sz="1050" spc="-10" dirty="0">
                <a:solidFill>
                  <a:srgbClr val="0079C2"/>
                </a:solidFill>
              </a:rPr>
              <a:t>%</a:t>
            </a:r>
          </a:p>
        </p:txBody>
      </p:sp>
      <p:sp>
        <p:nvSpPr>
          <p:cNvPr id="10" name="Номер слайда 3">
            <a:extLst>
              <a:ext uri="{FF2B5EF4-FFF2-40B4-BE49-F238E27FC236}">
                <a16:creationId xmlns="" xmlns:a16="http://schemas.microsoft.com/office/drawing/2014/main" id="{607C1020-385D-42BD-A534-7AB822D56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49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>
            <a:extLst>
              <a:ext uri="{FF2B5EF4-FFF2-40B4-BE49-F238E27FC236}">
                <a16:creationId xmlns="" xmlns:a16="http://schemas.microsoft.com/office/drawing/2014/main" id="{C8B1A3DC-035F-42DE-8AFA-A102BF195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3415" y="2177769"/>
            <a:ext cx="2944623" cy="3340898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DEED92EE-E143-4B7B-A683-8C59154CC6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1574" y="2409438"/>
            <a:ext cx="3353091" cy="310922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Заемные средства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2021 г.</a:t>
            </a:r>
          </a:p>
        </p:txBody>
      </p:sp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</a:t>
            </a:r>
            <a:endParaRPr lang="en-US" altLang="ru-RU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124575" y="1276350"/>
            <a:ext cx="2667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Чистый долг, </a:t>
            </a:r>
            <a:r>
              <a:rPr lang="en-US" altLang="ru-RU" sz="1600" b="1" dirty="0">
                <a:solidFill>
                  <a:srgbClr val="0079C2"/>
                </a:solidFill>
              </a:rPr>
              <a:t/>
            </a:r>
            <a:br>
              <a:rPr lang="en-US" altLang="ru-RU" sz="1600" b="1" dirty="0">
                <a:solidFill>
                  <a:srgbClr val="0079C2"/>
                </a:solidFill>
              </a:rPr>
            </a:br>
            <a:r>
              <a:rPr lang="ru-RU" altLang="ru-RU" sz="1600" b="1" dirty="0">
                <a:solidFill>
                  <a:srgbClr val="0079C2"/>
                </a:solidFill>
              </a:rPr>
              <a:t>млн руб.</a:t>
            </a:r>
            <a:r>
              <a:rPr lang="en-US" altLang="ru-RU" sz="1600" b="1" baseline="30000" dirty="0">
                <a:solidFill>
                  <a:srgbClr val="0079C2"/>
                </a:solidFill>
              </a:rPr>
              <a:t>1</a:t>
            </a:r>
            <a:endParaRPr lang="ru-RU" altLang="ru-RU" sz="1600" b="1" baseline="30000" dirty="0">
              <a:solidFill>
                <a:srgbClr val="0079C2"/>
              </a:solidFill>
            </a:endParaRP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146050" y="1219200"/>
            <a:ext cx="2597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заемных средств,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3270250" y="1219200"/>
            <a:ext cx="28765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Диверсификация заемных средств по срокам погашения на 31 декабря 2021 г., млн руб.</a:t>
            </a:r>
          </a:p>
        </p:txBody>
      </p:sp>
      <p:cxnSp>
        <p:nvCxnSpPr>
          <p:cNvPr id="10" name="Straight Arrow Connector 7"/>
          <p:cNvCxnSpPr>
            <a:cxnSpLocks/>
          </p:cNvCxnSpPr>
          <p:nvPr/>
        </p:nvCxnSpPr>
        <p:spPr>
          <a:xfrm>
            <a:off x="1217612" y="2635665"/>
            <a:ext cx="877048" cy="115248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8"/>
          <p:cNvSpPr/>
          <p:nvPr/>
        </p:nvSpPr>
        <p:spPr>
          <a:xfrm>
            <a:off x="1472182" y="2517331"/>
            <a:ext cx="365125" cy="366712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-18</a:t>
            </a:r>
            <a:r>
              <a:rPr lang="en-US" sz="1050" spc="-10" dirty="0">
                <a:solidFill>
                  <a:srgbClr val="0079C2"/>
                </a:solidFill>
              </a:rPr>
              <a:t>,</a:t>
            </a:r>
            <a:r>
              <a:rPr lang="ru-RU" sz="1050" spc="-10" dirty="0">
                <a:solidFill>
                  <a:srgbClr val="0079C2"/>
                </a:solidFill>
              </a:rPr>
              <a:t>7%</a:t>
            </a:r>
          </a:p>
        </p:txBody>
      </p:sp>
      <p:sp>
        <p:nvSpPr>
          <p:cNvPr id="12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  </a:t>
            </a:r>
            <a:endParaRPr lang="en-US" altLang="ru-R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6"/>
          <p:cNvCxnSpPr>
            <a:cxnSpLocks/>
            <a:endCxn id="15" idx="2"/>
          </p:cNvCxnSpPr>
          <p:nvPr/>
        </p:nvCxnSpPr>
        <p:spPr>
          <a:xfrm>
            <a:off x="6989843" y="2854288"/>
            <a:ext cx="1028619" cy="791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7"/>
          <p:cNvSpPr/>
          <p:nvPr/>
        </p:nvSpPr>
        <p:spPr>
          <a:xfrm>
            <a:off x="6715206" y="263566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1,32</a:t>
            </a:r>
          </a:p>
        </p:txBody>
      </p:sp>
      <p:sp>
        <p:nvSpPr>
          <p:cNvPr id="15" name="Oval 7"/>
          <p:cNvSpPr/>
          <p:nvPr/>
        </p:nvSpPr>
        <p:spPr>
          <a:xfrm>
            <a:off x="8018462" y="2750889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0,92</a:t>
            </a:r>
          </a:p>
        </p:txBody>
      </p:sp>
      <p:sp>
        <p:nvSpPr>
          <p:cNvPr id="16" name="Text Box 103"/>
          <p:cNvSpPr txBox="1">
            <a:spLocks noChangeArrowheads="1"/>
          </p:cNvSpPr>
          <p:nvPr/>
        </p:nvSpPr>
        <p:spPr bwMode="auto">
          <a:xfrm>
            <a:off x="6791326" y="2145605"/>
            <a:ext cx="1135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79C2"/>
                </a:solidFill>
              </a:rPr>
              <a:t>Чистый долг/</a:t>
            </a:r>
            <a:r>
              <a:rPr lang="en-US" altLang="ru-RU" sz="1200" dirty="0">
                <a:solidFill>
                  <a:srgbClr val="0079C2"/>
                </a:solidFill>
              </a:rPr>
              <a:t> EBITDA</a:t>
            </a:r>
            <a:r>
              <a:rPr lang="ru-RU" altLang="ru-RU" sz="1200" dirty="0">
                <a:solidFill>
                  <a:srgbClr val="0079C2"/>
                </a:solidFill>
              </a:rPr>
              <a:t> </a:t>
            </a:r>
            <a:endParaRPr lang="ru-RU" altLang="ru-RU" sz="1200" baseline="30000" dirty="0">
              <a:solidFill>
                <a:srgbClr val="0079C2"/>
              </a:solidFill>
            </a:endParaRPr>
          </a:p>
        </p:txBody>
      </p:sp>
      <p:sp>
        <p:nvSpPr>
          <p:cNvPr id="18" name="Номер слайда 3">
            <a:extLst>
              <a:ext uri="{FF2B5EF4-FFF2-40B4-BE49-F238E27FC236}">
                <a16:creationId xmlns="" xmlns:a16="http://schemas.microsoft.com/office/drawing/2014/main" id="{2DE05B58-D6EC-4165-ADF7-80D292E10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5DEE0588-FC34-481D-9035-AB94BA2D19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4575" y="2244831"/>
            <a:ext cx="2865368" cy="3273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34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99222" y="326735"/>
            <a:ext cx="7613651" cy="661039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Внедрение </a:t>
            </a:r>
            <a:r>
              <a:rPr lang="en-US" b="1" dirty="0"/>
              <a:t>ESG</a:t>
            </a:r>
            <a:r>
              <a:rPr lang="ru-RU" b="1" dirty="0" smtClean="0"/>
              <a:t>-практик в деятельность ОГК-2</a:t>
            </a:r>
            <a:endParaRPr lang="ru-RU" dirty="0"/>
          </a:p>
        </p:txBody>
      </p:sp>
      <p:graphicFrame>
        <p:nvGraphicFramePr>
          <p:cNvPr id="31" name="Схема 30"/>
          <p:cNvGraphicFramePr/>
          <p:nvPr>
            <p:extLst/>
          </p:nvPr>
        </p:nvGraphicFramePr>
        <p:xfrm>
          <a:off x="4335724" y="1130247"/>
          <a:ext cx="4555884" cy="2347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4469004" y="1183114"/>
            <a:ext cx="2683549" cy="3300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rgbClr val="003366"/>
                </a:solidFill>
                <a:latin typeface="Arial Narrow" pitchFamily="34" charset="0"/>
              </a:rPr>
              <a:t>План </a:t>
            </a:r>
            <a:r>
              <a:rPr lang="ru-RU" sz="1100" b="1" dirty="0">
                <a:solidFill>
                  <a:srgbClr val="003366"/>
                </a:solidFill>
                <a:latin typeface="Arial Narrow" pitchFamily="34" charset="0"/>
              </a:rPr>
              <a:t>работы по направлению </a:t>
            </a:r>
            <a:r>
              <a:rPr lang="en-US" sz="1100" b="1" dirty="0">
                <a:solidFill>
                  <a:srgbClr val="003366"/>
                </a:solidFill>
                <a:latin typeface="Arial Narrow" pitchFamily="34" charset="0"/>
              </a:rPr>
              <a:t>ESG</a:t>
            </a:r>
            <a:r>
              <a:rPr lang="ru-RU" sz="1100" b="1" dirty="0">
                <a:solidFill>
                  <a:srgbClr val="003366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3" name="Выноска со стрелкой вверх 2"/>
          <p:cNvSpPr/>
          <p:nvPr/>
        </p:nvSpPr>
        <p:spPr>
          <a:xfrm>
            <a:off x="4367847" y="2990808"/>
            <a:ext cx="858712" cy="484690"/>
          </a:xfrm>
          <a:prstGeom prst="upArrowCallout">
            <a:avLst/>
          </a:prstGeom>
          <a:solidFill>
            <a:schemeClr val="bg1"/>
          </a:solidFill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rgbClr val="003366"/>
                </a:solidFill>
                <a:latin typeface="Arial Narrow" pitchFamily="34" charset="0"/>
              </a:rPr>
              <a:t>2021 </a:t>
            </a:r>
            <a:r>
              <a:rPr lang="ru-RU" sz="900" dirty="0">
                <a:solidFill>
                  <a:srgbClr val="003366"/>
                </a:solidFill>
                <a:latin typeface="Arial Narrow" pitchFamily="34" charset="0"/>
              </a:rPr>
              <a:t>– </a:t>
            </a:r>
            <a:r>
              <a:rPr lang="ru-RU" sz="900" dirty="0" smtClean="0">
                <a:solidFill>
                  <a:srgbClr val="003366"/>
                </a:solidFill>
                <a:latin typeface="Arial Narrow" pitchFamily="34" charset="0"/>
              </a:rPr>
              <a:t>2022</a:t>
            </a:r>
            <a:endParaRPr lang="ru-RU" sz="900" dirty="0">
              <a:solidFill>
                <a:srgbClr val="003366"/>
              </a:solidFill>
              <a:latin typeface="Arial Narrow" pitchFamily="34" charset="0"/>
            </a:endParaRPr>
          </a:p>
        </p:txBody>
      </p:sp>
      <p:sp>
        <p:nvSpPr>
          <p:cNvPr id="30" name="Выноска со стрелкой вверх 29"/>
          <p:cNvSpPr/>
          <p:nvPr/>
        </p:nvSpPr>
        <p:spPr>
          <a:xfrm>
            <a:off x="6761055" y="2988397"/>
            <a:ext cx="737116" cy="496344"/>
          </a:xfrm>
          <a:prstGeom prst="upArrowCallout">
            <a:avLst/>
          </a:prstGeom>
          <a:solidFill>
            <a:schemeClr val="bg1"/>
          </a:solidFill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rgbClr val="003366"/>
                </a:solidFill>
                <a:latin typeface="Arial Narrow" pitchFamily="34" charset="0"/>
              </a:rPr>
              <a:t>с </a:t>
            </a:r>
            <a:r>
              <a:rPr lang="ru-RU" sz="900" dirty="0" smtClean="0">
                <a:solidFill>
                  <a:srgbClr val="003366"/>
                </a:solidFill>
                <a:latin typeface="Arial Narrow" pitchFamily="34" charset="0"/>
              </a:rPr>
              <a:t>01.01.2022</a:t>
            </a:r>
            <a:endParaRPr lang="ru-RU" sz="900" dirty="0">
              <a:solidFill>
                <a:srgbClr val="003366"/>
              </a:solidFill>
              <a:latin typeface="Arial Narrow" pitchFamily="34" charset="0"/>
            </a:endParaRPr>
          </a:p>
        </p:txBody>
      </p:sp>
      <p:sp>
        <p:nvSpPr>
          <p:cNvPr id="34" name="Выноска со стрелкой вверх 33"/>
          <p:cNvSpPr/>
          <p:nvPr/>
        </p:nvSpPr>
        <p:spPr>
          <a:xfrm>
            <a:off x="7950655" y="3000901"/>
            <a:ext cx="875498" cy="505217"/>
          </a:xfrm>
          <a:prstGeom prst="upArrowCallout">
            <a:avLst/>
          </a:prstGeom>
          <a:solidFill>
            <a:schemeClr val="bg1"/>
          </a:solidFill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rgbClr val="003366"/>
                </a:solidFill>
                <a:latin typeface="Arial Narrow" pitchFamily="34" charset="0"/>
              </a:rPr>
              <a:t>Ежегодно, по запросам</a:t>
            </a:r>
            <a:endParaRPr lang="ru-RU" sz="900" dirty="0">
              <a:solidFill>
                <a:srgbClr val="003366"/>
              </a:solidFill>
              <a:latin typeface="Arial Narrow" pitchFamily="34" charset="0"/>
            </a:endParaRPr>
          </a:p>
        </p:txBody>
      </p:sp>
      <p:sp>
        <p:nvSpPr>
          <p:cNvPr id="35" name="Выноска со стрелкой вверх 34"/>
          <p:cNvSpPr/>
          <p:nvPr/>
        </p:nvSpPr>
        <p:spPr>
          <a:xfrm>
            <a:off x="5605081" y="2992070"/>
            <a:ext cx="790874" cy="484690"/>
          </a:xfrm>
          <a:prstGeom prst="upArrowCallout">
            <a:avLst/>
          </a:prstGeom>
          <a:solidFill>
            <a:schemeClr val="bg1"/>
          </a:solidFill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rgbClr val="003366"/>
                </a:solidFill>
                <a:latin typeface="Arial Narrow" pitchFamily="34" charset="0"/>
              </a:rPr>
              <a:t>2021 – 2022</a:t>
            </a:r>
            <a:endParaRPr lang="ru-RU" sz="900" dirty="0">
              <a:solidFill>
                <a:srgbClr val="003366"/>
              </a:solidFill>
              <a:latin typeface="Arial Narrow" pitchFamily="34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367847" y="3967462"/>
            <a:ext cx="4523761" cy="719868"/>
          </a:xfrm>
          <a:prstGeom prst="roundRect">
            <a:avLst/>
          </a:prstGeom>
          <a:solidFill>
            <a:schemeClr val="bg1"/>
          </a:solidFill>
          <a:ln w="12700">
            <a:noFill/>
          </a:ln>
          <a:effectLst>
            <a:glow rad="63500">
              <a:srgbClr val="00B05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rgbClr val="003366"/>
                </a:solidFill>
              </a:rPr>
              <a:t>В декабре 2021 года Совет директоров ПАО «ОГК-2» </a:t>
            </a:r>
            <a:r>
              <a:rPr lang="ru-RU" sz="1200" dirty="0">
                <a:solidFill>
                  <a:srgbClr val="003366"/>
                </a:solidFill>
              </a:rPr>
              <a:t>определил деятельность в области устойчивого развития приоритетным направлением деятельности </a:t>
            </a:r>
            <a:r>
              <a:rPr lang="ru-RU" sz="1200" dirty="0" smtClean="0">
                <a:solidFill>
                  <a:srgbClr val="003366"/>
                </a:solidFill>
              </a:rPr>
              <a:t>Общества.</a:t>
            </a:r>
            <a:endParaRPr lang="ru-RU" sz="1200" dirty="0" smtClean="0">
              <a:solidFill>
                <a:srgbClr val="003366"/>
              </a:solidFill>
            </a:endParaRPr>
          </a:p>
        </p:txBody>
      </p:sp>
      <p:sp>
        <p:nvSpPr>
          <p:cNvPr id="54" name="Выноска со стрелкой вверх 53"/>
          <p:cNvSpPr/>
          <p:nvPr/>
        </p:nvSpPr>
        <p:spPr>
          <a:xfrm>
            <a:off x="4367847" y="3641756"/>
            <a:ext cx="249607" cy="192129"/>
          </a:xfrm>
          <a:prstGeom prst="upArrowCallout">
            <a:avLst/>
          </a:prstGeom>
          <a:solidFill>
            <a:schemeClr val="bg1"/>
          </a:solidFill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rgbClr val="003366"/>
              </a:solidFill>
              <a:latin typeface="Arial Narrow" pitchFamily="34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662413" y="3687932"/>
            <a:ext cx="3220227" cy="158533"/>
          </a:xfrm>
          <a:prstGeom prst="round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>
                <a:solidFill>
                  <a:srgbClr val="003366"/>
                </a:solidFill>
                <a:latin typeface="Arial Narrow" pitchFamily="34" charset="0"/>
              </a:rPr>
              <a:t>- Плановый срок реализации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85558" y="3870277"/>
            <a:ext cx="3887994" cy="2390107"/>
          </a:xfrm>
          <a:prstGeom prst="roundRect">
            <a:avLst/>
          </a:prstGeom>
          <a:solidFill>
            <a:schemeClr val="bg1"/>
          </a:solidFill>
          <a:ln w="12700">
            <a:noFill/>
          </a:ln>
          <a:effectLst>
            <a:glow rad="63500">
              <a:srgbClr val="00B05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 smtClean="0">
              <a:solidFill>
                <a:srgbClr val="003366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3366"/>
                </a:solidFill>
              </a:rPr>
              <a:t>В </a:t>
            </a:r>
            <a:r>
              <a:rPr lang="ru-RU" sz="1100" dirty="0">
                <a:solidFill>
                  <a:srgbClr val="003366"/>
                </a:solidFill>
              </a:rPr>
              <a:t>мае 2021 Газпром утвердил Политику в области устойчивого развития, в которой определены ESG – цели Группы </a:t>
            </a:r>
            <a:r>
              <a:rPr lang="ru-RU" sz="1100" dirty="0" smtClean="0">
                <a:solidFill>
                  <a:srgbClr val="003366"/>
                </a:solidFill>
              </a:rPr>
              <a:t>Газпром.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>
                <a:solidFill>
                  <a:srgbClr val="003366"/>
                </a:solidFill>
              </a:rPr>
              <a:t>В июне 2021 был создан Управляющий комитет по устойчивому развитию компаний Группы Газпром </a:t>
            </a:r>
            <a:r>
              <a:rPr lang="ru-RU" sz="1100" dirty="0" err="1">
                <a:solidFill>
                  <a:srgbClr val="003366"/>
                </a:solidFill>
              </a:rPr>
              <a:t>энергохолдинг</a:t>
            </a:r>
            <a:r>
              <a:rPr lang="ru-RU" sz="1100" dirty="0">
                <a:solidFill>
                  <a:srgbClr val="003366"/>
                </a:solidFill>
              </a:rPr>
              <a:t> в состав которого в том числе вошел управляющий директор ПАО «ОГК-2» А.В. </a:t>
            </a:r>
            <a:r>
              <a:rPr lang="ru-RU" sz="1100" dirty="0" err="1">
                <a:solidFill>
                  <a:srgbClr val="003366"/>
                </a:solidFill>
              </a:rPr>
              <a:t>Семиколенов</a:t>
            </a:r>
            <a:r>
              <a:rPr lang="ru-RU" sz="1100" dirty="0" smtClean="0">
                <a:solidFill>
                  <a:srgbClr val="003366"/>
                </a:solidFill>
              </a:rPr>
              <a:t>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3366"/>
                </a:solidFill>
              </a:rPr>
              <a:t>В июле 2021 создана в ПАО «ОГК-2» рабочая группа по устойчивому развитию.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3366"/>
                </a:solidFill>
              </a:rPr>
              <a:t>В сентябре 2021 созданы 3 рабочие группы по развитию </a:t>
            </a:r>
            <a:r>
              <a:rPr lang="en-US" sz="1100" dirty="0" smtClean="0">
                <a:solidFill>
                  <a:srgbClr val="003366"/>
                </a:solidFill>
              </a:rPr>
              <a:t>ESG-</a:t>
            </a:r>
            <a:r>
              <a:rPr lang="ru-RU" sz="1100" dirty="0" smtClean="0">
                <a:solidFill>
                  <a:srgbClr val="003366"/>
                </a:solidFill>
              </a:rPr>
              <a:t>практики в Группе Газпром </a:t>
            </a:r>
            <a:r>
              <a:rPr lang="ru-RU" sz="1100" dirty="0" err="1" smtClean="0">
                <a:solidFill>
                  <a:srgbClr val="003366"/>
                </a:solidFill>
              </a:rPr>
              <a:t>энергохолдинг</a:t>
            </a:r>
            <a:r>
              <a:rPr lang="ru-RU" sz="1100" dirty="0" smtClean="0">
                <a:solidFill>
                  <a:srgbClr val="003366"/>
                </a:solidFill>
              </a:rPr>
              <a:t> («Корпоративное управление», «Социальная сфера», «Экология»).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200" dirty="0">
              <a:solidFill>
                <a:srgbClr val="FF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92160" y="4853663"/>
            <a:ext cx="3558495" cy="10572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63461" y="5180869"/>
            <a:ext cx="301537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rgbClr val="003366"/>
                </a:solidFill>
              </a:rPr>
              <a:t>ПАО «ОГК-2» заняло третье место, набрав в общей сумме 1,4 баллов. Расчеты отраслевого рейтинга производились на основе трех разделов: экологический менеджмент, воздействие на окружающую среду и раскрытие информации. 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05925" y="1130246"/>
            <a:ext cx="4163159" cy="723267"/>
          </a:xfrm>
          <a:prstGeom prst="roundRect">
            <a:avLst/>
          </a:prstGeom>
          <a:solidFill>
            <a:schemeClr val="bg1"/>
          </a:solidFill>
          <a:ln w="12700">
            <a:noFill/>
          </a:ln>
          <a:effectLst>
            <a:glow rad="63500">
              <a:srgbClr val="92D05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rgbClr val="00B050"/>
              </a:solidFill>
            </a:endParaRPr>
          </a:p>
          <a:p>
            <a:pPr algn="ctr"/>
            <a:r>
              <a:rPr lang="ru-RU" sz="1400" dirty="0" smtClean="0">
                <a:solidFill>
                  <a:srgbClr val="00B050"/>
                </a:solidFill>
              </a:rPr>
              <a:t>Производство электроэнергии и тепла содействуют достижению следующих Целей в области устойчивого развития ООН:</a:t>
            </a:r>
          </a:p>
          <a:p>
            <a:endParaRPr lang="ru-RU" sz="1200" dirty="0">
              <a:solidFill>
                <a:srgbClr val="003366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5720" y="1914873"/>
            <a:ext cx="3872010" cy="97374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5558" y="2852647"/>
            <a:ext cx="3130604" cy="848900"/>
          </a:xfrm>
          <a:prstGeom prst="rect">
            <a:avLst/>
          </a:prstGeom>
        </p:spPr>
      </p:pic>
      <p:sp>
        <p:nvSpPr>
          <p:cNvPr id="19" name="Номер слайда 3">
            <a:extLst>
              <a:ext uri="{FF2B5EF4-FFF2-40B4-BE49-F238E27FC236}">
                <a16:creationId xmlns="" xmlns:a16="http://schemas.microsoft.com/office/drawing/2014/main" id="{2DE05B58-D6EC-4165-ADF7-80D292E10F2F}"/>
              </a:ext>
            </a:extLst>
          </p:cNvPr>
          <p:cNvSpPr txBox="1">
            <a:spLocks/>
          </p:cNvSpPr>
          <p:nvPr/>
        </p:nvSpPr>
        <p:spPr>
          <a:xfrm>
            <a:off x="204788" y="6477893"/>
            <a:ext cx="1208087" cy="307777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11</a:t>
            </a:r>
            <a:endParaRPr lang="ru-RU" sz="2000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/>
          </p:nvPr>
        </p:nvSpPr>
        <p:spPr>
          <a:xfrm>
            <a:off x="1786806" y="6431727"/>
            <a:ext cx="7613650" cy="400110"/>
          </a:xfrm>
        </p:spPr>
        <p:txBody>
          <a:bodyPr/>
          <a:lstStyle/>
          <a:p>
            <a:r>
              <a:rPr lang="ru-RU" sz="2000" dirty="0"/>
              <a:t>Результаты деятельности Группы ОГК-2 по МСФО за 2021 г.</a:t>
            </a:r>
          </a:p>
        </p:txBody>
      </p:sp>
    </p:spTree>
    <p:extLst>
      <p:ext uri="{BB962C8B-B14F-4D97-AF65-F5344CB8AC3E}">
        <p14:creationId xmlns:p14="http://schemas.microsoft.com/office/powerpoint/2010/main" val="147995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27944</TotalTime>
  <Words>1247</Words>
  <Application>Microsoft Office PowerPoint</Application>
  <PresentationFormat>Экран (4:3)</PresentationFormat>
  <Paragraphs>229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10</vt:i4>
      </vt:variant>
    </vt:vector>
  </HeadingPairs>
  <TitlesOfParts>
    <vt:vector size="24" baseType="lpstr">
      <vt:lpstr>Arial</vt:lpstr>
      <vt:lpstr>Arial Narrow</vt:lpstr>
      <vt:lpstr>Calibri</vt:lpstr>
      <vt:lpstr>Symbol</vt:lpstr>
      <vt:lpstr>Times New Roman</vt:lpstr>
      <vt:lpstr>Wingdings</vt:lpstr>
      <vt:lpstr>3_Специальное оформление</vt:lpstr>
      <vt:lpstr>6_Специальное оформление</vt:lpstr>
      <vt:lpstr>4_Специальное оформление</vt:lpstr>
      <vt:lpstr>5_Специальное оформление</vt:lpstr>
      <vt:lpstr>11_Специальное оформление</vt:lpstr>
      <vt:lpstr>7_Специальное оформление</vt:lpstr>
      <vt:lpstr>8_Специальное оформление</vt:lpstr>
      <vt:lpstr>10_Специальное оформление</vt:lpstr>
      <vt:lpstr>Презентация PowerPoint</vt:lpstr>
      <vt:lpstr>Ограничение ответственности</vt:lpstr>
      <vt:lpstr>Производственные и финансовые результаты</vt:lpstr>
      <vt:lpstr>Выручка</vt:lpstr>
      <vt:lpstr>Переменные расходы</vt:lpstr>
      <vt:lpstr>Постоянные расходы</vt:lpstr>
      <vt:lpstr>EBITDA и прибыль</vt:lpstr>
      <vt:lpstr>Заемные средства</vt:lpstr>
      <vt:lpstr> Внедрение ESG-практик в деятельность ОГК-2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Гризель Наталья Олеговна</cp:lastModifiedBy>
  <cp:revision>471</cp:revision>
  <cp:lastPrinted>2020-08-05T07:27:55Z</cp:lastPrinted>
  <dcterms:created xsi:type="dcterms:W3CDTF">2009-07-15T11:37:47Z</dcterms:created>
  <dcterms:modified xsi:type="dcterms:W3CDTF">2022-03-04T11:18:23Z</dcterms:modified>
</cp:coreProperties>
</file>