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1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6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Masters/slideMaster19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71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60.xml" ContentType="application/vnd.openxmlformats-officedocument.presentationml.slideLayout+xml"/>
  <Override PartName="/ppt/theme/theme18.xml" ContentType="application/vnd.openxmlformats-officedocument.theme+xml"/>
  <Override PartName="/ppt/theme/themeOverride1.xml" ContentType="application/vnd.openxmlformats-officedocument.themeOverride+xml"/>
  <Override PartName="/ppt/tableStyles.xml" ContentType="application/vnd.openxmlformats-officedocument.presentationml.tableStyles+xml"/>
  <Override PartName="/ppt/slideLayouts/slideLayout102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Layouts/slideLayout225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theme/theme21.xml" ContentType="application/vnd.openxmlformats-officedocument.theme+xml"/>
  <Override PartName="/ppt/charts/chart3.xml" ContentType="application/vnd.openxmlformats-officedocument.drawingml.char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Layouts/slideLayout187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Override6.xml" ContentType="application/vnd.openxmlformats-officedocument.themeOverride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90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Masters/slideMaster16.xml" ContentType="application/vnd.openxmlformats-officedocument.presentationml.slideMaster+xml"/>
  <Override PartName="/ppt/slideLayouts/slideLayout32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219.xml" ContentType="application/vnd.openxmlformats-officedocument.presentationml.slideLayout+xml"/>
  <Override PartName="/docProps/app.xml" ContentType="application/vnd.openxmlformats-officedocument.extended-properties+xml"/>
  <Override PartName="/ppt/slideLayouts/slideLayout2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208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theme/theme15.xml" ContentType="application/vnd.openxmlformats-officedocument.theme+xml"/>
  <Override PartName="/ppt/slideLayouts/slideLayout233.xml" ContentType="application/vnd.openxmlformats-officedocument.presentationml.slideLayout+xml"/>
  <Override PartName="/ppt/charts/chart10.xml" ContentType="application/vnd.openxmlformats-officedocument.drawingml.chart+xml"/>
  <Override PartName="/ppt/slideLayouts/slideLayout222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159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62.xml" ContentType="application/vnd.openxmlformats-officedocument.presentationml.slideLayout+xml"/>
  <Override PartName="/ppt/tags/tag2.xml" ContentType="application/vnd.openxmlformats-officedocument.presentationml.tags+xml"/>
  <Override PartName="/ppt/theme/themeOverride3.xml" ContentType="application/vnd.openxmlformats-officedocument.themeOverride+xml"/>
  <Override PartName="/ppt/slideLayouts/slideLayout51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Masters/slideMaster13.xml" ContentType="application/vnd.openxmlformats-officedocument.presentationml.slideMaster+xml"/>
  <Override PartName="/ppt/slideLayouts/slideLayout20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theme/theme23.xml" ContentType="application/vnd.openxmlformats-officedocument.theme+xml"/>
  <Override PartName="/ppt/slideLayouts/slideLayout89.xml" ContentType="application/vnd.openxmlformats-officedocument.presentationml.slideLayout+xml"/>
  <Override PartName="/ppt/theme/theme12.xml" ContentType="application/vnd.openxmlformats-officedocument.theme+xml"/>
  <Override PartName="/ppt/slideLayouts/slideLayout189.xml" ContentType="application/vnd.openxmlformats-officedocument.presentationml.slideLayou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30.xml" ContentType="application/vnd.openxmlformats-officedocument.presentationml.slideLayout+xml"/>
  <Override PartName="/ppt/charts/chart1.xml" ContentType="application/vnd.openxmlformats-officedocument.drawingml.char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85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Masters/slideMaster18.xml" ContentType="application/vnd.openxmlformats-officedocument.presentationml.slideMaster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81.xml" ContentType="application/vnd.openxmlformats-officedocument.presentationml.slideLayout+xml"/>
  <Override PartName="/ppt/tags/tag3.xml" ContentType="application/vnd.openxmlformats-officedocument.presentationml.tags+xml"/>
  <Override PartName="/ppt/theme/themeOverride4.xml" ContentType="application/vnd.openxmlformats-officedocument.themeOverride+xml"/>
  <Default Extension="jpeg" ContentType="image/jpeg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Masters/slideMaster14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17.xml" ContentType="application/vnd.openxmlformats-officedocument.theme+xml"/>
  <Override PartName="/ppt/slideLayouts/slideLayout217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Masters/slideMaster21.xml" ContentType="application/vnd.openxmlformats-officedocument.presentationml.slideMaster+xml"/>
  <Override PartName="/ppt/slideLayouts/slideLayout206.xml" ContentType="application/vnd.openxmlformats-officedocument.presentationml.slideLayout+xml"/>
  <Override PartName="/ppt/slideLayouts/slideLayout224.xml" ContentType="application/vnd.openxmlformats-officedocument.presentationml.slideLayout+xml"/>
  <Override PartName="/ppt/charts/chart6.xml" ContentType="application/vnd.openxmlformats-officedocument.drawingml.char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slideLayouts/slideLayout179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31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20.xml" ContentType="application/vnd.openxmlformats-officedocument.presentationml.slideLayout+xml"/>
  <Override PartName="/ppt/theme/theme20.xml" ContentType="application/vnd.openxmlformats-officedocument.theme+xml"/>
  <Override PartName="/ppt/charts/chart2.xml" ContentType="application/vnd.openxmlformats-officedocument.drawingml.chart+xml"/>
  <Override PartName="/ppt/theme/themeOverride9.xml" ContentType="application/vnd.openxmlformats-officedocument.themeOverride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Override5.xml" ContentType="application/vnd.openxmlformats-officedocument.themeOverride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Masters/slideMaster15.xml" ContentType="application/vnd.openxmlformats-officedocument.presentationml.slideMaster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18.xml" ContentType="application/vnd.openxmlformats-officedocument.presentationml.slideLayout+xml"/>
  <Override PartName="/docProps/custom.xml" ContentType="application/vnd.openxmlformats-officedocument.custom-properties+xml"/>
  <Override PartName="/ppt/theme/theme14.xml" ContentType="application/vnd.openxmlformats-officedocument.theme+xml"/>
  <Override PartName="/ppt/charts/chart7.xml" ContentType="application/vnd.openxmlformats-officedocument.drawingml.chart+xml"/>
  <Override PartName="/ppt/slideLayouts/slideLayout232.xml" ContentType="application/vnd.openxmlformats-officedocument.presentationml.slideLayout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94.xml" ContentType="application/vnd.openxmlformats-officedocument.presentationml.slideLayout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50.xml" ContentType="application/vnd.openxmlformats-officedocument.presentationml.slideLayout+xml"/>
  <Override PartName="/ppt/theme/theme19.xml" ContentType="application/vnd.openxmlformats-officedocument.theme+xml"/>
  <Override PartName="/ppt/tags/tag1.xml" ContentType="application/vnd.openxmlformats-officedocument.presentationml.tags+xml"/>
  <Override PartName="/ppt/theme/themeOverride2.xml" ContentType="application/vnd.openxmlformats-officedocument.themeOverride+xml"/>
  <Override PartName="/ppt/slideLayouts/slideLayout50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215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4.xml" ContentType="application/vnd.openxmlformats-officedocument.presentationml.slideLayout+xml"/>
  <Override PartName="/ppt/theme/theme22.xml" ContentType="application/vnd.openxmlformats-officedocument.theme+xml"/>
  <Override PartName="/ppt/charts/chart4.xml" ContentType="application/vnd.openxmlformats-officedocument.drawingml.chart+xml"/>
  <Override PartName="/ppt/handoutMasters/handoutMaster1.xml" ContentType="application/vnd.openxmlformats-officedocument.presentationml.handoutMaster+xml"/>
  <Override PartName="/ppt/slideLayouts/slideLayout88.xml" ContentType="application/vnd.openxmlformats-officedocument.presentationml.slideLayout+xml"/>
  <Override PartName="/ppt/theme/theme11.xml" ContentType="application/vnd.openxmlformats-officedocument.theme+xml"/>
  <Override PartName="/ppt/slideLayouts/slideLayout177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66.xml" ContentType="application/vnd.openxmlformats-officedocument.presentationml.slideLayout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55.xml" ContentType="application/vnd.openxmlformats-officedocument.presentationml.slideLayout+xml"/>
  <Override PartName="/ppt/theme/themeOverride10.xml" ContentType="application/vnd.openxmlformats-officedocument.themeOverride+xml"/>
  <Override PartName="/ppt/slideLayouts/slideLayout44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91.xml" ContentType="application/vnd.openxmlformats-officedocument.presentationml.slideLayout+xml"/>
  <Default Extension="rels" ContentType="application/vnd.openxmlformats-package.relationships+xml"/>
  <Override PartName="/ppt/slideMasters/slideMaster17.xml" ContentType="application/vnd.openxmlformats-officedocument.presentationml.slideMaster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20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16.xml" ContentType="application/vnd.openxmlformats-officedocument.theme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0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20.xml" ContentType="application/vnd.openxmlformats-officedocument.presentationml.slideMaster+xml"/>
  <Override PartName="/ppt/theme/theme8.xml" ContentType="application/vnd.openxmlformats-officedocument.theme+xml"/>
  <Override PartName="/ppt/slideLayouts/slideLayout22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5" r:id="rId1"/>
    <p:sldMasterId id="2147483658" r:id="rId2"/>
    <p:sldMasterId id="2147483659" r:id="rId3"/>
    <p:sldMasterId id="2147483660" r:id="rId4"/>
    <p:sldMasterId id="2147483661" r:id="rId5"/>
    <p:sldMasterId id="2147483662" r:id="rId6"/>
    <p:sldMasterId id="2147483663" r:id="rId7"/>
    <p:sldMasterId id="2147483655" r:id="rId8"/>
    <p:sldMasterId id="2147483666" r:id="rId9"/>
    <p:sldMasterId id="2147483667" r:id="rId10"/>
    <p:sldMasterId id="2147483668" r:id="rId11"/>
    <p:sldMasterId id="2147483669" r:id="rId12"/>
    <p:sldMasterId id="2147483671" r:id="rId13"/>
    <p:sldMasterId id="2147483672" r:id="rId14"/>
    <p:sldMasterId id="2147483673" r:id="rId15"/>
    <p:sldMasterId id="2147483674" r:id="rId16"/>
    <p:sldMasterId id="2147483675" r:id="rId17"/>
    <p:sldMasterId id="2147483676" r:id="rId18"/>
    <p:sldMasterId id="2147483677" r:id="rId19"/>
    <p:sldMasterId id="2147483678" r:id="rId20"/>
    <p:sldMasterId id="2147483679" r:id="rId21"/>
  </p:sldMasterIdLst>
  <p:notesMasterIdLst>
    <p:notesMasterId r:id="rId30"/>
  </p:notesMasterIdLst>
  <p:handoutMasterIdLst>
    <p:handoutMasterId r:id="rId31"/>
  </p:handoutMasterIdLst>
  <p:sldIdLst>
    <p:sldId id="572" r:id="rId22"/>
    <p:sldId id="562" r:id="rId23"/>
    <p:sldId id="582" r:id="rId24"/>
    <p:sldId id="599" r:id="rId25"/>
    <p:sldId id="607" r:id="rId26"/>
    <p:sldId id="606" r:id="rId27"/>
    <p:sldId id="605" r:id="rId28"/>
    <p:sldId id="601" r:id="rId29"/>
  </p:sldIdLst>
  <p:sldSz cx="9144000" cy="6858000" type="screen4x3"/>
  <p:notesSz cx="6781800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FF"/>
    <a:srgbClr val="003366"/>
    <a:srgbClr val="0066FF"/>
    <a:srgbClr val="0066CC"/>
    <a:srgbClr val="99CC00"/>
    <a:srgbClr val="003399"/>
    <a:srgbClr val="FFB340"/>
    <a:srgbClr val="0070C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553" autoAdjust="0"/>
    <p:restoredTop sz="99877" autoAdjust="0"/>
  </p:normalViewPr>
  <p:slideViewPr>
    <p:cSldViewPr snapToGrid="0">
      <p:cViewPr varScale="1">
        <p:scale>
          <a:sx n="102" d="100"/>
          <a:sy n="102" d="100"/>
        </p:scale>
        <p:origin x="-576" y="-102"/>
      </p:cViewPr>
      <p:guideLst>
        <p:guide orient="horz" pos="1315"/>
        <p:guide orient="horz" pos="3056"/>
        <p:guide orient="horz" pos="3707"/>
        <p:guide orient="horz" pos="825"/>
        <p:guide orient="horz" pos="3256"/>
        <p:guide orient="horz" pos="608"/>
        <p:guide orient="horz" pos="1059"/>
        <p:guide pos="1408"/>
        <p:guide pos="3025"/>
        <p:guide pos="2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76" y="210"/>
      </p:cViewPr>
      <p:guideLst>
        <p:guide orient="horz" pos="3127"/>
        <p:guide pos="2137"/>
      </p:guideLst>
    </p:cSldViewPr>
  </p:notes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4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" Target="slides/slide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3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2.xml"/><Relationship Id="rId28" Type="http://schemas.openxmlformats.org/officeDocument/2006/relationships/slide" Target="slides/slide7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1.xml"/><Relationship Id="rId27" Type="http://schemas.openxmlformats.org/officeDocument/2006/relationships/slide" Target="slides/slide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red\analytic\Investor%20Relations\&#1043;&#1072;&#1079;&#1086;&#1101;&#1085;&#1077;&#1088;&#1075;&#1077;&#1090;&#1080;&#1095;&#1077;&#1089;&#1082;&#1072;&#1103;%20&#1082;&#1086;&#1084;&#1087;&#1072;&#1085;&#1080;&#1103;\&#1055;&#1088;&#1077;&#1079;&#1077;&#1085;&#1090;&#1072;&#1094;&#1080;&#1080;\&#1054;&#1043;&#1050;-2%20&#1054;&#1043;&#1050;-6\IFRS%2012m2010\&#1052;&#1057;&#1060;&#1054;2010_&#1054;&#1043;&#1050;-6_&#1088;&#1091;&#1089;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\\red\analytic\Investor%20Relations\&#1043;&#1072;&#1079;&#1086;&#1101;&#1085;&#1077;&#1088;&#1075;&#1077;&#1090;&#1080;&#1095;&#1077;&#1089;&#1082;&#1072;&#1103;%20&#1082;&#1086;&#1084;&#1087;&#1072;&#1085;&#1080;&#1103;\&#1055;&#1088;&#1077;&#1079;&#1077;&#1085;&#1090;&#1072;&#1094;&#1080;&#1080;\&#1054;&#1043;&#1050;-2%20&#1054;&#1043;&#1050;-6\IFRS%2012m2010\&#1052;&#1057;&#1060;&#1054;2010_&#1054;&#1043;&#1050;-6_&#1088;&#1091;&#1089;.xlsx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\\red\analytic\Investor%20Relations\&#1043;&#1072;&#1079;&#1086;&#1101;&#1085;&#1077;&#1088;&#1075;&#1077;&#1090;&#1080;&#1095;&#1077;&#1089;&#1082;&#1072;&#1103;%20&#1082;&#1086;&#1084;&#1087;&#1072;&#1085;&#1080;&#1103;\&#1055;&#1088;&#1077;&#1079;&#1077;&#1085;&#1090;&#1072;&#1094;&#1080;&#1080;\&#1054;&#1043;&#1050;-2%20&#1054;&#1043;&#1050;-6\IFRS%2012m2010\&#1052;&#1057;&#1060;&#1054;2010_&#1054;&#1043;&#1050;-6_&#1088;&#1091;&#1089;.xlsx" TargetMode="External"/><Relationship Id="rId1" Type="http://schemas.openxmlformats.org/officeDocument/2006/relationships/themeOverride" Target="../theme/themeOverride1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red\analytic\Investor%20Relations\&#1043;&#1072;&#1079;&#1086;&#1101;&#1085;&#1077;&#1088;&#1075;&#1077;&#1090;&#1080;&#1095;&#1077;&#1089;&#1082;&#1072;&#1103;%20&#1082;&#1086;&#1084;&#1087;&#1072;&#1085;&#1080;&#1103;\&#1055;&#1088;&#1077;&#1079;&#1077;&#1085;&#1090;&#1072;&#1094;&#1080;&#1080;\&#1054;&#1043;&#1050;-2%20&#1054;&#1043;&#1050;-6\IFRS%2012m2010\&#1052;&#1057;&#1060;&#1054;2010_&#1054;&#1043;&#1050;-6_&#1088;&#1091;&#1089;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red\analytic\Investor%20Relations\&#1043;&#1072;&#1079;&#1086;&#1101;&#1085;&#1077;&#1088;&#1075;&#1077;&#1090;&#1080;&#1095;&#1077;&#1089;&#1082;&#1072;&#1103;%20&#1082;&#1086;&#1084;&#1087;&#1072;&#1085;&#1080;&#1103;\&#1055;&#1088;&#1077;&#1079;&#1077;&#1085;&#1090;&#1072;&#1094;&#1080;&#1080;\&#1054;&#1043;&#1050;-2%20&#1054;&#1043;&#1050;-6\IFRS%2012m2010\&#1052;&#1057;&#1060;&#1054;2010_&#1054;&#1043;&#1050;-6_&#1088;&#1091;&#1089;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\\red\analytic\Investor%20Relations\&#1043;&#1072;&#1079;&#1086;&#1101;&#1085;&#1077;&#1088;&#1075;&#1077;&#1090;&#1080;&#1095;&#1077;&#1089;&#1082;&#1072;&#1103;%20&#1082;&#1086;&#1084;&#1087;&#1072;&#1085;&#1080;&#1103;\&#1055;&#1088;&#1077;&#1079;&#1077;&#1085;&#1090;&#1072;&#1094;&#1080;&#1080;\&#1054;&#1043;&#1050;-2%20&#1054;&#1043;&#1050;-6\IFRS%2012m2010\&#1052;&#1057;&#1060;&#1054;2010_&#1054;&#1043;&#1050;-6_&#1088;&#1091;&#1089;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\\red\analytic\Investor%20Relations\&#1043;&#1072;&#1079;&#1086;&#1101;&#1085;&#1077;&#1088;&#1075;&#1077;&#1090;&#1080;&#1095;&#1077;&#1089;&#1082;&#1072;&#1103;%20&#1082;&#1086;&#1084;&#1087;&#1072;&#1085;&#1080;&#1103;\&#1055;&#1088;&#1077;&#1079;&#1077;&#1085;&#1090;&#1072;&#1094;&#1080;&#1080;\&#1054;&#1043;&#1050;-2%20&#1054;&#1043;&#1050;-6\IFRS%2012m2010\&#1052;&#1057;&#1060;&#1054;2010_&#1054;&#1043;&#1050;-6_&#1088;&#1091;&#1089;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\\red\analytic\Investor%20Relations\&#1043;&#1072;&#1079;&#1086;&#1101;&#1085;&#1077;&#1088;&#1075;&#1077;&#1090;&#1080;&#1095;&#1077;&#1089;&#1082;&#1072;&#1103;%20&#1082;&#1086;&#1084;&#1087;&#1072;&#1085;&#1080;&#1103;\&#1055;&#1088;&#1077;&#1079;&#1077;&#1085;&#1090;&#1072;&#1094;&#1080;&#1080;\&#1054;&#1043;&#1050;-2%20&#1054;&#1043;&#1050;-6\IFRS%2012m2010\&#1052;&#1057;&#1060;&#1054;2010_&#1054;&#1043;&#1050;-6_&#1088;&#1091;&#1089;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\\red\analytic\Investor%20Relations\&#1043;&#1072;&#1079;&#1086;&#1101;&#1085;&#1077;&#1088;&#1075;&#1077;&#1090;&#1080;&#1095;&#1077;&#1089;&#1082;&#1072;&#1103;%20&#1082;&#1086;&#1084;&#1087;&#1072;&#1085;&#1080;&#1103;\&#1055;&#1088;&#1077;&#1079;&#1077;&#1085;&#1090;&#1072;&#1094;&#1080;&#1080;\&#1054;&#1043;&#1050;-2%20&#1054;&#1043;&#1050;-6\IFRS%2012m2010\&#1052;&#1057;&#1060;&#1054;2010_&#1054;&#1043;&#1050;-6_&#1088;&#1091;&#1089;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\\red\analytic\Investor%20Relations\&#1043;&#1072;&#1079;&#1086;&#1101;&#1085;&#1077;&#1088;&#1075;&#1077;&#1090;&#1080;&#1095;&#1077;&#1089;&#1082;&#1072;&#1103;%20&#1082;&#1086;&#1084;&#1087;&#1072;&#1085;&#1080;&#1103;\&#1055;&#1088;&#1077;&#1079;&#1077;&#1085;&#1090;&#1072;&#1094;&#1080;&#1080;\&#1054;&#1043;&#1050;-2%20&#1054;&#1043;&#1050;-6\IFRS%2012m2010\&#1052;&#1057;&#1060;&#1054;2010_&#1054;&#1043;&#1050;-6_&#1088;&#1091;&#1089;.xlsx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\\red\analytic\Investor%20Relations\&#1043;&#1072;&#1079;&#1086;&#1101;&#1085;&#1077;&#1088;&#1075;&#1077;&#1090;&#1080;&#1095;&#1077;&#1089;&#1082;&#1072;&#1103;%20&#1082;&#1086;&#1084;&#1087;&#1072;&#1085;&#1080;&#1103;\&#1055;&#1088;&#1077;&#1079;&#1077;&#1085;&#1090;&#1072;&#1094;&#1080;&#1080;\&#1054;&#1043;&#1050;-2%20&#1054;&#1043;&#1050;-6\IFRS%2012m2010\&#1052;&#1057;&#1060;&#1054;2010_&#1054;&#1043;&#1050;-6_&#1088;&#1091;&#1089;.xlsx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layout/>
      <c:txPr>
        <a:bodyPr/>
        <a:lstStyle/>
        <a:p>
          <a:pPr>
            <a:defRPr sz="1000"/>
          </a:pPr>
          <a:endParaRPr lang="ru-RU"/>
        </a:p>
      </c:txPr>
    </c:title>
    <c:plotArea>
      <c:layout/>
      <c:pieChart>
        <c:varyColors val="1"/>
        <c:ser>
          <c:idx val="0"/>
          <c:order val="0"/>
          <c:tx>
            <c:strRef>
              <c:f>revenue!$D$3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92D050"/>
            </a:solidFill>
          </c:spPr>
          <c:dPt>
            <c:idx val="0"/>
            <c:spPr>
              <a:solidFill>
                <a:srgbClr val="0066FF"/>
              </a:solidFill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</c:dLbl>
            <c:showPercent val="1"/>
            <c:showLeaderLines val="1"/>
          </c:dLbls>
          <c:cat>
            <c:strRef>
              <c:f>revenue!$B$4:$B$5</c:f>
              <c:strCache>
                <c:ptCount val="2"/>
                <c:pt idx="0">
                  <c:v>регулируемый рынок</c:v>
                </c:pt>
                <c:pt idx="1">
                  <c:v>свободный рынок</c:v>
                </c:pt>
              </c:strCache>
            </c:strRef>
          </c:cat>
          <c:val>
            <c:numRef>
              <c:f>revenue!$D$4:$D$5</c:f>
              <c:numCache>
                <c:formatCode>_-* #,##0.0_р_._-;\-* #,##0.0_р_._-;_-* "-"?_р_._-;_-@_-</c:formatCode>
                <c:ptCount val="2"/>
                <c:pt idx="0">
                  <c:v>21759.378385000025</c:v>
                </c:pt>
                <c:pt idx="1">
                  <c:v>12238.270689059997</c:v>
                </c:pt>
              </c:numCache>
            </c:numRef>
          </c:val>
        </c:ser>
        <c:firstSliceAng val="169"/>
      </c:pieChart>
    </c:plotArea>
    <c:plotVisOnly val="1"/>
    <c:dispBlanksAs val="zero"/>
  </c:chart>
  <c:spPr>
    <a:noFill/>
    <a:ln>
      <a:noFill/>
    </a:ln>
  </c:spPr>
  <c:txPr>
    <a:bodyPr/>
    <a:lstStyle/>
    <a:p>
      <a:pPr>
        <a:defRPr>
          <a:latin typeface="Arial Narrow" pitchFamily="34" charset="0"/>
        </a:defRPr>
      </a:pPr>
      <a:endParaRPr lang="ru-RU"/>
    </a:p>
  </c:txPr>
  <c:externalData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2686668905723344"/>
          <c:y val="5.1400510084646814E-2"/>
          <c:w val="0.58024518810148729"/>
          <c:h val="0.79822506561679785"/>
        </c:manualLayout>
      </c:layout>
      <c:barChart>
        <c:barDir val="col"/>
        <c:grouping val="clustered"/>
        <c:ser>
          <c:idx val="0"/>
          <c:order val="0"/>
          <c:tx>
            <c:strRef>
              <c:f>Debt!$A$9</c:f>
              <c:strCache>
                <c:ptCount val="1"/>
                <c:pt idx="0">
                  <c:v>Чистый долг</c:v>
                </c:pt>
              </c:strCache>
            </c:strRef>
          </c:tx>
          <c:spPr>
            <a:solidFill>
              <a:srgbClr val="0066FF"/>
            </a:solidFill>
          </c:spPr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numRef>
              <c:f>Debt!$B$8:$C$8</c:f>
              <c:numCache>
                <c:formatCode>General</c:formatCode>
                <c:ptCount val="2"/>
                <c:pt idx="0">
                  <c:v>2009</c:v>
                </c:pt>
                <c:pt idx="1">
                  <c:v>2010</c:v>
                </c:pt>
              </c:numCache>
            </c:numRef>
          </c:cat>
          <c:val>
            <c:numRef>
              <c:f>Debt!$B$9:$C$9</c:f>
              <c:numCache>
                <c:formatCode>#,##0</c:formatCode>
                <c:ptCount val="2"/>
                <c:pt idx="0">
                  <c:v>3778.1019999999999</c:v>
                </c:pt>
                <c:pt idx="1">
                  <c:v>7805.9050000000007</c:v>
                </c:pt>
              </c:numCache>
            </c:numRef>
          </c:val>
        </c:ser>
        <c:ser>
          <c:idx val="1"/>
          <c:order val="1"/>
          <c:tx>
            <c:strRef>
              <c:f>Debt!$A$10</c:f>
              <c:strCache>
                <c:ptCount val="1"/>
                <c:pt idx="0">
                  <c:v>EBITDA</c:v>
                </c:pt>
              </c:strCache>
            </c:strRef>
          </c:tx>
          <c:spPr>
            <a:solidFill>
              <a:srgbClr val="92D050"/>
            </a:solidFill>
          </c:spPr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numRef>
              <c:f>Debt!$B$8:$C$8</c:f>
              <c:numCache>
                <c:formatCode>General</c:formatCode>
                <c:ptCount val="2"/>
                <c:pt idx="0">
                  <c:v>2009</c:v>
                </c:pt>
                <c:pt idx="1">
                  <c:v>2010</c:v>
                </c:pt>
              </c:numCache>
            </c:numRef>
          </c:cat>
          <c:val>
            <c:numRef>
              <c:f>Debt!$B$10:$C$10</c:f>
              <c:numCache>
                <c:formatCode>#,##0</c:formatCode>
                <c:ptCount val="2"/>
                <c:pt idx="0">
                  <c:v>5298.8970000000018</c:v>
                </c:pt>
                <c:pt idx="1">
                  <c:v>5452.9839999999995</c:v>
                </c:pt>
              </c:numCache>
            </c:numRef>
          </c:val>
        </c:ser>
        <c:gapWidth val="78"/>
        <c:axId val="149308928"/>
        <c:axId val="149310464"/>
      </c:barChart>
      <c:lineChart>
        <c:grouping val="standard"/>
        <c:ser>
          <c:idx val="2"/>
          <c:order val="2"/>
          <c:tx>
            <c:strRef>
              <c:f>Debt!$A$11</c:f>
              <c:strCache>
                <c:ptCount val="1"/>
                <c:pt idx="0">
                  <c:v>Чистый долг/EBITDA</c:v>
                </c:pt>
              </c:strCache>
            </c:strRef>
          </c:tx>
          <c:spPr>
            <a:ln>
              <a:solidFill>
                <a:srgbClr val="003399"/>
              </a:solidFill>
            </a:ln>
          </c:spPr>
          <c:marker>
            <c:spPr>
              <a:solidFill>
                <a:srgbClr val="003399"/>
              </a:solidFill>
              <a:ln>
                <a:solidFill>
                  <a:srgbClr val="003399"/>
                </a:solidFill>
              </a:ln>
            </c:spPr>
          </c:marker>
          <c:dLbls>
            <c:dLblPos val="t"/>
            <c:showVal val="1"/>
          </c:dLbls>
          <c:cat>
            <c:numRef>
              <c:f>Debt!$B$8:$C$8</c:f>
              <c:numCache>
                <c:formatCode>General</c:formatCode>
                <c:ptCount val="2"/>
                <c:pt idx="0">
                  <c:v>2009</c:v>
                </c:pt>
                <c:pt idx="1">
                  <c:v>2010</c:v>
                </c:pt>
              </c:numCache>
            </c:numRef>
          </c:cat>
          <c:val>
            <c:numRef>
              <c:f>Debt!$B$11:$C$11</c:f>
              <c:numCache>
                <c:formatCode>#,##0.0</c:formatCode>
                <c:ptCount val="2"/>
                <c:pt idx="0">
                  <c:v>0.71299781822521835</c:v>
                </c:pt>
                <c:pt idx="1">
                  <c:v>1.4314923718829538</c:v>
                </c:pt>
              </c:numCache>
            </c:numRef>
          </c:val>
        </c:ser>
        <c:marker val="1"/>
        <c:axId val="149354752"/>
        <c:axId val="149353216"/>
      </c:lineChart>
      <c:catAx>
        <c:axId val="149308928"/>
        <c:scaling>
          <c:orientation val="minMax"/>
        </c:scaling>
        <c:axPos val="b"/>
        <c:numFmt formatCode="General" sourceLinked="1"/>
        <c:majorTickMark val="none"/>
        <c:tickLblPos val="nextTo"/>
        <c:crossAx val="149310464"/>
        <c:crosses val="autoZero"/>
        <c:auto val="1"/>
        <c:lblAlgn val="ctr"/>
        <c:lblOffset val="100"/>
      </c:catAx>
      <c:valAx>
        <c:axId val="149310464"/>
        <c:scaling>
          <c:orientation val="minMax"/>
        </c:scaling>
        <c:axPos val="l"/>
        <c:numFmt formatCode="#,##0" sourceLinked="1"/>
        <c:tickLblPos val="nextTo"/>
        <c:spPr>
          <a:ln>
            <a:noFill/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149308928"/>
        <c:crosses val="autoZero"/>
        <c:crossBetween val="between"/>
      </c:valAx>
      <c:valAx>
        <c:axId val="149353216"/>
        <c:scaling>
          <c:orientation val="minMax"/>
        </c:scaling>
        <c:axPos val="r"/>
        <c:numFmt formatCode="#,##0.0" sourceLinked="1"/>
        <c:majorTickMark val="none"/>
        <c:tickLblPos val="nextTo"/>
        <c:spPr>
          <a:ln>
            <a:noFill/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149354752"/>
        <c:crosses val="max"/>
        <c:crossBetween val="between"/>
      </c:valAx>
      <c:catAx>
        <c:axId val="149354752"/>
        <c:scaling>
          <c:orientation val="minMax"/>
        </c:scaling>
        <c:delete val="1"/>
        <c:axPos val="b"/>
        <c:numFmt formatCode="General" sourceLinked="1"/>
        <c:tickLblPos val="none"/>
        <c:crossAx val="149353216"/>
        <c:crosses val="autoZero"/>
        <c:auto val="1"/>
        <c:lblAlgn val="ctr"/>
        <c:lblOffset val="100"/>
      </c:catAx>
    </c:plotArea>
    <c:legend>
      <c:legendPos val="r"/>
      <c:layout>
        <c:manualLayout>
          <c:xMode val="edge"/>
          <c:yMode val="edge"/>
          <c:x val="0.72690266841644791"/>
          <c:y val="0.15220180810733147"/>
          <c:w val="0.27309740166957341"/>
          <c:h val="0.61042131402836863"/>
        </c:manualLayout>
      </c:layout>
    </c:legend>
    <c:plotVisOnly val="1"/>
    <c:dispBlanksAs val="gap"/>
  </c:chart>
  <c:txPr>
    <a:bodyPr/>
    <a:lstStyle/>
    <a:p>
      <a:pPr>
        <a:defRPr>
          <a:latin typeface="Arial Narrow" pitchFamily="34" charset="0"/>
        </a:defRPr>
      </a:pPr>
      <a:endParaRPr lang="ru-RU"/>
    </a:p>
  </c:txPr>
  <c:externalData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2488879679513745"/>
          <c:y val="5.1400510084646814E-2"/>
          <c:w val="0.63638541234981627"/>
          <c:h val="0.79822506561679785"/>
        </c:manualLayout>
      </c:layout>
      <c:barChart>
        <c:barDir val="col"/>
        <c:grouping val="clustered"/>
        <c:ser>
          <c:idx val="0"/>
          <c:order val="0"/>
          <c:tx>
            <c:strRef>
              <c:f>Debt!$A$9</c:f>
              <c:strCache>
                <c:ptCount val="1"/>
                <c:pt idx="0">
                  <c:v>Чистый долг на конец периода</c:v>
                </c:pt>
              </c:strCache>
            </c:strRef>
          </c:tx>
          <c:spPr>
            <a:solidFill>
              <a:srgbClr val="0066FF"/>
            </a:solidFill>
          </c:spPr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numRef>
              <c:f>Debt!$B$8:$C$8</c:f>
              <c:numCache>
                <c:formatCode>General</c:formatCode>
                <c:ptCount val="2"/>
                <c:pt idx="0">
                  <c:v>2009</c:v>
                </c:pt>
                <c:pt idx="1">
                  <c:v>2010</c:v>
                </c:pt>
              </c:numCache>
            </c:numRef>
          </c:cat>
          <c:val>
            <c:numRef>
              <c:f>Debt!$B$9:$C$9</c:f>
              <c:numCache>
                <c:formatCode>#,##0</c:formatCode>
                <c:ptCount val="2"/>
                <c:pt idx="0">
                  <c:v>3778.1019999999999</c:v>
                </c:pt>
                <c:pt idx="1">
                  <c:v>7805.9050000000007</c:v>
                </c:pt>
              </c:numCache>
            </c:numRef>
          </c:val>
        </c:ser>
        <c:ser>
          <c:idx val="1"/>
          <c:order val="1"/>
          <c:tx>
            <c:strRef>
              <c:f>Debt!$A$10</c:f>
              <c:strCache>
                <c:ptCount val="1"/>
                <c:pt idx="0">
                  <c:v>EBITDA за период</c:v>
                </c:pt>
              </c:strCache>
            </c:strRef>
          </c:tx>
          <c:spPr>
            <a:solidFill>
              <a:srgbClr val="92D050"/>
            </a:solidFill>
          </c:spPr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numRef>
              <c:f>Debt!$B$8:$C$8</c:f>
              <c:numCache>
                <c:formatCode>General</c:formatCode>
                <c:ptCount val="2"/>
                <c:pt idx="0">
                  <c:v>2009</c:v>
                </c:pt>
                <c:pt idx="1">
                  <c:v>2010</c:v>
                </c:pt>
              </c:numCache>
            </c:numRef>
          </c:cat>
          <c:val>
            <c:numRef>
              <c:f>Debt!$B$10:$C$10</c:f>
              <c:numCache>
                <c:formatCode>#,##0</c:formatCode>
                <c:ptCount val="2"/>
                <c:pt idx="0">
                  <c:v>5298.8970000000063</c:v>
                </c:pt>
                <c:pt idx="1">
                  <c:v>5452.9839999999895</c:v>
                </c:pt>
              </c:numCache>
            </c:numRef>
          </c:val>
        </c:ser>
        <c:gapWidth val="78"/>
        <c:axId val="149415424"/>
        <c:axId val="149416960"/>
      </c:barChart>
      <c:lineChart>
        <c:grouping val="standard"/>
        <c:ser>
          <c:idx val="2"/>
          <c:order val="2"/>
          <c:tx>
            <c:strRef>
              <c:f>Debt!$A$11</c:f>
              <c:strCache>
                <c:ptCount val="1"/>
                <c:pt idx="0">
                  <c:v>Чистый долг/EBITDA</c:v>
                </c:pt>
              </c:strCache>
            </c:strRef>
          </c:tx>
          <c:spPr>
            <a:ln>
              <a:solidFill>
                <a:srgbClr val="FF9900"/>
              </a:solidFill>
            </a:ln>
          </c:spPr>
          <c:marker>
            <c:symbol val="square"/>
            <c:size val="7"/>
            <c:spPr>
              <a:solidFill>
                <a:srgbClr val="FF9900"/>
              </a:solidFill>
              <a:ln>
                <a:solidFill>
                  <a:srgbClr val="003399"/>
                </a:solidFill>
              </a:ln>
            </c:spPr>
          </c:marker>
          <c:dLbls>
            <c:dLblPos val="t"/>
            <c:showVal val="1"/>
          </c:dLbls>
          <c:cat>
            <c:numRef>
              <c:f>Debt!$B$8:$C$8</c:f>
              <c:numCache>
                <c:formatCode>General</c:formatCode>
                <c:ptCount val="2"/>
                <c:pt idx="0">
                  <c:v>2009</c:v>
                </c:pt>
                <c:pt idx="1">
                  <c:v>2010</c:v>
                </c:pt>
              </c:numCache>
            </c:numRef>
          </c:cat>
          <c:val>
            <c:numRef>
              <c:f>Debt!$B$11:$C$11</c:f>
              <c:numCache>
                <c:formatCode>#,##0.0</c:formatCode>
                <c:ptCount val="2"/>
                <c:pt idx="0">
                  <c:v>0.71299781822521402</c:v>
                </c:pt>
                <c:pt idx="1">
                  <c:v>1.4314923718829604</c:v>
                </c:pt>
              </c:numCache>
            </c:numRef>
          </c:val>
        </c:ser>
        <c:marker val="1"/>
        <c:axId val="149510400"/>
        <c:axId val="149508864"/>
      </c:lineChart>
      <c:catAx>
        <c:axId val="149415424"/>
        <c:scaling>
          <c:orientation val="minMax"/>
        </c:scaling>
        <c:axPos val="b"/>
        <c:numFmt formatCode="General" sourceLinked="1"/>
        <c:majorTickMark val="none"/>
        <c:tickLblPos val="nextTo"/>
        <c:crossAx val="149416960"/>
        <c:crosses val="autoZero"/>
        <c:auto val="1"/>
        <c:lblAlgn val="ctr"/>
        <c:lblOffset val="100"/>
      </c:catAx>
      <c:valAx>
        <c:axId val="149416960"/>
        <c:scaling>
          <c:orientation val="minMax"/>
        </c:scaling>
        <c:axPos val="l"/>
        <c:numFmt formatCode="#,##0" sourceLinked="1"/>
        <c:tickLblPos val="nextTo"/>
        <c:spPr>
          <a:ln>
            <a:noFill/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149415424"/>
        <c:crosses val="autoZero"/>
        <c:crossBetween val="between"/>
      </c:valAx>
      <c:valAx>
        <c:axId val="149508864"/>
        <c:scaling>
          <c:orientation val="minMax"/>
        </c:scaling>
        <c:axPos val="r"/>
        <c:numFmt formatCode="#,##0.0" sourceLinked="1"/>
        <c:majorTickMark val="none"/>
        <c:tickLblPos val="nextTo"/>
        <c:spPr>
          <a:ln>
            <a:noFill/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149510400"/>
        <c:crosses val="max"/>
        <c:crossBetween val="between"/>
      </c:valAx>
      <c:catAx>
        <c:axId val="149510400"/>
        <c:scaling>
          <c:orientation val="minMax"/>
        </c:scaling>
        <c:delete val="1"/>
        <c:axPos val="b"/>
        <c:numFmt formatCode="General" sourceLinked="1"/>
        <c:tickLblPos val="none"/>
        <c:crossAx val="149508864"/>
        <c:crosses val="autoZero"/>
        <c:auto val="1"/>
        <c:lblAlgn val="ctr"/>
        <c:lblOffset val="100"/>
      </c:catAx>
    </c:plotArea>
    <c:legend>
      <c:legendPos val="r"/>
      <c:layout>
        <c:manualLayout>
          <c:xMode val="edge"/>
          <c:yMode val="edge"/>
          <c:x val="0.72690266841644791"/>
          <c:y val="0.15220180810733047"/>
          <c:w val="0.27309740166957341"/>
          <c:h val="0.61042131402836863"/>
        </c:manualLayout>
      </c:layout>
    </c:legend>
    <c:plotVisOnly val="1"/>
    <c:dispBlanksAs val="gap"/>
  </c:chart>
  <c:txPr>
    <a:bodyPr/>
    <a:lstStyle/>
    <a:p>
      <a:pPr>
        <a:defRPr>
          <a:latin typeface="Arial Narrow" pitchFamily="34" charset="0"/>
        </a:defRPr>
      </a:pPr>
      <a:endParaRPr lang="ru-RU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layout>
        <c:manualLayout>
          <c:xMode val="edge"/>
          <c:yMode val="edge"/>
          <c:x val="0.27727439451770236"/>
          <c:y val="4.210528642369743E-2"/>
        </c:manualLayout>
      </c:layout>
      <c:txPr>
        <a:bodyPr/>
        <a:lstStyle/>
        <a:p>
          <a:pPr>
            <a:defRPr sz="1000"/>
          </a:pPr>
          <a:endParaRPr lang="ru-RU"/>
        </a:p>
      </c:txPr>
    </c:title>
    <c:plotArea>
      <c:layout/>
      <c:pieChart>
        <c:varyColors val="1"/>
        <c:ser>
          <c:idx val="0"/>
          <c:order val="0"/>
          <c:tx>
            <c:strRef>
              <c:f>revenue!$C$3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92D050"/>
            </a:solidFill>
          </c:spPr>
          <c:dPt>
            <c:idx val="0"/>
            <c:spPr>
              <a:solidFill>
                <a:srgbClr val="0066FF"/>
              </a:solidFill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</c:dLbl>
            <c:showPercent val="1"/>
            <c:showLeaderLines val="1"/>
          </c:dLbls>
          <c:cat>
            <c:strRef>
              <c:f>revenue!$B$4:$B$5</c:f>
              <c:strCache>
                <c:ptCount val="2"/>
                <c:pt idx="0">
                  <c:v>регулируемый рынок</c:v>
                </c:pt>
                <c:pt idx="1">
                  <c:v>свободный рынок</c:v>
                </c:pt>
              </c:strCache>
            </c:strRef>
          </c:cat>
          <c:val>
            <c:numRef>
              <c:f>revenue!$C$4:$C$5</c:f>
              <c:numCache>
                <c:formatCode>_-* #,##0.0_р_._-;\-* #,##0.0_р_._-;_-* "-"?_р_._-;_-@_-</c:formatCode>
                <c:ptCount val="2"/>
                <c:pt idx="0">
                  <c:v>13828.253148000014</c:v>
                </c:pt>
                <c:pt idx="1">
                  <c:v>26045.001972629998</c:v>
                </c:pt>
              </c:numCache>
            </c:numRef>
          </c:val>
        </c:ser>
        <c:firstSliceAng val="213"/>
      </c:pieChart>
    </c:plotArea>
    <c:legend>
      <c:legendPos val="r"/>
      <c:layout>
        <c:manualLayout>
          <c:xMode val="edge"/>
          <c:yMode val="edge"/>
          <c:x val="0.50743796595973956"/>
          <c:y val="0.33269586003363188"/>
          <c:w val="0.34271448164471557"/>
          <c:h val="0.5012175721605594"/>
        </c:manualLayout>
      </c:layout>
      <c:txPr>
        <a:bodyPr/>
        <a:lstStyle/>
        <a:p>
          <a:pPr rtl="0">
            <a:defRPr/>
          </a:pPr>
          <a:endParaRPr lang="ru-RU"/>
        </a:p>
      </c:txPr>
    </c:legend>
    <c:plotVisOnly val="1"/>
    <c:dispBlanksAs val="zero"/>
  </c:chart>
  <c:spPr>
    <a:noFill/>
    <a:ln>
      <a:noFill/>
    </a:ln>
  </c:spPr>
  <c:txPr>
    <a:bodyPr/>
    <a:lstStyle/>
    <a:p>
      <a:pPr>
        <a:defRPr>
          <a:latin typeface="Arial Narrow" pitchFamily="34" charset="0"/>
        </a:defRPr>
      </a:pPr>
      <a:endParaRPr lang="ru-RU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/>
      <c:pieChart>
        <c:varyColors val="1"/>
        <c:ser>
          <c:idx val="0"/>
          <c:order val="0"/>
          <c:spPr>
            <a:solidFill>
              <a:srgbClr val="92D050"/>
            </a:solidFill>
          </c:spPr>
          <c:dPt>
            <c:idx val="0"/>
            <c:spPr>
              <a:solidFill>
                <a:srgbClr val="0066FF"/>
              </a:solidFill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</c:dLbl>
            <c:showPercent val="1"/>
            <c:showLeaderLines val="1"/>
          </c:dLbls>
          <c:cat>
            <c:strRef>
              <c:f>revenue!$A$43:$A$44</c:f>
              <c:strCache>
                <c:ptCount val="2"/>
                <c:pt idx="0">
                  <c:v>Электричество</c:v>
                </c:pt>
                <c:pt idx="1">
                  <c:v>Мощность</c:v>
                </c:pt>
              </c:strCache>
            </c:strRef>
          </c:cat>
          <c:val>
            <c:numRef>
              <c:f>revenue!$B$43:$B$44</c:f>
              <c:numCache>
                <c:formatCode>General</c:formatCode>
                <c:ptCount val="2"/>
                <c:pt idx="0">
                  <c:v>31323810</c:v>
                </c:pt>
                <c:pt idx="1">
                  <c:v>13058847</c:v>
                </c:pt>
              </c:numCache>
            </c:numRef>
          </c:val>
        </c:ser>
        <c:firstSliceAng val="10"/>
      </c:pieChart>
    </c:plotArea>
    <c:legend>
      <c:legendPos val="r"/>
      <c:layout>
        <c:manualLayout>
          <c:xMode val="edge"/>
          <c:yMode val="edge"/>
          <c:x val="0.620290770863693"/>
          <c:y val="0.21339754849981959"/>
          <c:w val="0.34271448164471463"/>
          <c:h val="0.5012175721605594"/>
        </c:manualLayout>
      </c:layout>
      <c:txPr>
        <a:bodyPr/>
        <a:lstStyle/>
        <a:p>
          <a:pPr rtl="0">
            <a:defRPr/>
          </a:pPr>
          <a:endParaRPr lang="ru-RU"/>
        </a:p>
      </c:txPr>
    </c:legend>
    <c:plotVisOnly val="1"/>
    <c:dispBlanksAs val="zero"/>
  </c:chart>
  <c:spPr>
    <a:noFill/>
    <a:ln>
      <a:noFill/>
    </a:ln>
  </c:spPr>
  <c:txPr>
    <a:bodyPr/>
    <a:lstStyle/>
    <a:p>
      <a:pPr>
        <a:defRPr>
          <a:latin typeface="Arial Narrow" pitchFamily="34" charset="0"/>
        </a:defRPr>
      </a:pPr>
      <a:endParaRPr lang="ru-RU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layout/>
      <c:txPr>
        <a:bodyPr/>
        <a:lstStyle/>
        <a:p>
          <a:pPr>
            <a:defRPr sz="1000"/>
          </a:pPr>
          <a:endParaRPr lang="ru-RU"/>
        </a:p>
      </c:txPr>
    </c:title>
    <c:plotArea>
      <c:layout/>
      <c:pieChart>
        <c:varyColors val="1"/>
        <c:ser>
          <c:idx val="0"/>
          <c:order val="0"/>
          <c:tx>
            <c:strRef>
              <c:f>revenue!$D$3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92D050"/>
            </a:solidFill>
          </c:spPr>
          <c:dPt>
            <c:idx val="0"/>
            <c:spPr>
              <a:solidFill>
                <a:srgbClr val="0066FF"/>
              </a:solidFill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</c:dLbl>
            <c:showPercent val="1"/>
            <c:showLeaderLines val="1"/>
          </c:dLbls>
          <c:cat>
            <c:strRef>
              <c:f>revenue!$B$4:$B$5</c:f>
              <c:strCache>
                <c:ptCount val="2"/>
                <c:pt idx="0">
                  <c:v>регулируемый рынок</c:v>
                </c:pt>
                <c:pt idx="1">
                  <c:v>свободный рынок</c:v>
                </c:pt>
              </c:strCache>
            </c:strRef>
          </c:cat>
          <c:val>
            <c:numRef>
              <c:f>revenue!$D$4:$D$5</c:f>
              <c:numCache>
                <c:formatCode>_-* #,##0_р_._-;\-* #,##0_р_._-;_-* "-"?_р_._-;_-@_-</c:formatCode>
                <c:ptCount val="2"/>
                <c:pt idx="0">
                  <c:v>21759.378385000025</c:v>
                </c:pt>
                <c:pt idx="1">
                  <c:v>12238.270689059997</c:v>
                </c:pt>
              </c:numCache>
            </c:numRef>
          </c:val>
        </c:ser>
        <c:firstSliceAng val="169"/>
      </c:pieChart>
    </c:plotArea>
    <c:plotVisOnly val="1"/>
    <c:dispBlanksAs val="zero"/>
  </c:chart>
  <c:spPr>
    <a:noFill/>
    <a:ln>
      <a:noFill/>
    </a:ln>
  </c:spPr>
  <c:txPr>
    <a:bodyPr/>
    <a:lstStyle/>
    <a:p>
      <a:pPr>
        <a:defRPr>
          <a:latin typeface="Arial Narrow" pitchFamily="34" charset="0"/>
        </a:defRPr>
      </a:pPr>
      <a:endParaRPr lang="ru-RU"/>
    </a:p>
  </c:tx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layout>
        <c:manualLayout>
          <c:xMode val="edge"/>
          <c:yMode val="edge"/>
          <c:x val="0.27727439451770236"/>
          <c:y val="4.210528642369743E-2"/>
        </c:manualLayout>
      </c:layout>
      <c:txPr>
        <a:bodyPr/>
        <a:lstStyle/>
        <a:p>
          <a:pPr>
            <a:defRPr sz="1000"/>
          </a:pPr>
          <a:endParaRPr lang="ru-RU"/>
        </a:p>
      </c:txPr>
    </c:title>
    <c:plotArea>
      <c:layout/>
      <c:pieChart>
        <c:varyColors val="1"/>
        <c:ser>
          <c:idx val="0"/>
          <c:order val="0"/>
          <c:tx>
            <c:strRef>
              <c:f>revenue!$C$3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92D050"/>
            </a:solidFill>
          </c:spPr>
          <c:dPt>
            <c:idx val="0"/>
            <c:spPr>
              <a:solidFill>
                <a:srgbClr val="0066FF"/>
              </a:solidFill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</c:dLbl>
            <c:showPercent val="1"/>
            <c:showLeaderLines val="1"/>
          </c:dLbls>
          <c:cat>
            <c:strRef>
              <c:f>revenue!$B$4:$B$5</c:f>
              <c:strCache>
                <c:ptCount val="2"/>
                <c:pt idx="0">
                  <c:v>регулируемый рынок</c:v>
                </c:pt>
                <c:pt idx="1">
                  <c:v>свободный рынок</c:v>
                </c:pt>
              </c:strCache>
            </c:strRef>
          </c:cat>
          <c:val>
            <c:numRef>
              <c:f>revenue!$C$4:$C$5</c:f>
              <c:numCache>
                <c:formatCode>_-* #,##0_р_._-;\-* #,##0_р_._-;_-* "-"?_р_._-;_-@_-</c:formatCode>
                <c:ptCount val="2"/>
                <c:pt idx="0">
                  <c:v>13828.253148000014</c:v>
                </c:pt>
                <c:pt idx="1">
                  <c:v>26045.001972629998</c:v>
                </c:pt>
              </c:numCache>
            </c:numRef>
          </c:val>
        </c:ser>
        <c:firstSliceAng val="213"/>
      </c:pieChart>
    </c:plotArea>
    <c:legend>
      <c:legendPos val="r"/>
      <c:layout>
        <c:manualLayout>
          <c:xMode val="edge"/>
          <c:yMode val="edge"/>
          <c:x val="0.50743796595974333"/>
          <c:y val="0.33269586003363188"/>
          <c:w val="0.34271448164471441"/>
          <c:h val="0.5012175721605594"/>
        </c:manualLayout>
      </c:layout>
      <c:txPr>
        <a:bodyPr/>
        <a:lstStyle/>
        <a:p>
          <a:pPr rtl="0">
            <a:defRPr/>
          </a:pPr>
          <a:endParaRPr lang="ru-RU"/>
        </a:p>
      </c:txPr>
    </c:legend>
    <c:plotVisOnly val="1"/>
    <c:dispBlanksAs val="zero"/>
  </c:chart>
  <c:spPr>
    <a:noFill/>
    <a:ln>
      <a:noFill/>
    </a:ln>
  </c:spPr>
  <c:txPr>
    <a:bodyPr/>
    <a:lstStyle/>
    <a:p>
      <a:pPr>
        <a:defRPr>
          <a:latin typeface="Arial Narrow" pitchFamily="34" charset="0"/>
        </a:defRPr>
      </a:pPr>
      <a:endParaRPr lang="ru-RU"/>
    </a:p>
  </c:tx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layout/>
      <c:txPr>
        <a:bodyPr/>
        <a:lstStyle/>
        <a:p>
          <a:pPr>
            <a:defRPr sz="1000"/>
          </a:pPr>
          <a:endParaRPr lang="ru-RU"/>
        </a:p>
      </c:txPr>
    </c:title>
    <c:plotArea>
      <c:layout/>
      <c:pieChart>
        <c:varyColors val="1"/>
        <c:ser>
          <c:idx val="0"/>
          <c:order val="0"/>
          <c:tx>
            <c:strRef>
              <c:f>revenue!$D$3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92D050"/>
            </a:solidFill>
          </c:spPr>
          <c:dPt>
            <c:idx val="0"/>
            <c:spPr>
              <a:solidFill>
                <a:srgbClr val="0066FF"/>
              </a:solidFill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</c:dLbl>
            <c:showPercent val="1"/>
            <c:showLeaderLines val="1"/>
          </c:dLbls>
          <c:cat>
            <c:strRef>
              <c:f>revenue!$B$4:$B$5</c:f>
              <c:strCache>
                <c:ptCount val="2"/>
                <c:pt idx="0">
                  <c:v>регулируемый рынок</c:v>
                </c:pt>
                <c:pt idx="1">
                  <c:v>свободный рынок</c:v>
                </c:pt>
              </c:strCache>
            </c:strRef>
          </c:cat>
          <c:val>
            <c:numRef>
              <c:f>revenue!$D$4:$D$5</c:f>
              <c:numCache>
                <c:formatCode>_-* #,##0_р_._-;\-* #,##0_р_._-;_-* "-"?_р_._-;_-@_-</c:formatCode>
                <c:ptCount val="2"/>
                <c:pt idx="0">
                  <c:v>21759.378385000025</c:v>
                </c:pt>
                <c:pt idx="1">
                  <c:v>12238.270689059997</c:v>
                </c:pt>
              </c:numCache>
            </c:numRef>
          </c:val>
        </c:ser>
        <c:firstSliceAng val="169"/>
      </c:pieChart>
    </c:plotArea>
    <c:plotVisOnly val="1"/>
    <c:dispBlanksAs val="zero"/>
  </c:chart>
  <c:spPr>
    <a:noFill/>
    <a:ln>
      <a:noFill/>
    </a:ln>
  </c:spPr>
  <c:txPr>
    <a:bodyPr/>
    <a:lstStyle/>
    <a:p>
      <a:pPr>
        <a:defRPr>
          <a:latin typeface="Arial Narrow" pitchFamily="34" charset="0"/>
        </a:defRPr>
      </a:pPr>
      <a:endParaRPr lang="ru-RU"/>
    </a:p>
  </c:tx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layout>
        <c:manualLayout>
          <c:xMode val="edge"/>
          <c:yMode val="edge"/>
          <c:x val="0.27727439451770236"/>
          <c:y val="4.210528642369743E-2"/>
        </c:manualLayout>
      </c:layout>
      <c:txPr>
        <a:bodyPr/>
        <a:lstStyle/>
        <a:p>
          <a:pPr>
            <a:defRPr sz="1000"/>
          </a:pPr>
          <a:endParaRPr lang="ru-RU"/>
        </a:p>
      </c:txPr>
    </c:title>
    <c:plotArea>
      <c:layout/>
      <c:pieChart>
        <c:varyColors val="1"/>
        <c:ser>
          <c:idx val="0"/>
          <c:order val="0"/>
          <c:tx>
            <c:strRef>
              <c:f>revenue!$C$3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92D050"/>
            </a:solidFill>
          </c:spPr>
          <c:dPt>
            <c:idx val="0"/>
            <c:spPr>
              <a:solidFill>
                <a:srgbClr val="0066FF"/>
              </a:solidFill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</c:dLbl>
            <c:showPercent val="1"/>
            <c:showLeaderLines val="1"/>
          </c:dLbls>
          <c:cat>
            <c:strRef>
              <c:f>revenue!$B$4:$B$5</c:f>
              <c:strCache>
                <c:ptCount val="2"/>
                <c:pt idx="0">
                  <c:v>регулируемый рынок</c:v>
                </c:pt>
                <c:pt idx="1">
                  <c:v>свободный рынок</c:v>
                </c:pt>
              </c:strCache>
            </c:strRef>
          </c:cat>
          <c:val>
            <c:numRef>
              <c:f>revenue!$C$4:$C$5</c:f>
              <c:numCache>
                <c:formatCode>_-* #,##0_р_._-;\-* #,##0_р_._-;_-* "-"?_р_._-;_-@_-</c:formatCode>
                <c:ptCount val="2"/>
                <c:pt idx="0">
                  <c:v>13828.253148000014</c:v>
                </c:pt>
                <c:pt idx="1">
                  <c:v>26045.001972629998</c:v>
                </c:pt>
              </c:numCache>
            </c:numRef>
          </c:val>
        </c:ser>
        <c:firstSliceAng val="213"/>
      </c:pieChart>
    </c:plotArea>
    <c:legend>
      <c:legendPos val="r"/>
      <c:layout>
        <c:manualLayout>
          <c:xMode val="edge"/>
          <c:yMode val="edge"/>
          <c:x val="0.50743796595973922"/>
          <c:y val="0.33269586003363188"/>
          <c:w val="0.34271448164471574"/>
          <c:h val="0.5012175721605594"/>
        </c:manualLayout>
      </c:layout>
      <c:txPr>
        <a:bodyPr/>
        <a:lstStyle/>
        <a:p>
          <a:pPr rtl="0">
            <a:defRPr/>
          </a:pPr>
          <a:endParaRPr lang="ru-RU"/>
        </a:p>
      </c:txPr>
    </c:legend>
    <c:plotVisOnly val="1"/>
    <c:dispBlanksAs val="zero"/>
  </c:chart>
  <c:spPr>
    <a:noFill/>
    <a:ln>
      <a:noFill/>
    </a:ln>
  </c:spPr>
  <c:txPr>
    <a:bodyPr/>
    <a:lstStyle/>
    <a:p>
      <a:pPr>
        <a:defRPr>
          <a:latin typeface="Arial Narrow" pitchFamily="34" charset="0"/>
        </a:defRPr>
      </a:pPr>
      <a:endParaRPr lang="ru-RU"/>
    </a:p>
  </c:txPr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2.1256038647343052E-2"/>
          <c:y val="0"/>
          <c:w val="0.95748792270531358"/>
          <c:h val="0.77084098862644423"/>
        </c:manualLayout>
      </c:layout>
      <c:barChart>
        <c:barDir val="col"/>
        <c:grouping val="stacked"/>
        <c:ser>
          <c:idx val="0"/>
          <c:order val="0"/>
          <c:spPr>
            <a:noFill/>
            <a:ln>
              <a:noFill/>
            </a:ln>
          </c:spPr>
          <c:cat>
            <c:strRef>
              <c:f>'EBITDA and Net Profit'!$K$2:$K$6</c:f>
              <c:strCache>
                <c:ptCount val="5"/>
                <c:pt idx="0">
                  <c:v>Прибыль от операционной деятельности</c:v>
                </c:pt>
                <c:pt idx="1">
                  <c:v>Финансовые доходы</c:v>
                </c:pt>
                <c:pt idx="2">
                  <c:v>Финансовые расходы</c:v>
                </c:pt>
                <c:pt idx="3">
                  <c:v>Расходы по налогу на прибыль</c:v>
                </c:pt>
                <c:pt idx="4">
                  <c:v>Прибыль за год</c:v>
                </c:pt>
              </c:strCache>
            </c:strRef>
          </c:cat>
          <c:val>
            <c:numRef>
              <c:f>'EBITDA and Net Profit'!$L$2:$L$6</c:f>
              <c:numCache>
                <c:formatCode>#,##0</c:formatCode>
                <c:ptCount val="5"/>
                <c:pt idx="1">
                  <c:v>3302.2179999999998</c:v>
                </c:pt>
                <c:pt idx="2">
                  <c:v>2844.1389999999997</c:v>
                </c:pt>
                <c:pt idx="3">
                  <c:v>2203.6129999999998</c:v>
                </c:pt>
              </c:numCache>
            </c:numRef>
          </c:val>
        </c:ser>
        <c:ser>
          <c:idx val="1"/>
          <c:order val="1"/>
          <c:dPt>
            <c:idx val="0"/>
            <c:spPr>
              <a:solidFill>
                <a:srgbClr val="003399"/>
              </a:solidFill>
            </c:spPr>
          </c:dPt>
          <c:dPt>
            <c:idx val="1"/>
            <c:spPr>
              <a:solidFill>
                <a:srgbClr val="92D050"/>
              </a:solidFill>
            </c:spPr>
          </c:dPt>
          <c:dPt>
            <c:idx val="4"/>
            <c:spPr>
              <a:solidFill>
                <a:srgbClr val="003399"/>
              </a:solidFill>
            </c:spPr>
          </c:dPt>
          <c:dLbls>
            <c:dLbl>
              <c:idx val="1"/>
              <c:layout>
                <c:manualLayout>
                  <c:x val="0"/>
                  <c:y val="-4.1666666666666692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'EBITDA and Net Profit'!$K$2:$K$6</c:f>
              <c:strCache>
                <c:ptCount val="5"/>
                <c:pt idx="0">
                  <c:v>Прибыль от операционной деятельности</c:v>
                </c:pt>
                <c:pt idx="1">
                  <c:v>Финансовые доходы</c:v>
                </c:pt>
                <c:pt idx="2">
                  <c:v>Финансовые расходы</c:v>
                </c:pt>
                <c:pt idx="3">
                  <c:v>Расходы по налогу на прибыль</c:v>
                </c:pt>
                <c:pt idx="4">
                  <c:v>Прибыль за год</c:v>
                </c:pt>
              </c:strCache>
            </c:strRef>
          </c:cat>
          <c:val>
            <c:numRef>
              <c:f>'EBITDA and Net Profit'!$M$2:$M$6</c:f>
              <c:numCache>
                <c:formatCode>\+#,##0;;</c:formatCode>
                <c:ptCount val="5"/>
                <c:pt idx="0" formatCode="#,##0">
                  <c:v>3302.2179999999998</c:v>
                </c:pt>
                <c:pt idx="1">
                  <c:v>107.792</c:v>
                </c:pt>
                <c:pt idx="2">
                  <c:v>0</c:v>
                </c:pt>
                <c:pt idx="3">
                  <c:v>0</c:v>
                </c:pt>
                <c:pt idx="4" formatCode="#,##0">
                  <c:v>2203.6129999999998</c:v>
                </c:pt>
              </c:numCache>
            </c:numRef>
          </c:val>
        </c:ser>
        <c:ser>
          <c:idx val="2"/>
          <c:order val="2"/>
          <c:spPr>
            <a:solidFill>
              <a:srgbClr val="0066FF"/>
            </a:solidFill>
          </c:spPr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'EBITDA and Net Profit'!$K$2:$K$6</c:f>
              <c:strCache>
                <c:ptCount val="5"/>
                <c:pt idx="0">
                  <c:v>Прибыль от операционной деятельности</c:v>
                </c:pt>
                <c:pt idx="1">
                  <c:v>Финансовые доходы</c:v>
                </c:pt>
                <c:pt idx="2">
                  <c:v>Финансовые расходы</c:v>
                </c:pt>
                <c:pt idx="3">
                  <c:v>Расходы по налогу на прибыль</c:v>
                </c:pt>
                <c:pt idx="4">
                  <c:v>Прибыль за год</c:v>
                </c:pt>
              </c:strCache>
            </c:strRef>
          </c:cat>
          <c:val>
            <c:numRef>
              <c:f>'EBITDA and Net Profit'!$N$2:$N$6</c:f>
              <c:numCache>
                <c:formatCode>\-#,##0;;</c:formatCode>
                <c:ptCount val="5"/>
                <c:pt idx="0">
                  <c:v>0</c:v>
                </c:pt>
                <c:pt idx="1">
                  <c:v>0</c:v>
                </c:pt>
                <c:pt idx="2">
                  <c:v>565.87099999999998</c:v>
                </c:pt>
                <c:pt idx="3">
                  <c:v>640.52599999999939</c:v>
                </c:pt>
              </c:numCache>
            </c:numRef>
          </c:val>
        </c:ser>
        <c:gapWidth val="0"/>
        <c:overlap val="100"/>
        <c:axId val="147557376"/>
        <c:axId val="148701952"/>
      </c:barChart>
      <c:catAx>
        <c:axId val="147557376"/>
        <c:scaling>
          <c:orientation val="minMax"/>
        </c:scaling>
        <c:axPos val="b"/>
        <c:majorTickMark val="none"/>
        <c:tickLblPos val="nextTo"/>
        <c:crossAx val="148701952"/>
        <c:crosses val="autoZero"/>
        <c:auto val="1"/>
        <c:lblAlgn val="ctr"/>
        <c:lblOffset val="100"/>
      </c:catAx>
      <c:valAx>
        <c:axId val="148701952"/>
        <c:scaling>
          <c:orientation val="minMax"/>
        </c:scaling>
        <c:delete val="1"/>
        <c:axPos val="l"/>
        <c:numFmt formatCode="General" sourceLinked="1"/>
        <c:tickLblPos val="none"/>
        <c:crossAx val="147557376"/>
        <c:crosses val="autoZero"/>
        <c:crossBetween val="between"/>
      </c:valAx>
    </c:plotArea>
    <c:plotVisOnly val="1"/>
    <c:dispBlanksAs val="gap"/>
  </c:chart>
  <c:txPr>
    <a:bodyPr/>
    <a:lstStyle/>
    <a:p>
      <a:pPr>
        <a:defRPr>
          <a:latin typeface="Arial Narrow" pitchFamily="34" charset="0"/>
        </a:defRPr>
      </a:pPr>
      <a:endParaRPr lang="ru-RU"/>
    </a:p>
  </c:txPr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2.125603864734301E-2"/>
          <c:y val="0"/>
          <c:w val="0.95748792270531358"/>
          <c:h val="0.77084098862644246"/>
        </c:manualLayout>
      </c:layout>
      <c:barChart>
        <c:barDir val="col"/>
        <c:grouping val="stacked"/>
        <c:ser>
          <c:idx val="0"/>
          <c:order val="0"/>
          <c:spPr>
            <a:noFill/>
            <a:ln>
              <a:noFill/>
            </a:ln>
          </c:spPr>
          <c:cat>
            <c:strRef>
              <c:f>'EBITDA and Net Profit'!$K$2:$K$6</c:f>
              <c:strCache>
                <c:ptCount val="5"/>
                <c:pt idx="0">
                  <c:v>Прибыль от операционной деятельности</c:v>
                </c:pt>
                <c:pt idx="1">
                  <c:v>Финансовые доходы</c:v>
                </c:pt>
                <c:pt idx="2">
                  <c:v>Финансовые расходы</c:v>
                </c:pt>
                <c:pt idx="3">
                  <c:v>Расходы по налогу на прибыль</c:v>
                </c:pt>
                <c:pt idx="4">
                  <c:v>Прибыль за год</c:v>
                </c:pt>
              </c:strCache>
            </c:strRef>
          </c:cat>
          <c:val>
            <c:numRef>
              <c:f>'EBITDA and Net Profit'!$L$2:$L$6</c:f>
              <c:numCache>
                <c:formatCode>#,##0</c:formatCode>
                <c:ptCount val="5"/>
                <c:pt idx="1">
                  <c:v>3309</c:v>
                </c:pt>
                <c:pt idx="2">
                  <c:v>2850.9209999999998</c:v>
                </c:pt>
                <c:pt idx="3">
                  <c:v>2208.9209999999998</c:v>
                </c:pt>
              </c:numCache>
            </c:numRef>
          </c:val>
        </c:ser>
        <c:ser>
          <c:idx val="1"/>
          <c:order val="1"/>
          <c:dPt>
            <c:idx val="0"/>
            <c:spPr>
              <a:solidFill>
                <a:srgbClr val="003399"/>
              </a:solidFill>
            </c:spPr>
          </c:dPt>
          <c:dPt>
            <c:idx val="1"/>
            <c:spPr>
              <a:solidFill>
                <a:srgbClr val="92D050"/>
              </a:solidFill>
            </c:spPr>
          </c:dPt>
          <c:dPt>
            <c:idx val="4"/>
            <c:spPr>
              <a:solidFill>
                <a:srgbClr val="003399"/>
              </a:solidFill>
            </c:spPr>
          </c:dPt>
          <c:dLbls>
            <c:dLbl>
              <c:idx val="1"/>
              <c:layout>
                <c:manualLayout>
                  <c:x val="0"/>
                  <c:y val="-4.1666666666666664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'EBITDA and Net Profit'!$K$2:$K$6</c:f>
              <c:strCache>
                <c:ptCount val="5"/>
                <c:pt idx="0">
                  <c:v>Прибыль от операционной деятельности</c:v>
                </c:pt>
                <c:pt idx="1">
                  <c:v>Финансовые доходы</c:v>
                </c:pt>
                <c:pt idx="2">
                  <c:v>Финансовые расходы</c:v>
                </c:pt>
                <c:pt idx="3">
                  <c:v>Расходы по налогу на прибыль</c:v>
                </c:pt>
                <c:pt idx="4">
                  <c:v>Прибыль за год</c:v>
                </c:pt>
              </c:strCache>
            </c:strRef>
          </c:cat>
          <c:val>
            <c:numRef>
              <c:f>'EBITDA and Net Profit'!$M$2:$M$6</c:f>
              <c:numCache>
                <c:formatCode>\+#,##0;;</c:formatCode>
                <c:ptCount val="5"/>
                <c:pt idx="0" formatCode="#,##0">
                  <c:v>3309</c:v>
                </c:pt>
                <c:pt idx="1">
                  <c:v>107.792</c:v>
                </c:pt>
                <c:pt idx="2">
                  <c:v>0</c:v>
                </c:pt>
                <c:pt idx="3">
                  <c:v>0</c:v>
                </c:pt>
                <c:pt idx="4" formatCode="#,##0">
                  <c:v>2209</c:v>
                </c:pt>
              </c:numCache>
            </c:numRef>
          </c:val>
        </c:ser>
        <c:ser>
          <c:idx val="2"/>
          <c:order val="2"/>
          <c:spPr>
            <a:solidFill>
              <a:srgbClr val="0066FF"/>
            </a:solidFill>
          </c:spPr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'EBITDA and Net Profit'!$K$2:$K$6</c:f>
              <c:strCache>
                <c:ptCount val="5"/>
                <c:pt idx="0">
                  <c:v>Прибыль от операционной деятельности</c:v>
                </c:pt>
                <c:pt idx="1">
                  <c:v>Финансовые доходы</c:v>
                </c:pt>
                <c:pt idx="2">
                  <c:v>Финансовые расходы</c:v>
                </c:pt>
                <c:pt idx="3">
                  <c:v>Расходы по налогу на прибыль</c:v>
                </c:pt>
                <c:pt idx="4">
                  <c:v>Прибыль за год</c:v>
                </c:pt>
              </c:strCache>
            </c:strRef>
          </c:cat>
          <c:val>
            <c:numRef>
              <c:f>'EBITDA and Net Profit'!$N$2:$N$6</c:f>
              <c:numCache>
                <c:formatCode>\-#,##0;;</c:formatCode>
                <c:ptCount val="5"/>
                <c:pt idx="0">
                  <c:v>0</c:v>
                </c:pt>
                <c:pt idx="1">
                  <c:v>0</c:v>
                </c:pt>
                <c:pt idx="2">
                  <c:v>565.87099999999998</c:v>
                </c:pt>
                <c:pt idx="3">
                  <c:v>642</c:v>
                </c:pt>
              </c:numCache>
            </c:numRef>
          </c:val>
        </c:ser>
        <c:gapWidth val="0"/>
        <c:overlap val="100"/>
        <c:axId val="148737408"/>
        <c:axId val="148755584"/>
      </c:barChart>
      <c:catAx>
        <c:axId val="148737408"/>
        <c:scaling>
          <c:orientation val="minMax"/>
        </c:scaling>
        <c:axPos val="b"/>
        <c:majorTickMark val="none"/>
        <c:tickLblPos val="nextTo"/>
        <c:crossAx val="148755584"/>
        <c:crosses val="autoZero"/>
        <c:auto val="1"/>
        <c:lblAlgn val="ctr"/>
        <c:lblOffset val="100"/>
      </c:catAx>
      <c:valAx>
        <c:axId val="148755584"/>
        <c:scaling>
          <c:orientation val="minMax"/>
        </c:scaling>
        <c:delete val="1"/>
        <c:axPos val="l"/>
        <c:numFmt formatCode="General" sourceLinked="1"/>
        <c:tickLblPos val="none"/>
        <c:crossAx val="148737408"/>
        <c:crosses val="autoZero"/>
        <c:crossBetween val="between"/>
      </c:valAx>
    </c:plotArea>
    <c:plotVisOnly val="1"/>
    <c:dispBlanksAs val="gap"/>
  </c:chart>
  <c:txPr>
    <a:bodyPr/>
    <a:lstStyle/>
    <a:p>
      <a:pPr>
        <a:defRPr>
          <a:latin typeface="Arial Narrow" pitchFamily="34" charset="0"/>
        </a:defRPr>
      </a:pPr>
      <a:endParaRPr lang="ru-RU"/>
    </a:p>
  </c:txPr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7466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065" tIns="47035" rIns="94065" bIns="47035" numCol="1" anchor="t" anchorCtr="0" compatLnSpc="1">
            <a:prstTxWarp prst="textNoShape">
              <a:avLst/>
            </a:prstTxWarp>
          </a:bodyPr>
          <a:lstStyle>
            <a:lvl1pPr defTabSz="937216">
              <a:defRPr sz="11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2818" y="0"/>
            <a:ext cx="2937466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065" tIns="47035" rIns="94065" bIns="47035" numCol="1" anchor="t" anchorCtr="0" compatLnSpc="1">
            <a:prstTxWarp prst="textNoShape">
              <a:avLst/>
            </a:prstTxWarp>
          </a:bodyPr>
          <a:lstStyle>
            <a:lvl1pPr algn="r" defTabSz="937216">
              <a:defRPr sz="11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305"/>
            <a:ext cx="2937466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065" tIns="47035" rIns="94065" bIns="47035" numCol="1" anchor="b" anchorCtr="0" compatLnSpc="1">
            <a:prstTxWarp prst="textNoShape">
              <a:avLst/>
            </a:prstTxWarp>
          </a:bodyPr>
          <a:lstStyle>
            <a:lvl1pPr defTabSz="937216">
              <a:defRPr sz="11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2818" y="9429305"/>
            <a:ext cx="2937466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065" tIns="47035" rIns="94065" bIns="47035" numCol="1" anchor="b" anchorCtr="0" compatLnSpc="1">
            <a:prstTxWarp prst="textNoShape">
              <a:avLst/>
            </a:prstTxWarp>
          </a:bodyPr>
          <a:lstStyle>
            <a:lvl1pPr algn="r" defTabSz="937216">
              <a:defRPr sz="11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DBF5A03E-D612-483F-B2D4-CC39D3B875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8686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7466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210" tIns="49608" rIns="99210" bIns="49608" numCol="1" anchor="t" anchorCtr="0" compatLnSpc="1">
            <a:prstTxWarp prst="textNoShape">
              <a:avLst/>
            </a:prstTxWarp>
          </a:bodyPr>
          <a:lstStyle>
            <a:lvl1pPr defTabSz="992627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2818" y="0"/>
            <a:ext cx="2937466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210" tIns="49608" rIns="99210" bIns="49608" numCol="1" anchor="t" anchorCtr="0" compatLnSpc="1">
            <a:prstTxWarp prst="textNoShape">
              <a:avLst/>
            </a:prstTxWarp>
          </a:bodyPr>
          <a:lstStyle>
            <a:lvl1pPr algn="r" defTabSz="992627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8050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393" y="4716193"/>
            <a:ext cx="5423014" cy="4466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210" tIns="49608" rIns="99210" bIns="496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305"/>
            <a:ext cx="2937466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210" tIns="49608" rIns="99210" bIns="49608" numCol="1" anchor="b" anchorCtr="0" compatLnSpc="1">
            <a:prstTxWarp prst="textNoShape">
              <a:avLst/>
            </a:prstTxWarp>
          </a:bodyPr>
          <a:lstStyle>
            <a:lvl1pPr defTabSz="992627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2818" y="9429305"/>
            <a:ext cx="2937466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210" tIns="49608" rIns="99210" bIns="49608" numCol="1" anchor="b" anchorCtr="0" compatLnSpc="1">
            <a:prstTxWarp prst="textNoShape">
              <a:avLst/>
            </a:prstTxWarp>
          </a:bodyPr>
          <a:lstStyle>
            <a:lvl1pPr algn="r" defTabSz="992627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6124C8B4-F644-459E-B567-26DC2FAFEC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05897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198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1564" eaLnBrk="0" hangingPunct="0">
              <a:defRPr sz="1600">
                <a:solidFill>
                  <a:schemeClr val="bg1"/>
                </a:solidFill>
                <a:latin typeface="Arial Narrow" pitchFamily="34" charset="0"/>
              </a:defRPr>
            </a:lvl1pPr>
            <a:lvl2pPr marL="716130" indent="-275434" defTabSz="991564" eaLnBrk="0" hangingPunct="0">
              <a:defRPr sz="1600">
                <a:solidFill>
                  <a:schemeClr val="bg1"/>
                </a:solidFill>
                <a:latin typeface="Arial Narrow" pitchFamily="34" charset="0"/>
              </a:defRPr>
            </a:lvl2pPr>
            <a:lvl3pPr marL="1101738" indent="-220348" defTabSz="991564" eaLnBrk="0" hangingPunct="0">
              <a:defRPr sz="1600">
                <a:solidFill>
                  <a:schemeClr val="bg1"/>
                </a:solidFill>
                <a:latin typeface="Arial Narrow" pitchFamily="34" charset="0"/>
              </a:defRPr>
            </a:lvl3pPr>
            <a:lvl4pPr marL="1542433" indent="-220348" defTabSz="991564" eaLnBrk="0" hangingPunct="0">
              <a:defRPr sz="1600">
                <a:solidFill>
                  <a:schemeClr val="bg1"/>
                </a:solidFill>
                <a:latin typeface="Arial Narrow" pitchFamily="34" charset="0"/>
              </a:defRPr>
            </a:lvl4pPr>
            <a:lvl5pPr marL="1983128" indent="-220348" defTabSz="991564" eaLnBrk="0" hangingPunct="0">
              <a:defRPr sz="1600">
                <a:solidFill>
                  <a:schemeClr val="bg1"/>
                </a:solidFill>
                <a:latin typeface="Arial Narrow" pitchFamily="34" charset="0"/>
              </a:defRPr>
            </a:lvl5pPr>
            <a:lvl6pPr marL="2423823" indent="-220348" defTabSz="991564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Arial Narrow" pitchFamily="34" charset="0"/>
              </a:defRPr>
            </a:lvl6pPr>
            <a:lvl7pPr marL="2864518" indent="-220348" defTabSz="991564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Arial Narrow" pitchFamily="34" charset="0"/>
              </a:defRPr>
            </a:lvl7pPr>
            <a:lvl8pPr marL="3305213" indent="-220348" defTabSz="991564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Arial Narrow" pitchFamily="34" charset="0"/>
              </a:defRPr>
            </a:lvl8pPr>
            <a:lvl9pPr marL="3745908" indent="-220348" defTabSz="991564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A23560BE-1FCC-4FDD-8691-82F070078C2C}" type="slidenum">
              <a:rPr lang="ru-RU" sz="1300">
                <a:solidFill>
                  <a:schemeClr val="tx1"/>
                </a:solidFill>
                <a:latin typeface="Arial" charset="0"/>
              </a:rPr>
              <a:pPr eaLnBrk="1" hangingPunct="1"/>
              <a:t>1</a:t>
            </a:fld>
            <a:endParaRPr lang="ru-RU" sz="130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1564" eaLnBrk="0" hangingPunct="0">
              <a:defRPr sz="1600">
                <a:solidFill>
                  <a:schemeClr val="bg1"/>
                </a:solidFill>
                <a:latin typeface="Arial Narrow" pitchFamily="34" charset="0"/>
              </a:defRPr>
            </a:lvl1pPr>
            <a:lvl2pPr marL="716130" indent="-275434" defTabSz="991564" eaLnBrk="0" hangingPunct="0">
              <a:defRPr sz="1600">
                <a:solidFill>
                  <a:schemeClr val="bg1"/>
                </a:solidFill>
                <a:latin typeface="Arial Narrow" pitchFamily="34" charset="0"/>
              </a:defRPr>
            </a:lvl2pPr>
            <a:lvl3pPr marL="1101738" indent="-220348" defTabSz="991564" eaLnBrk="0" hangingPunct="0">
              <a:defRPr sz="1600">
                <a:solidFill>
                  <a:schemeClr val="bg1"/>
                </a:solidFill>
                <a:latin typeface="Arial Narrow" pitchFamily="34" charset="0"/>
              </a:defRPr>
            </a:lvl3pPr>
            <a:lvl4pPr marL="1542433" indent="-220348" defTabSz="991564" eaLnBrk="0" hangingPunct="0">
              <a:defRPr sz="1600">
                <a:solidFill>
                  <a:schemeClr val="bg1"/>
                </a:solidFill>
                <a:latin typeface="Arial Narrow" pitchFamily="34" charset="0"/>
              </a:defRPr>
            </a:lvl4pPr>
            <a:lvl5pPr marL="1983128" indent="-220348" defTabSz="991564" eaLnBrk="0" hangingPunct="0">
              <a:defRPr sz="1600">
                <a:solidFill>
                  <a:schemeClr val="bg1"/>
                </a:solidFill>
                <a:latin typeface="Arial Narrow" pitchFamily="34" charset="0"/>
              </a:defRPr>
            </a:lvl5pPr>
            <a:lvl6pPr marL="2423823" indent="-220348" defTabSz="991564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Arial Narrow" pitchFamily="34" charset="0"/>
              </a:defRPr>
            </a:lvl6pPr>
            <a:lvl7pPr marL="2864518" indent="-220348" defTabSz="991564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Arial Narrow" pitchFamily="34" charset="0"/>
              </a:defRPr>
            </a:lvl7pPr>
            <a:lvl8pPr marL="3305213" indent="-220348" defTabSz="991564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Arial Narrow" pitchFamily="34" charset="0"/>
              </a:defRPr>
            </a:lvl8pPr>
            <a:lvl9pPr marL="3745908" indent="-220348" defTabSz="991564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2627F34D-3B43-441B-8588-2639F55868DE}" type="slidenum">
              <a:rPr lang="ru-RU" sz="1300">
                <a:solidFill>
                  <a:schemeClr val="tx1"/>
                </a:solidFill>
                <a:latin typeface="Arial" charset="0"/>
              </a:rPr>
              <a:pPr eaLnBrk="1" hangingPunct="1"/>
              <a:t>2</a:t>
            </a:fld>
            <a:endParaRPr lang="ru-RU" sz="13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smtClean="0"/>
              <a:t>Большое спасибо за внимание! Надеемся, полученная Вами информация будет полезна. Вы также можете направить нам вопросы в письменном виде, на которые наши специалисты по взаимоотношениям с инвесторами ответят Вам.</a:t>
            </a: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31BC1B-45B5-4763-884A-6ABA3B08A367}" type="slidenum">
              <a:rPr lang="en-US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38030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92C6C-2F61-4711-938F-EE308E42C0A5}" type="slidenum">
              <a:rPr lang="en-US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70865665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3087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3087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01755-F8B0-4948-B4CB-E468C879DB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343138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80E90A-1515-466E-B94D-23D5187805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68523709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7B0F9A-99CA-4815-80B7-29BD0389F9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162602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DE25F-AF76-4DF7-BAE9-540FAE2454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44348473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079500"/>
            <a:ext cx="4495800" cy="152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079500"/>
            <a:ext cx="4495800" cy="152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BD0DE-9546-4D12-A8B0-6AEEEF42F8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694438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3EFB5-CDC9-4C3D-806A-539D45D7E3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12439063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BAB9A-B41D-4E7B-809C-92FC2AF601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0144581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E2B08-4AE6-4D13-A7FB-1A7FD05BD8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9343759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DFD3C-E04F-465F-B5D5-2210B24AB2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34429238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05AE6-5C5A-45D0-9B86-A8C4572AD8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22942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26082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26082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2B66BB-A801-4CC6-8A21-F47EA27E355F}" type="slidenum">
              <a:rPr lang="en-US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2998832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51991-82C0-46AE-9AA9-263412F92C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7706061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26082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26082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81343-B657-46E4-BAB5-E110EFA51D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5653562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39756-0DC6-4415-AB93-DCBB0F77DE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0706401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8BBFC-7CAC-456D-BA2A-795DA0C747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762335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9D7FD-BC42-4EB5-AE2C-DE63C2CD1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9636198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949E9-E898-400A-B87C-1E123F36BA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9720211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DBAD2-2B58-486C-A5F3-D508ED09A1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1078699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2E92BF-5DF9-4B83-BC50-4915EC584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8629829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198D4-369D-4553-90A8-BC17C61097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3160659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A7797-6934-4EAF-96EC-1812D1F9B8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23231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9000" y="0"/>
            <a:ext cx="6985000" cy="10096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0" y="1079500"/>
            <a:ext cx="9144000" cy="15287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F3EC9-A536-426C-BA16-DFDE1449B5D8}" type="slidenum">
              <a:rPr lang="en-US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8725064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42523-E806-4C4F-9C20-61D9EA4A7A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2508181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C1B28-5E83-41A8-B5DF-8C48E7487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2463686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72300" y="0"/>
            <a:ext cx="2171700" cy="61261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362700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2535F-DA82-4BC2-B177-AC3024CC32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6752693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9000" y="0"/>
            <a:ext cx="6985000" cy="10096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7DC65-E1CF-4B53-854B-43A5FAEAAE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1330791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AB7BD-352D-4C0E-A69F-5D95FCAAAE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18115607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01388-8A42-4C08-967C-A5FA6EF42E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3395270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667A1-31A9-45E5-8EA8-2DB9BBEDF7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9711019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082675"/>
            <a:ext cx="892175" cy="5226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044575" y="1082675"/>
            <a:ext cx="892175" cy="5226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EEFB5-6B01-45A7-8483-779AFD7F72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03332743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9AAF2-3270-440D-A612-7F012F80D3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74549830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D1BA1-A4B4-4B0C-BEE7-0BA6BD58EA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747787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DD5BF-EA4C-45E4-94DF-2D0B82A78D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45461755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57B4B-F495-48BB-92C6-0DBBC28BD4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80197718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9F5D2-C69A-453B-8FFA-3EEDA337AB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77946872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872BC-0288-4024-BE9A-50A7906477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84825958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EA6175-48C8-42CD-8763-CACAB019E8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43445357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3087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3087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C3C59-8975-45BB-AA38-3EBAE598C7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4003840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2211819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8415931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5706518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3707798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28527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24FBB-D10A-4BB3-B573-F04D809C8F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86790743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3231987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4975403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5657266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2057625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8900475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72300" y="0"/>
            <a:ext cx="2171700" cy="61261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362700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218582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79D92-8336-4AA3-ABE8-427B663464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064800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D004D-5491-4271-BEC5-7231086750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5316377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8B170-60C7-4118-B065-9B5B0FB67F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2568032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8F771-7028-415C-8F38-16F352D0B9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54692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4B19D-344E-4B14-A2AE-5C7112D478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84459879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36B007-69AA-4347-9F4A-C43421264F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2804431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45AC7-00CE-4298-997A-558FDA98A5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7938537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0F06-0130-4809-99F2-E2788DB6C0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5958131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33B2E-8D18-4EC6-8AE9-38F0F9240C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4513206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62407-9DB6-474E-9364-7E9CE03240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6282993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7F8F1-14A8-4A6F-BD2A-4AF7AE2221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7322764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72300" y="0"/>
            <a:ext cx="2171700" cy="61261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362700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AC221-49E0-4FC2-AAC4-D1A1B2A6E1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8347466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9758156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35571949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0495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079500"/>
            <a:ext cx="4495800" cy="152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079500"/>
            <a:ext cx="4495800" cy="152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46E548-8CF8-4C42-98C0-0904DB3F09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03607976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8438957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3997007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2211990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1775956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1337351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846760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22432161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72300" y="0"/>
            <a:ext cx="2171700" cy="61261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362700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0342853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63538" y="6362700"/>
            <a:ext cx="1487487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1209466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7663" y="6381750"/>
            <a:ext cx="1487487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38910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C93CD-FF02-4D21-8925-A5AEB49B05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97962176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63538" y="6362700"/>
            <a:ext cx="1487487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6327003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9101488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63538" y="6362700"/>
            <a:ext cx="1487487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1508920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7326446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63538" y="6362700"/>
            <a:ext cx="1487487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1544197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63538" y="6362700"/>
            <a:ext cx="1487487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6145697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63538" y="6362700"/>
            <a:ext cx="1487487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24720861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63538" y="6362700"/>
            <a:ext cx="1487487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2460294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72300" y="0"/>
            <a:ext cx="2171700" cy="61261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362700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63538" y="6362700"/>
            <a:ext cx="1487487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2416628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3439" y="152401"/>
            <a:ext cx="6764215" cy="7334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60485" y="1023939"/>
            <a:ext cx="4139712" cy="50133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0874" y="1023939"/>
            <a:ext cx="4141177" cy="50133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24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63538" y="6362700"/>
            <a:ext cx="1487487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F34BB-3035-4029-958B-D793779514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3405914"/>
      </p:ext>
    </p:extLst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DBEB7-892E-4351-982B-57C4CE3885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765819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7469530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227251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0075358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5091078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3297404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98697209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9720231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1373839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783988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69479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A60DE-AD4F-43CB-A61C-1A91DC5987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67888539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72300" y="0"/>
            <a:ext cx="2171700" cy="61261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362700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3689524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9000" y="0"/>
            <a:ext cx="6985000" cy="10096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5525260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A15A9-8CB8-4C79-9B0E-30BB85BB6A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2394411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D5112-C4E8-495D-8AA4-72B84CC4AA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47607316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4A690C-2FE5-4FA5-883A-8F6879908B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1870544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BA776-C38F-4F70-B598-505DF894E5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3605815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92EEA-ADB5-4FFF-A7AD-DEE8623B28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7832039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15229-2F68-47AF-B70D-15F2E9968A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6816581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D9E27-93E8-44B9-87E2-E481AAE9FE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7117365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F5B055-6FDE-4537-9EEA-ED29FA12F8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8921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31022-03B9-425E-8A53-9DE4D3C7CEEE}" type="slidenum">
              <a:rPr lang="en-US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54656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804A84-2DB8-4310-A70D-CED3E06740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50156480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554011-4E5B-4D2E-9EE3-05B295C118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5224731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68F2E-6F35-46AB-B4D1-CF08B5E60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9673943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72300" y="0"/>
            <a:ext cx="2171700" cy="61261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362700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D153E-13FF-4084-93AD-B53614A60A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4209088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Образец подзаголовка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5B560-2205-4BA7-ABD1-A146F3B456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8004403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F9546-1D93-4C69-A0F2-73177E6B54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8445363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ABEDD-3A11-4A57-8595-76A986CEC3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17416077"/>
      </p:ext>
    </p:extLst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079500"/>
            <a:ext cx="4495800" cy="152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079500"/>
            <a:ext cx="4495800" cy="152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4729E-5AE5-45B3-BDE9-8557296581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42847084"/>
      </p:ext>
    </p:extLst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7C087-DDE0-4392-966D-D67ECEEA42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85902365"/>
      </p:ext>
    </p:extLst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8D495-0C0B-4100-AADD-1EC195A491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20512653"/>
      </p:ext>
    </p:extLst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D830E-8FB8-4FD8-9481-35C1FB8A48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60025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85F6C-02A0-4B9F-850C-A064151F28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8484056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E306CE-7CD9-4D8F-8B9E-36E297FE5E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030198"/>
      </p:ext>
    </p:extLst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D1C25-0AC0-49C5-872E-DD51594843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0060782"/>
      </p:ext>
    </p:extLst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1BA46-66A5-4452-8A53-906105C2F5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4946584"/>
      </p:ext>
    </p:extLst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2608263"/>
          </a:xfrm>
        </p:spPr>
        <p:txBody>
          <a:bodyPr vert="eaVert"/>
          <a:lstStyle/>
          <a:p>
            <a:r>
              <a:rPr lang="en-US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2608263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3B1B5-2B76-463D-97D3-B240E8B26D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7058801"/>
      </p:ext>
    </p:extLst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xmlns="" val="1760437959"/>
      </p:ext>
    </p:extLst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1531447055"/>
      </p:ext>
    </p:extLst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1957886209"/>
      </p:ext>
    </p:extLst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1539472943"/>
      </p:ext>
    </p:extLst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176462286"/>
      </p:ext>
    </p:extLst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xmlns="" val="40626071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7239F-B7B1-4F51-817E-FCE75F44D2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4015329"/>
      </p:ext>
    </p:extLst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829013460"/>
      </p:ext>
    </p:extLst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948842330"/>
      </p:ext>
    </p:extLst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3473566743"/>
      </p:ext>
    </p:extLst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262702887"/>
      </p:ext>
    </p:extLst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185026539"/>
      </p:ext>
    </p:extLst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Образец подзаголовка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4673779"/>
      </p:ext>
    </p:extLst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0152912"/>
      </p:ext>
    </p:extLst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6225733"/>
      </p:ext>
    </p:extLst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587101"/>
      </p:ext>
    </p:extLst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32861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26082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26082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A366E-1B26-4E90-AEA1-97F87164DF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1286913"/>
      </p:ext>
    </p:extLst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5278576"/>
      </p:ext>
    </p:extLst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318325"/>
      </p:ext>
    </p:extLst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7599870"/>
      </p:ext>
    </p:extLst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5047681"/>
      </p:ext>
    </p:extLst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383746"/>
      </p:ext>
    </p:extLst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72300" y="0"/>
            <a:ext cx="2171700" cy="6126163"/>
          </a:xfrm>
        </p:spPr>
        <p:txBody>
          <a:bodyPr vert="eaVert"/>
          <a:lstStyle/>
          <a:p>
            <a:r>
              <a:rPr lang="en-US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362700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05626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8265A-DD46-46BD-A699-4FA69EE6CE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18860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05C3D-9C91-4918-AF64-1ED3498490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86610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868EB6-DE7E-4FB8-BEF1-579C449458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09551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079500"/>
            <a:ext cx="4495800" cy="152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079500"/>
            <a:ext cx="4495800" cy="152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24233A-8BC5-4E40-9A4D-663113848C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20752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1F13CF-682E-422C-BDB6-A9D53D2421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16482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5C4ED7-7BCF-4B16-9055-FB8A3A5274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65676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9A8FF-9A9C-45CD-810F-31608EB5DC5E}" type="slidenum">
              <a:rPr lang="en-US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724376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A8524-F9A8-4DAE-B2CF-A0B3B28BE3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995126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D6555-EE55-4A7D-8C83-34C12547B9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0613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D696C-02B7-4ECA-BB37-FFD81F8D27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769052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542EF5-A716-4FF0-8A37-132B02C6E0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749491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26082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26082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ECA3A-DD13-48AE-809C-4A24EEA34A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9938897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A1BD8-DBCE-4296-95D4-17E7DE0161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69440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47F13-9AE0-493F-A9DF-A9D07E2BB5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785265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9ECA3-BDE8-48A9-A78A-DBACB3B416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071977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079500"/>
            <a:ext cx="4495800" cy="1079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079500"/>
            <a:ext cx="4495800" cy="1079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84B5FE-2B4F-491F-A038-3431BAA35F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389325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FE8F7-1828-42F7-A255-8DD7B79D3D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0720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079500"/>
            <a:ext cx="4495800" cy="152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079500"/>
            <a:ext cx="4495800" cy="152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407D8-C0E0-4EFE-AFDC-A02BB8B22E21}" type="slidenum">
              <a:rPr lang="en-US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756050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24570-8BD9-4934-8CBF-044F9FBC8E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721401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31BD6-8D4B-477F-924B-F554FC9EB4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3442074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439DBF-56DB-49EA-8E55-F3EEF2CF27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3246571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AE89E-135A-483F-8629-81EFA32985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613523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17042-78E6-4F55-B731-1105C0EDA2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747455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2159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2159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5E977-31CC-413D-84CD-3DBD5CF43D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39820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2D331-A906-4D7D-942D-85F0C15D6D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5482968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0AA44-F8A7-4A01-BA02-B9EF41AF83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0134394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3DA96-EBE9-44C3-ADF3-8C1CDC451B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0248406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082675"/>
            <a:ext cx="892175" cy="5226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044575" y="1082675"/>
            <a:ext cx="892175" cy="5226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2CC78-99E2-41DA-A32C-C565DAF437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4933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69592-F6FA-4E0D-9558-F36DC9157E51}" type="slidenum">
              <a:rPr lang="en-US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755863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223E6-F360-4D9C-8FDB-330B40A646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7665623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B1BD1-794A-4EF6-B214-5109B2BB6D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6996416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63B9B-1E80-42C3-A67B-2C273176E9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886929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2F6EE-3250-4E60-A81D-179C1A1BFD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722438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6DC27-95FF-4E3A-A550-72C36FB49B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016608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A24DC-2280-44A3-AC39-A7DA0A2EEC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0754353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3087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3087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C90F7-EBD5-4CD5-BD40-00F1BE4030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214600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EC78D-8DF7-4D39-977E-9C21BC09DC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665604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F778D8-750D-4551-A0D0-3ED2511384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06338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B248B-AA9E-47C6-B1A9-604F2BBC21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952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7272B-FA9E-4FFF-A4BC-9E1686218E70}" type="slidenum">
              <a:rPr lang="en-US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137614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100138"/>
            <a:ext cx="1452563" cy="5226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604963" y="1100138"/>
            <a:ext cx="1454150" cy="5226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C3D60-8BA3-404B-BA21-FC7AF3B528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711471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83F9C-3B62-4331-9C93-EEEF270369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59486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65269-454B-45CA-9C02-394C64B14F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7714535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CA9D9-B3FD-4DEE-B6D3-56787BE75E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4327985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90638-32A1-47C5-BD12-DCDBD20803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029833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7AFC7-2320-4CE1-B57B-AE561DBC42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2783679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00903-9E5A-42AA-A876-C937CCE5DD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343814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326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326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9594A-44C1-457E-8EF8-9002797199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7435768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37B5B-E932-4259-A2F1-B80B1A96E3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702826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8BD12-E223-4DFE-9606-186C55D9AC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2510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A97A4-5AF5-4E7B-BD8D-AFBFE90DA8D5}" type="slidenum">
              <a:rPr lang="en-US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6203522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A74003-D76B-4A65-898F-B2102D30F5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2196777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05949-BEBC-4DA7-B142-283DAB04EE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6199161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1375D-DD32-4973-8C37-022AD9528E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3475662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22EE7-5D6B-4073-BE58-779BA0096A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4737272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2751B-296D-4DE9-8A36-D78DF36E5B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140900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48843-E819-4DCA-AF82-FA165E55D0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405245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585AF-010F-4FE0-9018-6D22547270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6337215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4041D-EB7C-4C05-8174-B8DA72F450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66313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72300" y="0"/>
            <a:ext cx="2171700" cy="61261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362700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F4947-A602-4B10-AA8C-94E28259EB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3915838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38C7F-2429-4422-A2C9-E67482B99D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0849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953DDB-D19F-43AB-9E22-AFA9A8831A95}" type="slidenum">
              <a:rPr lang="en-US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575328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CE1C5-955B-41E8-8410-6D3C91B1F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7879663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9D39D-5256-4AA4-A99F-BB6B1A779C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46139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F9403-6420-4340-BE87-6E95D3C16C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7517189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ED28A-56CB-4E60-83F8-8773DBF6B9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440842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43D55-4FCC-4FC8-A119-34704B99D9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3864433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4194A-0C8F-4594-8BCE-E1548529B5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39617019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34D85-C36D-4A36-8660-8B673BF179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228870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F1C8F-864F-4AA3-988D-528C9BEEAC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634466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225F2-E00A-4C69-98A5-683CF878B6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22766815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3AE1-3816-4941-9889-A32A1CEE77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27123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99BE0-F1C1-40CE-99F1-48166B5CDD6C}" type="slidenum">
              <a:rPr lang="en-US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4052162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083EC-ADF4-4F41-BE8F-02268FFFCF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9905501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5F59E-1BFC-4BC5-8A2B-4B100B8EC7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02926100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8AFBB-B6AC-4A78-849F-CAB7E0B5FD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7313974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082675"/>
            <a:ext cx="892175" cy="5226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044575" y="1082675"/>
            <a:ext cx="892175" cy="5226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EBFDD-2D7A-4DA0-A405-F1498523C3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437255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A661D-6FE0-4A45-8321-59181DCA23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6600325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FB496-A820-46FF-982B-465B8D1F4E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030996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8E0B9-6729-47F9-B497-B66A60BE07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647524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0DF87-A93E-4836-9AE3-454B934E32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12408731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8C496-AF07-4F10-8F67-3C25BFC2E9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74925145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993D1-5F04-4505-A04D-6642F85EFF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99805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03.xml"/><Relationship Id="rId7" Type="http://schemas.openxmlformats.org/officeDocument/2006/relationships/slideLayout" Target="../slideLayouts/slideLayout107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2.xml"/><Relationship Id="rId1" Type="http://schemas.openxmlformats.org/officeDocument/2006/relationships/slideLayout" Target="../slideLayouts/slideLayout101.xml"/><Relationship Id="rId6" Type="http://schemas.openxmlformats.org/officeDocument/2006/relationships/slideLayout" Target="../slideLayouts/slideLayout106.xml"/><Relationship Id="rId11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05.xml"/><Relationship Id="rId10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4.xml"/><Relationship Id="rId9" Type="http://schemas.openxmlformats.org/officeDocument/2006/relationships/slideLayout" Target="../slideLayouts/slideLayout109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9.xml"/><Relationship Id="rId13" Type="http://schemas.openxmlformats.org/officeDocument/2006/relationships/theme" Target="../theme/theme11.xml"/><Relationship Id="rId3" Type="http://schemas.openxmlformats.org/officeDocument/2006/relationships/slideLayout" Target="../slideLayouts/slideLayout114.xml"/><Relationship Id="rId7" Type="http://schemas.openxmlformats.org/officeDocument/2006/relationships/slideLayout" Target="../slideLayouts/slideLayout118.xml"/><Relationship Id="rId12" Type="http://schemas.openxmlformats.org/officeDocument/2006/relationships/slideLayout" Target="../slideLayouts/slideLayout123.xml"/><Relationship Id="rId2" Type="http://schemas.openxmlformats.org/officeDocument/2006/relationships/slideLayout" Target="../slideLayouts/slideLayout113.xml"/><Relationship Id="rId1" Type="http://schemas.openxmlformats.org/officeDocument/2006/relationships/slideLayout" Target="../slideLayouts/slideLayout112.xml"/><Relationship Id="rId6" Type="http://schemas.openxmlformats.org/officeDocument/2006/relationships/slideLayout" Target="../slideLayouts/slideLayout117.xml"/><Relationship Id="rId11" Type="http://schemas.openxmlformats.org/officeDocument/2006/relationships/slideLayout" Target="../slideLayouts/slideLayout122.xml"/><Relationship Id="rId5" Type="http://schemas.openxmlformats.org/officeDocument/2006/relationships/slideLayout" Target="../slideLayouts/slideLayout116.xml"/><Relationship Id="rId10" Type="http://schemas.openxmlformats.org/officeDocument/2006/relationships/slideLayout" Target="../slideLayouts/slideLayout121.xml"/><Relationship Id="rId4" Type="http://schemas.openxmlformats.org/officeDocument/2006/relationships/slideLayout" Target="../slideLayouts/slideLayout115.xml"/><Relationship Id="rId9" Type="http://schemas.openxmlformats.org/officeDocument/2006/relationships/slideLayout" Target="../slideLayouts/slideLayout120.xml"/><Relationship Id="rId14" Type="http://schemas.openxmlformats.org/officeDocument/2006/relationships/image" Target="../media/image1.png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26.xml"/><Relationship Id="rId7" Type="http://schemas.openxmlformats.org/officeDocument/2006/relationships/slideLayout" Target="../slideLayouts/slideLayout130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5.xml"/><Relationship Id="rId1" Type="http://schemas.openxmlformats.org/officeDocument/2006/relationships/slideLayout" Target="../slideLayouts/slideLayout124.xml"/><Relationship Id="rId6" Type="http://schemas.openxmlformats.org/officeDocument/2006/relationships/slideLayout" Target="../slideLayouts/slideLayout129.xml"/><Relationship Id="rId11" Type="http://schemas.openxmlformats.org/officeDocument/2006/relationships/slideLayout" Target="../slideLayouts/slideLayout134.xml"/><Relationship Id="rId5" Type="http://schemas.openxmlformats.org/officeDocument/2006/relationships/slideLayout" Target="../slideLayouts/slideLayout128.xml"/><Relationship Id="rId10" Type="http://schemas.openxmlformats.org/officeDocument/2006/relationships/slideLayout" Target="../slideLayouts/slideLayout133.xml"/><Relationship Id="rId4" Type="http://schemas.openxmlformats.org/officeDocument/2006/relationships/slideLayout" Target="../slideLayouts/slideLayout127.xml"/><Relationship Id="rId9" Type="http://schemas.openxmlformats.org/officeDocument/2006/relationships/slideLayout" Target="../slideLayouts/slideLayout132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37.xml"/><Relationship Id="rId7" Type="http://schemas.openxmlformats.org/officeDocument/2006/relationships/slideLayout" Target="../slideLayouts/slideLayout141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6.xml"/><Relationship Id="rId1" Type="http://schemas.openxmlformats.org/officeDocument/2006/relationships/slideLayout" Target="../slideLayouts/slideLayout135.xml"/><Relationship Id="rId6" Type="http://schemas.openxmlformats.org/officeDocument/2006/relationships/slideLayout" Target="../slideLayouts/slideLayout140.xml"/><Relationship Id="rId11" Type="http://schemas.openxmlformats.org/officeDocument/2006/relationships/slideLayout" Target="../slideLayouts/slideLayout145.xml"/><Relationship Id="rId5" Type="http://schemas.openxmlformats.org/officeDocument/2006/relationships/slideLayout" Target="../slideLayouts/slideLayout139.xml"/><Relationship Id="rId10" Type="http://schemas.openxmlformats.org/officeDocument/2006/relationships/slideLayout" Target="../slideLayouts/slideLayout144.xml"/><Relationship Id="rId4" Type="http://schemas.openxmlformats.org/officeDocument/2006/relationships/slideLayout" Target="../slideLayouts/slideLayout138.xml"/><Relationship Id="rId9" Type="http://schemas.openxmlformats.org/officeDocument/2006/relationships/slideLayout" Target="../slideLayouts/slideLayout143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8.xml"/><Relationship Id="rId7" Type="http://schemas.openxmlformats.org/officeDocument/2006/relationships/slideLayout" Target="../slideLayouts/slideLayout152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7.xml"/><Relationship Id="rId1" Type="http://schemas.openxmlformats.org/officeDocument/2006/relationships/slideLayout" Target="../slideLayouts/slideLayout146.xml"/><Relationship Id="rId6" Type="http://schemas.openxmlformats.org/officeDocument/2006/relationships/slideLayout" Target="../slideLayouts/slideLayout151.xml"/><Relationship Id="rId11" Type="http://schemas.openxmlformats.org/officeDocument/2006/relationships/slideLayout" Target="../slideLayouts/slideLayout156.xml"/><Relationship Id="rId5" Type="http://schemas.openxmlformats.org/officeDocument/2006/relationships/slideLayout" Target="../slideLayouts/slideLayout150.xml"/><Relationship Id="rId10" Type="http://schemas.openxmlformats.org/officeDocument/2006/relationships/slideLayout" Target="../slideLayouts/slideLayout155.xml"/><Relationship Id="rId4" Type="http://schemas.openxmlformats.org/officeDocument/2006/relationships/slideLayout" Target="../slideLayouts/slideLayout149.xml"/><Relationship Id="rId9" Type="http://schemas.openxmlformats.org/officeDocument/2006/relationships/slideLayout" Target="../slideLayouts/slideLayout154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9.xml"/><Relationship Id="rId7" Type="http://schemas.openxmlformats.org/officeDocument/2006/relationships/slideLayout" Target="../slideLayouts/slideLayout163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8.xml"/><Relationship Id="rId1" Type="http://schemas.openxmlformats.org/officeDocument/2006/relationships/slideLayout" Target="../slideLayouts/slideLayout157.xml"/><Relationship Id="rId6" Type="http://schemas.openxmlformats.org/officeDocument/2006/relationships/slideLayout" Target="../slideLayouts/slideLayout162.xml"/><Relationship Id="rId11" Type="http://schemas.openxmlformats.org/officeDocument/2006/relationships/slideLayout" Target="../slideLayouts/slideLayout167.xml"/><Relationship Id="rId5" Type="http://schemas.openxmlformats.org/officeDocument/2006/relationships/slideLayout" Target="../slideLayouts/slideLayout161.xml"/><Relationship Id="rId10" Type="http://schemas.openxmlformats.org/officeDocument/2006/relationships/slideLayout" Target="../slideLayouts/slideLayout166.xml"/><Relationship Id="rId4" Type="http://schemas.openxmlformats.org/officeDocument/2006/relationships/slideLayout" Target="../slideLayouts/slideLayout160.xml"/><Relationship Id="rId9" Type="http://schemas.openxmlformats.org/officeDocument/2006/relationships/slideLayout" Target="../slideLayouts/slideLayout165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5.xml"/><Relationship Id="rId13" Type="http://schemas.openxmlformats.org/officeDocument/2006/relationships/theme" Target="../theme/theme16.xml"/><Relationship Id="rId3" Type="http://schemas.openxmlformats.org/officeDocument/2006/relationships/slideLayout" Target="../slideLayouts/slideLayout170.xml"/><Relationship Id="rId7" Type="http://schemas.openxmlformats.org/officeDocument/2006/relationships/slideLayout" Target="../slideLayouts/slideLayout174.xml"/><Relationship Id="rId12" Type="http://schemas.openxmlformats.org/officeDocument/2006/relationships/slideLayout" Target="../slideLayouts/slideLayout179.xml"/><Relationship Id="rId2" Type="http://schemas.openxmlformats.org/officeDocument/2006/relationships/slideLayout" Target="../slideLayouts/slideLayout169.xml"/><Relationship Id="rId1" Type="http://schemas.openxmlformats.org/officeDocument/2006/relationships/slideLayout" Target="../slideLayouts/slideLayout168.xml"/><Relationship Id="rId6" Type="http://schemas.openxmlformats.org/officeDocument/2006/relationships/slideLayout" Target="../slideLayouts/slideLayout173.xml"/><Relationship Id="rId11" Type="http://schemas.openxmlformats.org/officeDocument/2006/relationships/slideLayout" Target="../slideLayouts/slideLayout178.xml"/><Relationship Id="rId5" Type="http://schemas.openxmlformats.org/officeDocument/2006/relationships/slideLayout" Target="../slideLayouts/slideLayout172.xml"/><Relationship Id="rId10" Type="http://schemas.openxmlformats.org/officeDocument/2006/relationships/slideLayout" Target="../slideLayouts/slideLayout177.xml"/><Relationship Id="rId4" Type="http://schemas.openxmlformats.org/officeDocument/2006/relationships/slideLayout" Target="../slideLayouts/slideLayout171.xml"/><Relationship Id="rId9" Type="http://schemas.openxmlformats.org/officeDocument/2006/relationships/slideLayout" Target="../slideLayouts/slideLayout176.xml"/><Relationship Id="rId14" Type="http://schemas.openxmlformats.org/officeDocument/2006/relationships/image" Target="../media/image1.png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7.xml"/><Relationship Id="rId13" Type="http://schemas.openxmlformats.org/officeDocument/2006/relationships/theme" Target="../theme/theme17.xml"/><Relationship Id="rId3" Type="http://schemas.openxmlformats.org/officeDocument/2006/relationships/slideLayout" Target="../slideLayouts/slideLayout182.xml"/><Relationship Id="rId7" Type="http://schemas.openxmlformats.org/officeDocument/2006/relationships/slideLayout" Target="../slideLayouts/slideLayout186.xml"/><Relationship Id="rId12" Type="http://schemas.openxmlformats.org/officeDocument/2006/relationships/slideLayout" Target="../slideLayouts/slideLayout191.xml"/><Relationship Id="rId2" Type="http://schemas.openxmlformats.org/officeDocument/2006/relationships/slideLayout" Target="../slideLayouts/slideLayout181.xml"/><Relationship Id="rId1" Type="http://schemas.openxmlformats.org/officeDocument/2006/relationships/slideLayout" Target="../slideLayouts/slideLayout180.xml"/><Relationship Id="rId6" Type="http://schemas.openxmlformats.org/officeDocument/2006/relationships/slideLayout" Target="../slideLayouts/slideLayout185.xml"/><Relationship Id="rId11" Type="http://schemas.openxmlformats.org/officeDocument/2006/relationships/slideLayout" Target="../slideLayouts/slideLayout190.xml"/><Relationship Id="rId5" Type="http://schemas.openxmlformats.org/officeDocument/2006/relationships/slideLayout" Target="../slideLayouts/slideLayout184.xml"/><Relationship Id="rId10" Type="http://schemas.openxmlformats.org/officeDocument/2006/relationships/slideLayout" Target="../slideLayouts/slideLayout189.xml"/><Relationship Id="rId4" Type="http://schemas.openxmlformats.org/officeDocument/2006/relationships/slideLayout" Target="../slideLayouts/slideLayout183.xml"/><Relationship Id="rId9" Type="http://schemas.openxmlformats.org/officeDocument/2006/relationships/slideLayout" Target="../slideLayouts/slideLayout188.xml"/><Relationship Id="rId14" Type="http://schemas.openxmlformats.org/officeDocument/2006/relationships/image" Target="../media/image1.png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94.xml"/><Relationship Id="rId7" Type="http://schemas.openxmlformats.org/officeDocument/2006/relationships/slideLayout" Target="../slideLayouts/slideLayout198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93.xml"/><Relationship Id="rId1" Type="http://schemas.openxmlformats.org/officeDocument/2006/relationships/slideLayout" Target="../slideLayouts/slideLayout192.xml"/><Relationship Id="rId6" Type="http://schemas.openxmlformats.org/officeDocument/2006/relationships/slideLayout" Target="../slideLayouts/slideLayout197.xml"/><Relationship Id="rId11" Type="http://schemas.openxmlformats.org/officeDocument/2006/relationships/slideLayout" Target="../slideLayouts/slideLayout202.xml"/><Relationship Id="rId5" Type="http://schemas.openxmlformats.org/officeDocument/2006/relationships/slideLayout" Target="../slideLayouts/slideLayout196.xml"/><Relationship Id="rId10" Type="http://schemas.openxmlformats.org/officeDocument/2006/relationships/slideLayout" Target="../slideLayouts/slideLayout201.xml"/><Relationship Id="rId4" Type="http://schemas.openxmlformats.org/officeDocument/2006/relationships/slideLayout" Target="../slideLayouts/slideLayout195.xml"/><Relationship Id="rId9" Type="http://schemas.openxmlformats.org/officeDocument/2006/relationships/slideLayout" Target="../slideLayouts/slideLayout200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05.xml"/><Relationship Id="rId7" Type="http://schemas.openxmlformats.org/officeDocument/2006/relationships/slideLayout" Target="../slideLayouts/slideLayout209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204.xml"/><Relationship Id="rId1" Type="http://schemas.openxmlformats.org/officeDocument/2006/relationships/slideLayout" Target="../slideLayouts/slideLayout203.xml"/><Relationship Id="rId6" Type="http://schemas.openxmlformats.org/officeDocument/2006/relationships/slideLayout" Target="../slideLayouts/slideLayout208.xml"/><Relationship Id="rId11" Type="http://schemas.openxmlformats.org/officeDocument/2006/relationships/slideLayout" Target="../slideLayouts/slideLayout213.xml"/><Relationship Id="rId5" Type="http://schemas.openxmlformats.org/officeDocument/2006/relationships/slideLayout" Target="../slideLayouts/slideLayout207.xml"/><Relationship Id="rId10" Type="http://schemas.openxmlformats.org/officeDocument/2006/relationships/slideLayout" Target="../slideLayouts/slideLayout212.xml"/><Relationship Id="rId4" Type="http://schemas.openxmlformats.org/officeDocument/2006/relationships/slideLayout" Target="../slideLayouts/slideLayout206.xml"/><Relationship Id="rId9" Type="http://schemas.openxmlformats.org/officeDocument/2006/relationships/slideLayout" Target="../slideLayouts/slideLayout21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16.xml"/><Relationship Id="rId7" Type="http://schemas.openxmlformats.org/officeDocument/2006/relationships/slideLayout" Target="../slideLayouts/slideLayout220.xml"/><Relationship Id="rId12" Type="http://schemas.openxmlformats.org/officeDocument/2006/relationships/theme" Target="../theme/theme20.xml"/><Relationship Id="rId2" Type="http://schemas.openxmlformats.org/officeDocument/2006/relationships/slideLayout" Target="../slideLayouts/slideLayout215.xml"/><Relationship Id="rId1" Type="http://schemas.openxmlformats.org/officeDocument/2006/relationships/slideLayout" Target="../slideLayouts/slideLayout214.xml"/><Relationship Id="rId6" Type="http://schemas.openxmlformats.org/officeDocument/2006/relationships/slideLayout" Target="../slideLayouts/slideLayout219.xml"/><Relationship Id="rId11" Type="http://schemas.openxmlformats.org/officeDocument/2006/relationships/slideLayout" Target="../slideLayouts/slideLayout224.xml"/><Relationship Id="rId5" Type="http://schemas.openxmlformats.org/officeDocument/2006/relationships/slideLayout" Target="../slideLayouts/slideLayout218.xml"/><Relationship Id="rId10" Type="http://schemas.openxmlformats.org/officeDocument/2006/relationships/slideLayout" Target="../slideLayouts/slideLayout223.xml"/><Relationship Id="rId4" Type="http://schemas.openxmlformats.org/officeDocument/2006/relationships/slideLayout" Target="../slideLayouts/slideLayout217.xml"/><Relationship Id="rId9" Type="http://schemas.openxmlformats.org/officeDocument/2006/relationships/slideLayout" Target="../slideLayouts/slideLayout222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27.xml"/><Relationship Id="rId7" Type="http://schemas.openxmlformats.org/officeDocument/2006/relationships/slideLayout" Target="../slideLayouts/slideLayout231.xml"/><Relationship Id="rId12" Type="http://schemas.openxmlformats.org/officeDocument/2006/relationships/theme" Target="../theme/theme21.xml"/><Relationship Id="rId2" Type="http://schemas.openxmlformats.org/officeDocument/2006/relationships/slideLayout" Target="../slideLayouts/slideLayout226.xml"/><Relationship Id="rId1" Type="http://schemas.openxmlformats.org/officeDocument/2006/relationships/slideLayout" Target="../slideLayouts/slideLayout225.xml"/><Relationship Id="rId6" Type="http://schemas.openxmlformats.org/officeDocument/2006/relationships/slideLayout" Target="../slideLayouts/slideLayout230.xml"/><Relationship Id="rId11" Type="http://schemas.openxmlformats.org/officeDocument/2006/relationships/slideLayout" Target="../slideLayouts/slideLayout235.xml"/><Relationship Id="rId5" Type="http://schemas.openxmlformats.org/officeDocument/2006/relationships/slideLayout" Target="../slideLayouts/slideLayout229.xml"/><Relationship Id="rId10" Type="http://schemas.openxmlformats.org/officeDocument/2006/relationships/slideLayout" Target="../slideLayouts/slideLayout234.xml"/><Relationship Id="rId4" Type="http://schemas.openxmlformats.org/officeDocument/2006/relationships/slideLayout" Target="../slideLayouts/slideLayout228.xml"/><Relationship Id="rId9" Type="http://schemas.openxmlformats.org/officeDocument/2006/relationships/slideLayout" Target="../slideLayouts/slideLayout23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7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92.xml"/><Relationship Id="rId7" Type="http://schemas.openxmlformats.org/officeDocument/2006/relationships/slideLayout" Target="../slideLayouts/slideLayout96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1.xml"/><Relationship Id="rId1" Type="http://schemas.openxmlformats.org/officeDocument/2006/relationships/slideLayout" Target="../slideLayouts/slideLayout90.xml"/><Relationship Id="rId6" Type="http://schemas.openxmlformats.org/officeDocument/2006/relationships/slideLayout" Target="../slideLayouts/slideLayout95.xml"/><Relationship Id="rId11" Type="http://schemas.openxmlformats.org/officeDocument/2006/relationships/slideLayout" Target="../slideLayouts/slideLayout100.xml"/><Relationship Id="rId5" Type="http://schemas.openxmlformats.org/officeDocument/2006/relationships/slideLayout" Target="../slideLayouts/slideLayout94.xml"/><Relationship Id="rId10" Type="http://schemas.openxmlformats.org/officeDocument/2006/relationships/slideLayout" Target="../slideLayouts/slideLayout99.xml"/><Relationship Id="rId4" Type="http://schemas.openxmlformats.org/officeDocument/2006/relationships/slideLayout" Target="../slideLayouts/slideLayout93.xml"/><Relationship Id="rId9" Type="http://schemas.openxmlformats.org/officeDocument/2006/relationships/slideLayout" Target="../slideLayouts/slideLayout9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079500"/>
            <a:ext cx="9144000" cy="152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16000" tIns="0" rIns="21600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0" y="6318250"/>
            <a:ext cx="9144000" cy="539750"/>
            <a:chOff x="0" y="3974"/>
            <a:chExt cx="5760" cy="340"/>
          </a:xfrm>
        </p:grpSpPr>
        <p:sp>
          <p:nvSpPr>
            <p:cNvPr id="399364" name="Rectangle 4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9365" name="Rectangle 5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9366" name="Line 6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99367" name="Rectangle 7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399368" name="Rectangle 8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399369" name="Line 9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031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99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8775" y="6381750"/>
            <a:ext cx="148748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 b="1"/>
            </a:lvl1pPr>
          </a:lstStyle>
          <a:p>
            <a:pPr>
              <a:defRPr/>
            </a:pPr>
            <a:fld id="{FA86AEF7-812E-4B79-8715-A6A37A62994D}" type="slidenum">
              <a:rPr lang="en-US"/>
              <a:pPr>
                <a:defRPr/>
              </a:pPr>
              <a:t>‹#›</a:t>
            </a:fld>
            <a:endParaRPr lang="ru-RU"/>
          </a:p>
        </p:txBody>
      </p:sp>
      <p:sp>
        <p:nvSpPr>
          <p:cNvPr id="399374" name="Line 14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399375" name="Line 15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pic>
        <p:nvPicPr>
          <p:cNvPr id="1035" name="Picture 30" descr="logo-ogk-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335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610" r:id="rId1"/>
    <p:sldLayoutId id="2147487611" r:id="rId2"/>
    <p:sldLayoutId id="2147487612" r:id="rId3"/>
    <p:sldLayoutId id="2147487613" r:id="rId4"/>
    <p:sldLayoutId id="2147487614" r:id="rId5"/>
    <p:sldLayoutId id="2147487615" r:id="rId6"/>
    <p:sldLayoutId id="2147487616" r:id="rId7"/>
    <p:sldLayoutId id="2147487617" r:id="rId8"/>
    <p:sldLayoutId id="2147487618" r:id="rId9"/>
    <p:sldLayoutId id="2147487619" r:id="rId10"/>
    <p:sldLayoutId id="2147487620" r:id="rId11"/>
    <p:sldLayoutId id="2147487621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har char="•"/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079500"/>
            <a:ext cx="9144000" cy="152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16000" tIns="0" rIns="21600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46147" name="Rectangle 3"/>
          <p:cNvSpPr>
            <a:spLocks noChangeArrowheads="1"/>
          </p:cNvSpPr>
          <p:nvPr/>
        </p:nvSpPr>
        <p:spPr bwMode="auto">
          <a:xfrm>
            <a:off x="1939925" y="2606675"/>
            <a:ext cx="7204075" cy="3713163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0" y="6318250"/>
            <a:ext cx="9144000" cy="539750"/>
            <a:chOff x="0" y="3974"/>
            <a:chExt cx="5760" cy="340"/>
          </a:xfrm>
        </p:grpSpPr>
        <p:sp>
          <p:nvSpPr>
            <p:cNvPr id="646149" name="Rectangle 5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6150" name="Rectangle 6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6151" name="Line 7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646152" name="Rectangle 8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646153" name="Rectangle 9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646154" name="Line 10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0248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4615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 b="1"/>
            </a:lvl1pPr>
          </a:lstStyle>
          <a:p>
            <a:pPr>
              <a:defRPr/>
            </a:pPr>
            <a:fld id="{3239A4D5-A710-4FE3-B8C8-88CFC8E4D2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46158" name="Line 14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646159" name="Line 15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pic>
        <p:nvPicPr>
          <p:cNvPr id="10252" name="Picture 30" descr="logo-ogk-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335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710" r:id="rId1"/>
    <p:sldLayoutId id="2147487711" r:id="rId2"/>
    <p:sldLayoutId id="2147487712" r:id="rId3"/>
    <p:sldLayoutId id="2147487713" r:id="rId4"/>
    <p:sldLayoutId id="2147487714" r:id="rId5"/>
    <p:sldLayoutId id="2147487715" r:id="rId6"/>
    <p:sldLayoutId id="2147487716" r:id="rId7"/>
    <p:sldLayoutId id="2147487717" r:id="rId8"/>
    <p:sldLayoutId id="2147487718" r:id="rId9"/>
    <p:sldLayoutId id="2147487719" r:id="rId10"/>
    <p:sldLayoutId id="2147487720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har char="•"/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  <a:cs typeface="+mn-cs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  <a:cs typeface="+mn-cs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grpSp>
        <p:nvGrpSpPr>
          <p:cNvPr id="11267" name="Group 3"/>
          <p:cNvGrpSpPr>
            <a:grpSpLocks/>
          </p:cNvGrpSpPr>
          <p:nvPr/>
        </p:nvGrpSpPr>
        <p:grpSpPr bwMode="auto">
          <a:xfrm>
            <a:off x="0" y="6318250"/>
            <a:ext cx="9144000" cy="539750"/>
            <a:chOff x="0" y="3974"/>
            <a:chExt cx="5760" cy="340"/>
          </a:xfrm>
        </p:grpSpPr>
        <p:sp>
          <p:nvSpPr>
            <p:cNvPr id="652292" name="Rectangle 4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52293" name="Rectangle 5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52294" name="Line 6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652295" name="Rectangle 7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652296" name="Rectangle 8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652297" name="Line 9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1271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52300" name="Rectangle 12"/>
          <p:cNvSpPr>
            <a:spLocks noChangeArrowheads="1"/>
          </p:cNvSpPr>
          <p:nvPr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652301" name="Line 13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652302" name="Line 14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652306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 b="1"/>
            </a:lvl1pPr>
          </a:lstStyle>
          <a:p>
            <a:pPr>
              <a:defRPr/>
            </a:pPr>
            <a:fld id="{A4F19EAE-0136-4EAA-9A14-DE2098276C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276" name="Picture 30" descr="logo-ogk-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335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721" r:id="rId1"/>
    <p:sldLayoutId id="2147487722" r:id="rId2"/>
    <p:sldLayoutId id="2147487723" r:id="rId3"/>
    <p:sldLayoutId id="2147487724" r:id="rId4"/>
    <p:sldLayoutId id="2147487725" r:id="rId5"/>
    <p:sldLayoutId id="2147487726" r:id="rId6"/>
    <p:sldLayoutId id="2147487727" r:id="rId7"/>
    <p:sldLayoutId id="2147487728" r:id="rId8"/>
    <p:sldLayoutId id="2147487729" r:id="rId9"/>
    <p:sldLayoutId id="2147487730" r:id="rId10"/>
    <p:sldLayoutId id="2147487731" r:id="rId11"/>
    <p:sldLayoutId id="2147487732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ChangeArrowheads="1"/>
          </p:cNvSpPr>
          <p:nvPr/>
        </p:nvSpPr>
        <p:spPr bwMode="auto">
          <a:xfrm>
            <a:off x="1935163" y="1077913"/>
            <a:ext cx="7208837" cy="5262562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grpSp>
        <p:nvGrpSpPr>
          <p:cNvPr id="12291" name="Group 3"/>
          <p:cNvGrpSpPr>
            <a:grpSpLocks/>
          </p:cNvGrpSpPr>
          <p:nvPr/>
        </p:nvGrpSpPr>
        <p:grpSpPr bwMode="auto">
          <a:xfrm>
            <a:off x="0" y="6318250"/>
            <a:ext cx="9144000" cy="539750"/>
            <a:chOff x="0" y="3974"/>
            <a:chExt cx="5760" cy="340"/>
          </a:xfrm>
        </p:grpSpPr>
        <p:sp>
          <p:nvSpPr>
            <p:cNvPr id="657412" name="Rectangle 4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57413" name="Rectangle 5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57414" name="Line 6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657415" name="Rectangle 7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657416" name="Rectangle 8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657417" name="Line 9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2295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2296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082675"/>
            <a:ext cx="1936750" cy="522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16000" tIns="0" rIns="21600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</a:t>
            </a:r>
          </a:p>
          <a:p>
            <a:pPr lvl="0"/>
            <a:r>
              <a:rPr lang="ru-RU" smtClean="0"/>
              <a:t>текста</a:t>
            </a:r>
          </a:p>
        </p:txBody>
      </p:sp>
      <p:sp>
        <p:nvSpPr>
          <p:cNvPr id="657420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 b="1"/>
            </a:lvl1pPr>
          </a:lstStyle>
          <a:p>
            <a:pPr>
              <a:defRPr/>
            </a:pPr>
            <a:fld id="{3F165583-3A8E-41B3-B5EB-6D08BFCB01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57422" name="Rectangle 14"/>
          <p:cNvSpPr>
            <a:spLocks noChangeArrowheads="1"/>
          </p:cNvSpPr>
          <p:nvPr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657423" name="Line 15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657424" name="Line 16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pic>
        <p:nvPicPr>
          <p:cNvPr id="12301" name="Picture 30" descr="logo-ogk-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335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733" r:id="rId1"/>
    <p:sldLayoutId id="2147487734" r:id="rId2"/>
    <p:sldLayoutId id="2147487735" r:id="rId3"/>
    <p:sldLayoutId id="2147487736" r:id="rId4"/>
    <p:sldLayoutId id="2147487737" r:id="rId5"/>
    <p:sldLayoutId id="2147487738" r:id="rId6"/>
    <p:sldLayoutId id="2147487739" r:id="rId7"/>
    <p:sldLayoutId id="2147487740" r:id="rId8"/>
    <p:sldLayoutId id="2147487741" r:id="rId9"/>
    <p:sldLayoutId id="2147487742" r:id="rId10"/>
    <p:sldLayoutId id="2147487743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har char="•"/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  <a:cs typeface="+mn-cs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  <a:cs typeface="+mn-cs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74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055747" name="Rectangle 3"/>
          <p:cNvSpPr>
            <a:spLocks noChangeArrowheads="1"/>
          </p:cNvSpPr>
          <p:nvPr/>
        </p:nvSpPr>
        <p:spPr bwMode="auto">
          <a:xfrm>
            <a:off x="0" y="6318250"/>
            <a:ext cx="1936750" cy="53975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055748" name="Rectangle 4"/>
          <p:cNvSpPr>
            <a:spLocks noChangeArrowheads="1"/>
          </p:cNvSpPr>
          <p:nvPr/>
        </p:nvSpPr>
        <p:spPr bwMode="auto">
          <a:xfrm>
            <a:off x="1943100" y="6318250"/>
            <a:ext cx="7200900" cy="539750"/>
          </a:xfrm>
          <a:prstGeom prst="rect">
            <a:avLst/>
          </a:prstGeom>
          <a:solidFill>
            <a:srgbClr val="3399FF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055749" name="Line 5"/>
          <p:cNvSpPr>
            <a:spLocks noChangeShapeType="1"/>
          </p:cNvSpPr>
          <p:nvPr/>
        </p:nvSpPr>
        <p:spPr bwMode="auto">
          <a:xfrm>
            <a:off x="1936750" y="6318250"/>
            <a:ext cx="0" cy="53975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055750" name="Rectangle 6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055751" name="Rectangle 7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055752" name="Line 8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55754" name="Rectangle 10"/>
          <p:cNvSpPr>
            <a:spLocks noChangeArrowheads="1"/>
          </p:cNvSpPr>
          <p:nvPr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055755" name="Line 11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055756" name="Line 12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05575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5759" name="Rectangle 15"/>
          <p:cNvSpPr>
            <a:spLocks noChangeArrowheads="1"/>
          </p:cNvSpPr>
          <p:nvPr/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fld id="{F1479241-2F25-4A10-B4A2-1E78D340CEDD}" type="slidenum">
              <a:rPr lang="en-US" sz="2000" b="1"/>
              <a:pPr>
                <a:defRPr/>
              </a:pPr>
              <a:t>‹#›</a:t>
            </a:fld>
            <a:endParaRPr lang="en-US" sz="2000" b="1"/>
          </a:p>
        </p:txBody>
      </p:sp>
      <p:pic>
        <p:nvPicPr>
          <p:cNvPr id="13327" name="Picture 30" descr="logo-ogk-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335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744" r:id="rId1"/>
    <p:sldLayoutId id="2147487745" r:id="rId2"/>
    <p:sldLayoutId id="2147487746" r:id="rId3"/>
    <p:sldLayoutId id="2147487747" r:id="rId4"/>
    <p:sldLayoutId id="2147487748" r:id="rId5"/>
    <p:sldLayoutId id="2147487749" r:id="rId6"/>
    <p:sldLayoutId id="2147487750" r:id="rId7"/>
    <p:sldLayoutId id="2147487751" r:id="rId8"/>
    <p:sldLayoutId id="2147487752" r:id="rId9"/>
    <p:sldLayoutId id="2147487753" r:id="rId10"/>
    <p:sldLayoutId id="2147487754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493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grpSp>
        <p:nvGrpSpPr>
          <p:cNvPr id="14339" name="Group 3"/>
          <p:cNvGrpSpPr>
            <a:grpSpLocks/>
          </p:cNvGrpSpPr>
          <p:nvPr/>
        </p:nvGrpSpPr>
        <p:grpSpPr bwMode="auto">
          <a:xfrm>
            <a:off x="0" y="6318250"/>
            <a:ext cx="9144000" cy="539750"/>
            <a:chOff x="0" y="3974"/>
            <a:chExt cx="5760" cy="340"/>
          </a:xfrm>
        </p:grpSpPr>
        <p:sp>
          <p:nvSpPr>
            <p:cNvPr id="1404932" name="Rectangle 4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04933" name="Rectangle 5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04934" name="Line 6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404935" name="Rectangle 7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404936" name="Rectangle 8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404937" name="Line 9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4343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404939" name="Rectangle 11"/>
          <p:cNvSpPr>
            <a:spLocks noChangeArrowheads="1"/>
          </p:cNvSpPr>
          <p:nvPr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404940" name="Line 12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404941" name="Line 13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404943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 b="1"/>
            </a:lvl1pPr>
          </a:lstStyle>
          <a:p>
            <a:pPr>
              <a:defRPr/>
            </a:pPr>
            <a:fld id="{EA540652-A5F0-4E96-B38F-890152E0D2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04944" name="Rectangle 16"/>
          <p:cNvSpPr>
            <a:spLocks noChangeArrowheads="1"/>
          </p:cNvSpPr>
          <p:nvPr/>
        </p:nvSpPr>
        <p:spPr bwMode="auto">
          <a:xfrm>
            <a:off x="7335838" y="6446838"/>
            <a:ext cx="1687512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800" b="1"/>
              <a:t>Strategy of Growth</a:t>
            </a:r>
            <a:endParaRPr lang="ru-RU" sz="1800" b="1"/>
          </a:p>
        </p:txBody>
      </p:sp>
      <p:pic>
        <p:nvPicPr>
          <p:cNvPr id="14349" name="Picture 30" descr="logo-ogk-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335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755" r:id="rId1"/>
    <p:sldLayoutId id="2147487756" r:id="rId2"/>
    <p:sldLayoutId id="2147487757" r:id="rId3"/>
    <p:sldLayoutId id="2147487758" r:id="rId4"/>
    <p:sldLayoutId id="2147487759" r:id="rId5"/>
    <p:sldLayoutId id="2147487760" r:id="rId6"/>
    <p:sldLayoutId id="2147487761" r:id="rId7"/>
    <p:sldLayoutId id="2147487762" r:id="rId8"/>
    <p:sldLayoutId id="2147487763" r:id="rId9"/>
    <p:sldLayoutId id="2147487764" r:id="rId10"/>
    <p:sldLayoutId id="2147487765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74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055747" name="Rectangle 3"/>
          <p:cNvSpPr>
            <a:spLocks noChangeArrowheads="1"/>
          </p:cNvSpPr>
          <p:nvPr/>
        </p:nvSpPr>
        <p:spPr bwMode="auto">
          <a:xfrm>
            <a:off x="0" y="6318250"/>
            <a:ext cx="1936750" cy="53975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055748" name="Rectangle 4"/>
          <p:cNvSpPr>
            <a:spLocks noChangeArrowheads="1"/>
          </p:cNvSpPr>
          <p:nvPr/>
        </p:nvSpPr>
        <p:spPr bwMode="auto">
          <a:xfrm>
            <a:off x="1943100" y="6318250"/>
            <a:ext cx="7200900" cy="539750"/>
          </a:xfrm>
          <a:prstGeom prst="rect">
            <a:avLst/>
          </a:prstGeom>
          <a:solidFill>
            <a:srgbClr val="3399FF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055749" name="Line 5"/>
          <p:cNvSpPr>
            <a:spLocks noChangeShapeType="1"/>
          </p:cNvSpPr>
          <p:nvPr/>
        </p:nvSpPr>
        <p:spPr bwMode="auto">
          <a:xfrm>
            <a:off x="1936750" y="6318250"/>
            <a:ext cx="0" cy="53975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055750" name="Rectangle 6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055751" name="Rectangle 7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055752" name="Line 8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536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55754" name="Rectangle 10"/>
          <p:cNvSpPr>
            <a:spLocks noChangeArrowheads="1"/>
          </p:cNvSpPr>
          <p:nvPr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055755" name="Line 11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055756" name="Line 12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05575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5759" name="Rectangle 15"/>
          <p:cNvSpPr>
            <a:spLocks noChangeArrowheads="1"/>
          </p:cNvSpPr>
          <p:nvPr/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fld id="{6ED0CC6E-B6F3-4862-8800-D661A24732C1}" type="slidenum">
              <a:rPr lang="en-US" sz="2000" b="1"/>
              <a:pPr>
                <a:defRPr/>
              </a:pPr>
              <a:t>‹#›</a:t>
            </a:fld>
            <a:endParaRPr lang="en-US" sz="2000" b="1"/>
          </a:p>
        </p:txBody>
      </p:sp>
      <p:pic>
        <p:nvPicPr>
          <p:cNvPr id="15375" name="Picture 30" descr="logo-ogk-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335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766" r:id="rId1"/>
    <p:sldLayoutId id="2147487767" r:id="rId2"/>
    <p:sldLayoutId id="2147487768" r:id="rId3"/>
    <p:sldLayoutId id="2147487769" r:id="rId4"/>
    <p:sldLayoutId id="2147487770" r:id="rId5"/>
    <p:sldLayoutId id="2147487771" r:id="rId6"/>
    <p:sldLayoutId id="2147487772" r:id="rId7"/>
    <p:sldLayoutId id="2147487773" r:id="rId8"/>
    <p:sldLayoutId id="2147487774" r:id="rId9"/>
    <p:sldLayoutId id="2147487775" r:id="rId10"/>
    <p:sldLayoutId id="2147487776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74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055747" name="Rectangle 3"/>
          <p:cNvSpPr>
            <a:spLocks noChangeArrowheads="1"/>
          </p:cNvSpPr>
          <p:nvPr/>
        </p:nvSpPr>
        <p:spPr bwMode="auto">
          <a:xfrm>
            <a:off x="0" y="6318250"/>
            <a:ext cx="1936750" cy="53975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dirty="0"/>
          </a:p>
        </p:txBody>
      </p:sp>
      <p:sp>
        <p:nvSpPr>
          <p:cNvPr id="1055748" name="Rectangle 4"/>
          <p:cNvSpPr>
            <a:spLocks noChangeArrowheads="1"/>
          </p:cNvSpPr>
          <p:nvPr/>
        </p:nvSpPr>
        <p:spPr bwMode="auto">
          <a:xfrm>
            <a:off x="1943100" y="6318250"/>
            <a:ext cx="7200900" cy="539750"/>
          </a:xfrm>
          <a:prstGeom prst="rect">
            <a:avLst/>
          </a:prstGeom>
          <a:solidFill>
            <a:srgbClr val="3399FF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055749" name="Line 5"/>
          <p:cNvSpPr>
            <a:spLocks noChangeShapeType="1"/>
          </p:cNvSpPr>
          <p:nvPr/>
        </p:nvSpPr>
        <p:spPr bwMode="auto">
          <a:xfrm>
            <a:off x="1936750" y="6318250"/>
            <a:ext cx="0" cy="53975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055750" name="Rectangle 6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055751" name="Rectangle 7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055752" name="Line 8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639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55754" name="Rectangle 10"/>
          <p:cNvSpPr>
            <a:spLocks noChangeArrowheads="1"/>
          </p:cNvSpPr>
          <p:nvPr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055755" name="Line 11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055756" name="Line 12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6" name="Нижний колонтитул 2"/>
          <p:cNvSpPr txBox="1">
            <a:spLocks/>
          </p:cNvSpPr>
          <p:nvPr/>
        </p:nvSpPr>
        <p:spPr>
          <a:xfrm>
            <a:off x="2133600" y="6405563"/>
            <a:ext cx="70104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sz="2000" dirty="0"/>
              <a:t>Результаты деятельности ОГК-2 по МСФО за </a:t>
            </a:r>
            <a:r>
              <a:rPr lang="ru-RU" sz="2000" dirty="0" smtClean="0"/>
              <a:t>3 месяца 2013 </a:t>
            </a:r>
            <a:r>
              <a:rPr lang="ru-RU" sz="2000" dirty="0"/>
              <a:t>года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5588" y="6411913"/>
            <a:ext cx="192405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fld id="{A92A857F-A2A2-43AE-9C13-F39CFCAF1747}" type="slidenum">
              <a:rPr lang="ru-RU" sz="2000" b="1"/>
              <a:pPr>
                <a:defRPr/>
              </a:pPr>
              <a:t>‹#›</a:t>
            </a:fld>
            <a:endParaRPr lang="ru-RU" b="1" dirty="0"/>
          </a:p>
        </p:txBody>
      </p:sp>
      <p:pic>
        <p:nvPicPr>
          <p:cNvPr id="16399" name="Picture 30" descr="logo-ogk-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335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835" r:id="rId1"/>
    <p:sldLayoutId id="2147487836" r:id="rId2"/>
    <p:sldLayoutId id="2147487837" r:id="rId3"/>
    <p:sldLayoutId id="2147487777" r:id="rId4"/>
    <p:sldLayoutId id="2147487838" r:id="rId5"/>
    <p:sldLayoutId id="2147487778" r:id="rId6"/>
    <p:sldLayoutId id="2147487839" r:id="rId7"/>
    <p:sldLayoutId id="2147487840" r:id="rId8"/>
    <p:sldLayoutId id="2147487841" r:id="rId9"/>
    <p:sldLayoutId id="2147487842" r:id="rId10"/>
    <p:sldLayoutId id="2147487843" r:id="rId11"/>
    <p:sldLayoutId id="2147487844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749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727491" name="Rectangle 3"/>
          <p:cNvSpPr>
            <a:spLocks noChangeArrowheads="1"/>
          </p:cNvSpPr>
          <p:nvPr/>
        </p:nvSpPr>
        <p:spPr bwMode="auto">
          <a:xfrm>
            <a:off x="0" y="6318250"/>
            <a:ext cx="1936750" cy="53975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727492" name="Rectangle 4"/>
          <p:cNvSpPr>
            <a:spLocks noChangeArrowheads="1"/>
          </p:cNvSpPr>
          <p:nvPr/>
        </p:nvSpPr>
        <p:spPr bwMode="auto">
          <a:xfrm>
            <a:off x="1943100" y="6318250"/>
            <a:ext cx="7200900" cy="539750"/>
          </a:xfrm>
          <a:prstGeom prst="rect">
            <a:avLst/>
          </a:prstGeom>
          <a:solidFill>
            <a:srgbClr val="3399FF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727493" name="Line 5"/>
          <p:cNvSpPr>
            <a:spLocks noChangeShapeType="1"/>
          </p:cNvSpPr>
          <p:nvPr/>
        </p:nvSpPr>
        <p:spPr bwMode="auto">
          <a:xfrm>
            <a:off x="1936750" y="6318250"/>
            <a:ext cx="0" cy="53975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727494" name="Rectangle 6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727495" name="Rectangle 7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727496" name="Line 8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741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727498" name="Rectangle 10"/>
          <p:cNvSpPr>
            <a:spLocks noChangeArrowheads="1"/>
          </p:cNvSpPr>
          <p:nvPr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727499" name="Line 11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727500" name="Line 12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727502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7503" name="Rectangle 15"/>
          <p:cNvSpPr>
            <a:spLocks noChangeArrowheads="1"/>
          </p:cNvSpPr>
          <p:nvPr/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fld id="{23300270-8248-45F4-B5F2-6E7B6838C286}" type="slidenum">
              <a:rPr lang="en-US" sz="2000" b="1"/>
              <a:pPr>
                <a:defRPr/>
              </a:pPr>
              <a:t>‹#›</a:t>
            </a:fld>
            <a:endParaRPr lang="en-US" sz="2000" b="1"/>
          </a:p>
        </p:txBody>
      </p:sp>
      <p:pic>
        <p:nvPicPr>
          <p:cNvPr id="17423" name="Picture 30" descr="logo-ogk-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335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779" r:id="rId1"/>
    <p:sldLayoutId id="2147487780" r:id="rId2"/>
    <p:sldLayoutId id="2147487781" r:id="rId3"/>
    <p:sldLayoutId id="2147487782" r:id="rId4"/>
    <p:sldLayoutId id="2147487783" r:id="rId5"/>
    <p:sldLayoutId id="2147487784" r:id="rId6"/>
    <p:sldLayoutId id="2147487785" r:id="rId7"/>
    <p:sldLayoutId id="2147487786" r:id="rId8"/>
    <p:sldLayoutId id="2147487787" r:id="rId9"/>
    <p:sldLayoutId id="2147487788" r:id="rId10"/>
    <p:sldLayoutId id="2147487789" r:id="rId11"/>
    <p:sldLayoutId id="2147487790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265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grpSp>
        <p:nvGrpSpPr>
          <p:cNvPr id="18435" name="Group 3"/>
          <p:cNvGrpSpPr>
            <a:grpSpLocks/>
          </p:cNvGrpSpPr>
          <p:nvPr/>
        </p:nvGrpSpPr>
        <p:grpSpPr bwMode="auto">
          <a:xfrm>
            <a:off x="0" y="6318250"/>
            <a:ext cx="9144000" cy="539750"/>
            <a:chOff x="0" y="3974"/>
            <a:chExt cx="5760" cy="340"/>
          </a:xfrm>
        </p:grpSpPr>
        <p:sp>
          <p:nvSpPr>
            <p:cNvPr id="1862660" name="Rectangle 4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62661" name="Rectangle 5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62662" name="Line 6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862663" name="Rectangle 7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862664" name="Rectangle 8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862665" name="Line 9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8439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862667" name="Rectangle 11"/>
          <p:cNvSpPr>
            <a:spLocks noChangeArrowheads="1"/>
          </p:cNvSpPr>
          <p:nvPr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862668" name="Line 12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862669" name="Line 13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862671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 b="1"/>
            </a:lvl1pPr>
          </a:lstStyle>
          <a:p>
            <a:pPr>
              <a:defRPr/>
            </a:pPr>
            <a:fld id="{6C9464D4-DE98-409D-BA75-56E3C7D913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862672" name="Rectangle 16"/>
          <p:cNvSpPr>
            <a:spLocks noChangeArrowheads="1"/>
          </p:cNvSpPr>
          <p:nvPr/>
        </p:nvSpPr>
        <p:spPr bwMode="auto">
          <a:xfrm>
            <a:off x="7537450" y="6446838"/>
            <a:ext cx="1458913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800" b="1"/>
              <a:t>Growth Strategy</a:t>
            </a:r>
            <a:endParaRPr lang="ru-RU" sz="1800" b="1"/>
          </a:p>
        </p:txBody>
      </p:sp>
      <p:pic>
        <p:nvPicPr>
          <p:cNvPr id="18445" name="Picture 30" descr="logo-ogk-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335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791" r:id="rId1"/>
    <p:sldLayoutId id="2147487792" r:id="rId2"/>
    <p:sldLayoutId id="2147487793" r:id="rId3"/>
    <p:sldLayoutId id="2147487794" r:id="rId4"/>
    <p:sldLayoutId id="2147487795" r:id="rId5"/>
    <p:sldLayoutId id="2147487796" r:id="rId6"/>
    <p:sldLayoutId id="2147487797" r:id="rId7"/>
    <p:sldLayoutId id="2147487798" r:id="rId8"/>
    <p:sldLayoutId id="2147487799" r:id="rId9"/>
    <p:sldLayoutId id="2147487800" r:id="rId10"/>
    <p:sldLayoutId id="2147487801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079500"/>
            <a:ext cx="9144000" cy="152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16000" tIns="0" rIns="21600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46147" name="Rectangle 3"/>
          <p:cNvSpPr>
            <a:spLocks noChangeArrowheads="1"/>
          </p:cNvSpPr>
          <p:nvPr/>
        </p:nvSpPr>
        <p:spPr bwMode="auto">
          <a:xfrm>
            <a:off x="1939925" y="2606675"/>
            <a:ext cx="7204075" cy="3713163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/>
          </a:p>
        </p:txBody>
      </p:sp>
      <p:grpSp>
        <p:nvGrpSpPr>
          <p:cNvPr id="19460" name="Group 4"/>
          <p:cNvGrpSpPr>
            <a:grpSpLocks/>
          </p:cNvGrpSpPr>
          <p:nvPr/>
        </p:nvGrpSpPr>
        <p:grpSpPr bwMode="auto">
          <a:xfrm>
            <a:off x="0" y="6318250"/>
            <a:ext cx="9144000" cy="539750"/>
            <a:chOff x="0" y="3974"/>
            <a:chExt cx="5760" cy="340"/>
          </a:xfrm>
        </p:grpSpPr>
        <p:sp>
          <p:nvSpPr>
            <p:cNvPr id="646149" name="Rectangle 5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46150" name="Rectangle 6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46151" name="Line 7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646152" name="Rectangle 8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/>
          </a:p>
        </p:txBody>
      </p:sp>
      <p:sp>
        <p:nvSpPr>
          <p:cNvPr id="646153" name="Rectangle 9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/>
          </a:p>
        </p:txBody>
      </p:sp>
      <p:sp>
        <p:nvSpPr>
          <p:cNvPr id="646154" name="Line 10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en-US"/>
          </a:p>
        </p:txBody>
      </p:sp>
      <p:sp>
        <p:nvSpPr>
          <p:cNvPr id="19464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4615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 b="1"/>
            </a:lvl1pPr>
          </a:lstStyle>
          <a:p>
            <a:pPr>
              <a:defRPr/>
            </a:pPr>
            <a:fld id="{F7CCD873-FB99-41CF-B160-9D51FF4936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46158" name="Line 14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en-US"/>
          </a:p>
        </p:txBody>
      </p:sp>
      <p:sp>
        <p:nvSpPr>
          <p:cNvPr id="646159" name="Line 15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en-US"/>
          </a:p>
        </p:txBody>
      </p:sp>
      <p:pic>
        <p:nvPicPr>
          <p:cNvPr id="19468" name="Picture 30" descr="logo-ogk-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335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802" r:id="rId1"/>
    <p:sldLayoutId id="2147487803" r:id="rId2"/>
    <p:sldLayoutId id="2147487804" r:id="rId3"/>
    <p:sldLayoutId id="2147487805" r:id="rId4"/>
    <p:sldLayoutId id="2147487806" r:id="rId5"/>
    <p:sldLayoutId id="2147487807" r:id="rId6"/>
    <p:sldLayoutId id="2147487808" r:id="rId7"/>
    <p:sldLayoutId id="2147487809" r:id="rId8"/>
    <p:sldLayoutId id="2147487810" r:id="rId9"/>
    <p:sldLayoutId id="2147487811" r:id="rId10"/>
    <p:sldLayoutId id="2147487812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har char="•"/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  <a:cs typeface="+mn-cs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  <a:cs typeface="+mn-cs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079500"/>
            <a:ext cx="9144000" cy="152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16000" tIns="0" rIns="21600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9332" name="Rectangle 20"/>
          <p:cNvSpPr>
            <a:spLocks noChangeArrowheads="1"/>
          </p:cNvSpPr>
          <p:nvPr/>
        </p:nvSpPr>
        <p:spPr bwMode="auto">
          <a:xfrm>
            <a:off x="1939925" y="2606675"/>
            <a:ext cx="7204075" cy="3713163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grpSp>
        <p:nvGrpSpPr>
          <p:cNvPr id="2052" name="Group 3"/>
          <p:cNvGrpSpPr>
            <a:grpSpLocks/>
          </p:cNvGrpSpPr>
          <p:nvPr/>
        </p:nvGrpSpPr>
        <p:grpSpPr bwMode="auto">
          <a:xfrm>
            <a:off x="0" y="6318250"/>
            <a:ext cx="9144000" cy="539750"/>
            <a:chOff x="0" y="3974"/>
            <a:chExt cx="5760" cy="340"/>
          </a:xfrm>
        </p:grpSpPr>
        <p:sp>
          <p:nvSpPr>
            <p:cNvPr id="269316" name="Rectangle 4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9317" name="Rectangle 5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9318" name="Line 6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69319" name="Rectangle 7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269320" name="Rectangle 8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269321" name="Line 9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2056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693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 b="1"/>
            </a:lvl1pPr>
          </a:lstStyle>
          <a:p>
            <a:pPr>
              <a:defRPr/>
            </a:pPr>
            <a:fld id="{0810BC4D-9326-49A6-BA2B-CA3E3A2455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69333" name="Line 21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269334" name="Line 22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pic>
        <p:nvPicPr>
          <p:cNvPr id="2060" name="Picture 30" descr="logo-ogk-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335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622" r:id="rId1"/>
    <p:sldLayoutId id="2147487623" r:id="rId2"/>
    <p:sldLayoutId id="2147487624" r:id="rId3"/>
    <p:sldLayoutId id="2147487625" r:id="rId4"/>
    <p:sldLayoutId id="2147487626" r:id="rId5"/>
    <p:sldLayoutId id="2147487627" r:id="rId6"/>
    <p:sldLayoutId id="2147487628" r:id="rId7"/>
    <p:sldLayoutId id="2147487629" r:id="rId8"/>
    <p:sldLayoutId id="2147487630" r:id="rId9"/>
    <p:sldLayoutId id="2147487631" r:id="rId10"/>
    <p:sldLayoutId id="2147487632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har char="•"/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"/>
          <p:cNvGrpSpPr>
            <a:grpSpLocks/>
          </p:cNvGrpSpPr>
          <p:nvPr/>
        </p:nvGrpSpPr>
        <p:grpSpPr bwMode="auto">
          <a:xfrm>
            <a:off x="0" y="6318250"/>
            <a:ext cx="9144000" cy="539750"/>
            <a:chOff x="0" y="3974"/>
            <a:chExt cx="5760" cy="340"/>
          </a:xfrm>
        </p:grpSpPr>
        <p:sp>
          <p:nvSpPr>
            <p:cNvPr id="407555" name="Rectangle 3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7556" name="Rectangle 4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7557" name="Line 5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07558" name="Rectangle 6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/>
          </a:p>
        </p:txBody>
      </p:sp>
      <p:sp>
        <p:nvSpPr>
          <p:cNvPr id="407559" name="Rectangle 7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/>
          </a:p>
        </p:txBody>
      </p:sp>
      <p:sp>
        <p:nvSpPr>
          <p:cNvPr id="407560" name="Line 8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en-US"/>
          </a:p>
        </p:txBody>
      </p:sp>
      <p:sp>
        <p:nvSpPr>
          <p:cNvPr id="407561" name="Line 9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en-US"/>
          </a:p>
        </p:txBody>
      </p:sp>
      <p:sp>
        <p:nvSpPr>
          <p:cNvPr id="407562" name="Line 10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en-US"/>
          </a:p>
        </p:txBody>
      </p:sp>
      <p:pic>
        <p:nvPicPr>
          <p:cNvPr id="20488" name="Picture 30" descr="logo-ogk-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335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813" r:id="rId1"/>
    <p:sldLayoutId id="2147487814" r:id="rId2"/>
    <p:sldLayoutId id="2147487815" r:id="rId3"/>
    <p:sldLayoutId id="2147487816" r:id="rId4"/>
    <p:sldLayoutId id="2147487817" r:id="rId5"/>
    <p:sldLayoutId id="2147487818" r:id="rId6"/>
    <p:sldLayoutId id="2147487819" r:id="rId7"/>
    <p:sldLayoutId id="2147487820" r:id="rId8"/>
    <p:sldLayoutId id="2147487821" r:id="rId9"/>
    <p:sldLayoutId id="2147487822" r:id="rId10"/>
    <p:sldLayoutId id="2147487823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har char="•"/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74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055747" name="Rectangle 3"/>
          <p:cNvSpPr>
            <a:spLocks noChangeArrowheads="1"/>
          </p:cNvSpPr>
          <p:nvPr/>
        </p:nvSpPr>
        <p:spPr bwMode="auto">
          <a:xfrm>
            <a:off x="0" y="6318250"/>
            <a:ext cx="1936750" cy="53975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055748" name="Rectangle 4"/>
          <p:cNvSpPr>
            <a:spLocks noChangeArrowheads="1"/>
          </p:cNvSpPr>
          <p:nvPr/>
        </p:nvSpPr>
        <p:spPr bwMode="auto">
          <a:xfrm>
            <a:off x="1943100" y="6318250"/>
            <a:ext cx="7200900" cy="539750"/>
          </a:xfrm>
          <a:prstGeom prst="rect">
            <a:avLst/>
          </a:prstGeom>
          <a:solidFill>
            <a:srgbClr val="3399FF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055749" name="Line 5"/>
          <p:cNvSpPr>
            <a:spLocks noChangeShapeType="1"/>
          </p:cNvSpPr>
          <p:nvPr/>
        </p:nvSpPr>
        <p:spPr bwMode="auto">
          <a:xfrm>
            <a:off x="1936750" y="6318250"/>
            <a:ext cx="0" cy="53975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055750" name="Rectangle 6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055751" name="Rectangle 7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055752" name="Line 8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2151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55754" name="Rectangle 10"/>
          <p:cNvSpPr>
            <a:spLocks noChangeArrowheads="1"/>
          </p:cNvSpPr>
          <p:nvPr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055755" name="Line 11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055756" name="Line 12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05575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5759" name="Rectangle 15"/>
          <p:cNvSpPr>
            <a:spLocks noChangeArrowheads="1"/>
          </p:cNvSpPr>
          <p:nvPr/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fld id="{763936A7-A48F-4FEF-9720-1CE8166AFB88}" type="slidenum">
              <a:rPr lang="en-US" sz="2000" b="1"/>
              <a:pPr>
                <a:defRPr/>
              </a:pPr>
              <a:t>‹#›</a:t>
            </a:fld>
            <a:endParaRPr lang="en-US" sz="2000" b="1"/>
          </a:p>
        </p:txBody>
      </p:sp>
      <p:pic>
        <p:nvPicPr>
          <p:cNvPr id="21519" name="Picture 30" descr="logo-ogk-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335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824" r:id="rId1"/>
    <p:sldLayoutId id="2147487825" r:id="rId2"/>
    <p:sldLayoutId id="2147487826" r:id="rId3"/>
    <p:sldLayoutId id="2147487827" r:id="rId4"/>
    <p:sldLayoutId id="2147487828" r:id="rId5"/>
    <p:sldLayoutId id="2147487829" r:id="rId6"/>
    <p:sldLayoutId id="2147487830" r:id="rId7"/>
    <p:sldLayoutId id="2147487831" r:id="rId8"/>
    <p:sldLayoutId id="2147487832" r:id="rId9"/>
    <p:sldLayoutId id="2147487833" r:id="rId10"/>
    <p:sldLayoutId id="2147487834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079500"/>
            <a:ext cx="9144000" cy="152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16000" tIns="0" rIns="21600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70355" name="Rectangle 19"/>
          <p:cNvSpPr>
            <a:spLocks noChangeArrowheads="1"/>
          </p:cNvSpPr>
          <p:nvPr/>
        </p:nvSpPr>
        <p:spPr bwMode="auto">
          <a:xfrm>
            <a:off x="0" y="2605088"/>
            <a:ext cx="9144000" cy="3713162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grpSp>
        <p:nvGrpSpPr>
          <p:cNvPr id="3076" name="Group 3"/>
          <p:cNvGrpSpPr>
            <a:grpSpLocks/>
          </p:cNvGrpSpPr>
          <p:nvPr/>
        </p:nvGrpSpPr>
        <p:grpSpPr bwMode="auto">
          <a:xfrm>
            <a:off x="0" y="6318250"/>
            <a:ext cx="9144000" cy="539750"/>
            <a:chOff x="0" y="3974"/>
            <a:chExt cx="5760" cy="340"/>
          </a:xfrm>
        </p:grpSpPr>
        <p:sp>
          <p:nvSpPr>
            <p:cNvPr id="270340" name="Rectangle 4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0341" name="Rectangle 5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0342" name="Line 6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70343" name="Rectangle 7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270344" name="Rectangle 8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270345" name="Line 9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3080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7034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 b="1"/>
            </a:lvl1pPr>
          </a:lstStyle>
          <a:p>
            <a:pPr>
              <a:defRPr/>
            </a:pPr>
            <a:fld id="{8AC5B1DD-0C20-46A7-ADA5-830B2BA3A7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70351" name="Rectangle 15"/>
          <p:cNvSpPr>
            <a:spLocks noChangeArrowheads="1"/>
          </p:cNvSpPr>
          <p:nvPr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270356" name="Line 20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270357" name="Line 21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pic>
        <p:nvPicPr>
          <p:cNvPr id="3085" name="Picture 30" descr="logo-ogk-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335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633" r:id="rId1"/>
    <p:sldLayoutId id="2147487634" r:id="rId2"/>
    <p:sldLayoutId id="2147487635" r:id="rId3"/>
    <p:sldLayoutId id="2147487636" r:id="rId4"/>
    <p:sldLayoutId id="2147487637" r:id="rId5"/>
    <p:sldLayoutId id="2147487638" r:id="rId6"/>
    <p:sldLayoutId id="2147487639" r:id="rId7"/>
    <p:sldLayoutId id="2147487640" r:id="rId8"/>
    <p:sldLayoutId id="2147487641" r:id="rId9"/>
    <p:sldLayoutId id="2147487642" r:id="rId10"/>
    <p:sldLayoutId id="2147487643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har char="•"/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079500"/>
            <a:ext cx="91440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16000" tIns="0" rIns="21600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71383" name="Rectangle 23"/>
          <p:cNvSpPr>
            <a:spLocks noChangeArrowheads="1"/>
          </p:cNvSpPr>
          <p:nvPr/>
        </p:nvSpPr>
        <p:spPr bwMode="auto">
          <a:xfrm>
            <a:off x="0" y="2159000"/>
            <a:ext cx="9144000" cy="4160838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grpSp>
        <p:nvGrpSpPr>
          <p:cNvPr id="4100" name="Group 3"/>
          <p:cNvGrpSpPr>
            <a:grpSpLocks/>
          </p:cNvGrpSpPr>
          <p:nvPr/>
        </p:nvGrpSpPr>
        <p:grpSpPr bwMode="auto">
          <a:xfrm>
            <a:off x="0" y="6318250"/>
            <a:ext cx="9144000" cy="539750"/>
            <a:chOff x="0" y="3974"/>
            <a:chExt cx="5760" cy="340"/>
          </a:xfrm>
        </p:grpSpPr>
        <p:sp>
          <p:nvSpPr>
            <p:cNvPr id="271364" name="Rectangle 4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1365" name="Rectangle 5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1366" name="Line 6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71367" name="Rectangle 7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271368" name="Rectangle 8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271369" name="Line 9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4104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7137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 b="1"/>
            </a:lvl1pPr>
          </a:lstStyle>
          <a:p>
            <a:pPr>
              <a:defRPr/>
            </a:pPr>
            <a:fld id="{A3A03176-4685-47E5-B3B0-4380A84EF7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71375" name="Rectangle 15"/>
          <p:cNvSpPr>
            <a:spLocks noChangeArrowheads="1"/>
          </p:cNvSpPr>
          <p:nvPr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271384" name="Line 24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271385" name="Line 25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pic>
        <p:nvPicPr>
          <p:cNvPr id="4109" name="Picture 30" descr="logo-ogk-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335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644" r:id="rId1"/>
    <p:sldLayoutId id="2147487645" r:id="rId2"/>
    <p:sldLayoutId id="2147487646" r:id="rId3"/>
    <p:sldLayoutId id="2147487647" r:id="rId4"/>
    <p:sldLayoutId id="2147487648" r:id="rId5"/>
    <p:sldLayoutId id="2147487649" r:id="rId6"/>
    <p:sldLayoutId id="2147487650" r:id="rId7"/>
    <p:sldLayoutId id="2147487651" r:id="rId8"/>
    <p:sldLayoutId id="2147487652" r:id="rId9"/>
    <p:sldLayoutId id="2147487653" r:id="rId10"/>
    <p:sldLayoutId id="2147487654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ChangeArrowheads="1"/>
          </p:cNvSpPr>
          <p:nvPr/>
        </p:nvSpPr>
        <p:spPr bwMode="auto">
          <a:xfrm>
            <a:off x="1935163" y="1077913"/>
            <a:ext cx="7208837" cy="5262562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grpSp>
        <p:nvGrpSpPr>
          <p:cNvPr id="5123" name="Group 3"/>
          <p:cNvGrpSpPr>
            <a:grpSpLocks/>
          </p:cNvGrpSpPr>
          <p:nvPr/>
        </p:nvGrpSpPr>
        <p:grpSpPr bwMode="auto">
          <a:xfrm>
            <a:off x="0" y="6318250"/>
            <a:ext cx="9144000" cy="539750"/>
            <a:chOff x="0" y="3974"/>
            <a:chExt cx="5760" cy="340"/>
          </a:xfrm>
        </p:grpSpPr>
        <p:sp>
          <p:nvSpPr>
            <p:cNvPr id="272388" name="Rectangle 4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2389" name="Rectangle 5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2390" name="Line 6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72391" name="Rectangle 7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272392" name="Rectangle 8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272393" name="Line 9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5127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28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082675"/>
            <a:ext cx="1936750" cy="522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16000" tIns="0" rIns="21600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</a:t>
            </a:r>
          </a:p>
          <a:p>
            <a:pPr lvl="0"/>
            <a:r>
              <a:rPr lang="ru-RU" smtClean="0"/>
              <a:t>текста</a:t>
            </a:r>
          </a:p>
        </p:txBody>
      </p:sp>
      <p:sp>
        <p:nvSpPr>
          <p:cNvPr id="2723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 b="1"/>
            </a:lvl1pPr>
          </a:lstStyle>
          <a:p>
            <a:pPr>
              <a:defRPr/>
            </a:pPr>
            <a:fld id="{39231075-BBFB-4B5B-8FC4-9D38505CB7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72399" name="Rectangle 15"/>
          <p:cNvSpPr>
            <a:spLocks noChangeArrowheads="1"/>
          </p:cNvSpPr>
          <p:nvPr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272401" name="Line 17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272402" name="Line 18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pic>
        <p:nvPicPr>
          <p:cNvPr id="5133" name="Picture 30" descr="logo-ogk-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335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655" r:id="rId1"/>
    <p:sldLayoutId id="2147487656" r:id="rId2"/>
    <p:sldLayoutId id="2147487657" r:id="rId3"/>
    <p:sldLayoutId id="2147487658" r:id="rId4"/>
    <p:sldLayoutId id="2147487659" r:id="rId5"/>
    <p:sldLayoutId id="2147487660" r:id="rId6"/>
    <p:sldLayoutId id="2147487661" r:id="rId7"/>
    <p:sldLayoutId id="2147487662" r:id="rId8"/>
    <p:sldLayoutId id="2147487663" r:id="rId9"/>
    <p:sldLayoutId id="2147487664" r:id="rId10"/>
    <p:sldLayoutId id="2147487665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har char="•"/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ChangeArrowheads="1"/>
          </p:cNvSpPr>
          <p:nvPr/>
        </p:nvSpPr>
        <p:spPr bwMode="auto">
          <a:xfrm>
            <a:off x="3057525" y="1087438"/>
            <a:ext cx="6086475" cy="525145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grpSp>
        <p:nvGrpSpPr>
          <p:cNvPr id="6147" name="Group 3"/>
          <p:cNvGrpSpPr>
            <a:grpSpLocks/>
          </p:cNvGrpSpPr>
          <p:nvPr/>
        </p:nvGrpSpPr>
        <p:grpSpPr bwMode="auto">
          <a:xfrm>
            <a:off x="0" y="6318250"/>
            <a:ext cx="9144000" cy="539750"/>
            <a:chOff x="0" y="3974"/>
            <a:chExt cx="5760" cy="340"/>
          </a:xfrm>
        </p:grpSpPr>
        <p:sp>
          <p:nvSpPr>
            <p:cNvPr id="275460" name="Rectangle 4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5461" name="Rectangle 5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5462" name="Line 6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75463" name="Rectangle 7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275464" name="Rectangle 8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275465" name="Line 9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6151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52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100138"/>
            <a:ext cx="3059113" cy="522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16000" tIns="0" rIns="21600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</a:t>
            </a:r>
          </a:p>
          <a:p>
            <a:pPr lvl="0"/>
            <a:r>
              <a:rPr lang="ru-RU" smtClean="0"/>
              <a:t>текста</a:t>
            </a:r>
          </a:p>
        </p:txBody>
      </p:sp>
      <p:sp>
        <p:nvSpPr>
          <p:cNvPr id="275468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 b="1"/>
            </a:lvl1pPr>
          </a:lstStyle>
          <a:p>
            <a:pPr>
              <a:defRPr/>
            </a:pPr>
            <a:fld id="{28288678-BC3D-4ADE-B3F4-969E88A0DE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75470" name="Rectangle 14"/>
          <p:cNvSpPr>
            <a:spLocks noChangeArrowheads="1"/>
          </p:cNvSpPr>
          <p:nvPr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275472" name="Line 16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275473" name="Line 17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pic>
        <p:nvPicPr>
          <p:cNvPr id="6157" name="Picture 30" descr="logo-ogk-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335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666" r:id="rId1"/>
    <p:sldLayoutId id="2147487667" r:id="rId2"/>
    <p:sldLayoutId id="2147487668" r:id="rId3"/>
    <p:sldLayoutId id="2147487669" r:id="rId4"/>
    <p:sldLayoutId id="2147487670" r:id="rId5"/>
    <p:sldLayoutId id="2147487671" r:id="rId6"/>
    <p:sldLayoutId id="2147487672" r:id="rId7"/>
    <p:sldLayoutId id="2147487673" r:id="rId8"/>
    <p:sldLayoutId id="2147487674" r:id="rId9"/>
    <p:sldLayoutId id="2147487675" r:id="rId10"/>
    <p:sldLayoutId id="2147487676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har char="•"/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9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grpSp>
        <p:nvGrpSpPr>
          <p:cNvPr id="7171" name="Group 4"/>
          <p:cNvGrpSpPr>
            <a:grpSpLocks/>
          </p:cNvGrpSpPr>
          <p:nvPr/>
        </p:nvGrpSpPr>
        <p:grpSpPr bwMode="auto">
          <a:xfrm>
            <a:off x="0" y="6318250"/>
            <a:ext cx="9144000" cy="539750"/>
            <a:chOff x="0" y="3974"/>
            <a:chExt cx="5760" cy="340"/>
          </a:xfrm>
        </p:grpSpPr>
        <p:sp>
          <p:nvSpPr>
            <p:cNvPr id="367621" name="Rectangle 5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7622" name="Rectangle 6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7623" name="Line 7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67624" name="Rectangle 8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367625" name="Rectangle 9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367626" name="Line 10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7175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67630" name="Rectangle 14"/>
          <p:cNvSpPr>
            <a:spLocks noChangeArrowheads="1"/>
          </p:cNvSpPr>
          <p:nvPr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367632" name="Line 16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367633" name="Line 17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367637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 b="1"/>
            </a:lvl1pPr>
          </a:lstStyle>
          <a:p>
            <a:pPr>
              <a:defRPr/>
            </a:pPr>
            <a:fld id="{E95B55ED-F8B2-46EE-A22F-F38EFEFE95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7180" name="Picture 30" descr="logo-ogk-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335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677" r:id="rId1"/>
    <p:sldLayoutId id="2147487678" r:id="rId2"/>
    <p:sldLayoutId id="2147487679" r:id="rId3"/>
    <p:sldLayoutId id="2147487680" r:id="rId4"/>
    <p:sldLayoutId id="2147487681" r:id="rId5"/>
    <p:sldLayoutId id="2147487682" r:id="rId6"/>
    <p:sldLayoutId id="2147487683" r:id="rId7"/>
    <p:sldLayoutId id="2147487684" r:id="rId8"/>
    <p:sldLayoutId id="2147487685" r:id="rId9"/>
    <p:sldLayoutId id="2147487686" r:id="rId10"/>
    <p:sldLayoutId id="2147487687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8" name="Rectangle 3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71017" name="Rectangle 9"/>
          <p:cNvSpPr>
            <a:spLocks noChangeArrowheads="1"/>
          </p:cNvSpPr>
          <p:nvPr/>
        </p:nvSpPr>
        <p:spPr bwMode="auto">
          <a:xfrm>
            <a:off x="0" y="6313488"/>
            <a:ext cx="9144000" cy="544512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71021" name="Rectangle 13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71022" name="Rectangle 14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3399FF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71023" name="Line 15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71041" name="Line 33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71042" name="Line 34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71045" name="Rectangle 3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 b="1"/>
            </a:lvl1pPr>
          </a:lstStyle>
          <a:p>
            <a:pPr>
              <a:defRPr/>
            </a:pPr>
            <a:fld id="{F9CB4CF1-D394-4F40-9682-B0A6559D07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8202" name="Picture 30" descr="logo-ogk-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335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688" r:id="rId1"/>
    <p:sldLayoutId id="2147487689" r:id="rId2"/>
    <p:sldLayoutId id="2147487690" r:id="rId3"/>
    <p:sldLayoutId id="2147487691" r:id="rId4"/>
    <p:sldLayoutId id="2147487692" r:id="rId5"/>
    <p:sldLayoutId id="2147487693" r:id="rId6"/>
    <p:sldLayoutId id="2147487694" r:id="rId7"/>
    <p:sldLayoutId id="2147487695" r:id="rId8"/>
    <p:sldLayoutId id="2147487696" r:id="rId9"/>
    <p:sldLayoutId id="2147487697" r:id="rId10"/>
    <p:sldLayoutId id="2147487698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4" name="Rectangle 2"/>
          <p:cNvSpPr>
            <a:spLocks noChangeArrowheads="1"/>
          </p:cNvSpPr>
          <p:nvPr/>
        </p:nvSpPr>
        <p:spPr bwMode="auto">
          <a:xfrm>
            <a:off x="1935163" y="1077913"/>
            <a:ext cx="7208837" cy="5262562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0" y="6318250"/>
            <a:ext cx="9144000" cy="539750"/>
            <a:chOff x="0" y="3974"/>
            <a:chExt cx="5760" cy="340"/>
          </a:xfrm>
        </p:grpSpPr>
        <p:sp>
          <p:nvSpPr>
            <p:cNvPr id="643076" name="Rectangle 4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3077" name="Rectangle 5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3078" name="Line 6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643079" name="Rectangle 7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643080" name="Rectangle 8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643081" name="Line 9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9223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224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082675"/>
            <a:ext cx="1936750" cy="522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16000" tIns="0" rIns="21600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</a:t>
            </a:r>
          </a:p>
          <a:p>
            <a:pPr lvl="0"/>
            <a:r>
              <a:rPr lang="ru-RU" smtClean="0"/>
              <a:t>текста</a:t>
            </a:r>
          </a:p>
        </p:txBody>
      </p:sp>
      <p:sp>
        <p:nvSpPr>
          <p:cNvPr id="643084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 b="1"/>
            </a:lvl1pPr>
          </a:lstStyle>
          <a:p>
            <a:pPr>
              <a:defRPr/>
            </a:pPr>
            <a:fld id="{07132042-A12F-4752-B10A-CD3DC00D5D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43086" name="Rectangle 14"/>
          <p:cNvSpPr>
            <a:spLocks noChangeArrowheads="1"/>
          </p:cNvSpPr>
          <p:nvPr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643087" name="Line 15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643088" name="Line 16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pic>
        <p:nvPicPr>
          <p:cNvPr id="9229" name="Picture 30" descr="logo-ogk-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335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699" r:id="rId1"/>
    <p:sldLayoutId id="2147487700" r:id="rId2"/>
    <p:sldLayoutId id="2147487701" r:id="rId3"/>
    <p:sldLayoutId id="2147487702" r:id="rId4"/>
    <p:sldLayoutId id="2147487703" r:id="rId5"/>
    <p:sldLayoutId id="2147487704" r:id="rId6"/>
    <p:sldLayoutId id="2147487705" r:id="rId7"/>
    <p:sldLayoutId id="2147487706" r:id="rId8"/>
    <p:sldLayoutId id="2147487707" r:id="rId9"/>
    <p:sldLayoutId id="2147487708" r:id="rId10"/>
    <p:sldLayoutId id="214748770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har char="•"/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  <a:cs typeface="+mn-cs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  <a:cs typeface="+mn-cs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tags" Target="../tags/tag3.xml"/><Relationship Id="rId7" Type="http://schemas.openxmlformats.org/officeDocument/2006/relationships/chart" Target="../charts/chart3.xml"/><Relationship Id="rId12" Type="http://schemas.openxmlformats.org/officeDocument/2006/relationships/image" Target="../media/image4.emf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chart" Target="../charts/chart2.xml"/><Relationship Id="rId11" Type="http://schemas.openxmlformats.org/officeDocument/2006/relationships/image" Target="../media/image3.emf"/><Relationship Id="rId5" Type="http://schemas.openxmlformats.org/officeDocument/2006/relationships/chart" Target="../charts/chart1.xml"/><Relationship Id="rId10" Type="http://schemas.openxmlformats.org/officeDocument/2006/relationships/image" Target="../media/image2.emf"/><Relationship Id="rId4" Type="http://schemas.openxmlformats.org/officeDocument/2006/relationships/slideLayout" Target="../slideLayouts/slideLayout171.xml"/><Relationship Id="rId9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Layout" Target="../slideLayouts/slideLayout171.xml"/><Relationship Id="rId1" Type="http://schemas.openxmlformats.org/officeDocument/2006/relationships/tags" Target="../tags/tag4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69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74.xml"/><Relationship Id="rId6" Type="http://schemas.openxmlformats.org/officeDocument/2006/relationships/image" Target="../media/image10.emf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3"/>
          <p:cNvSpPr txBox="1">
            <a:spLocks noChangeArrowheads="1"/>
          </p:cNvSpPr>
          <p:nvPr/>
        </p:nvSpPr>
        <p:spPr bwMode="auto">
          <a:xfrm>
            <a:off x="2073275" y="6454775"/>
            <a:ext cx="33909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1pPr>
            <a:lvl2pPr marL="742950" indent="-28575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2</a:t>
            </a:r>
            <a:r>
              <a:rPr lang="ru-RU" dirty="0" smtClean="0"/>
              <a:t>7 </a:t>
            </a:r>
            <a:r>
              <a:rPr lang="ru-RU" dirty="0" smtClean="0">
                <a:latin typeface="Arial" charset="0"/>
              </a:rPr>
              <a:t>мая </a:t>
            </a:r>
            <a:r>
              <a:rPr lang="en-US" dirty="0" smtClean="0"/>
              <a:t>201</a:t>
            </a:r>
            <a:r>
              <a:rPr lang="ru-RU" dirty="0" smtClean="0"/>
              <a:t>3 </a:t>
            </a:r>
            <a:r>
              <a:rPr lang="ru-RU" dirty="0"/>
              <a:t>г. </a:t>
            </a:r>
          </a:p>
        </p:txBody>
      </p:sp>
      <p:sp>
        <p:nvSpPr>
          <p:cNvPr id="32771" name="Text Box 15"/>
          <p:cNvSpPr txBox="1">
            <a:spLocks noChangeArrowheads="1"/>
          </p:cNvSpPr>
          <p:nvPr/>
        </p:nvSpPr>
        <p:spPr bwMode="auto">
          <a:xfrm>
            <a:off x="1924050" y="1943100"/>
            <a:ext cx="6067425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1pPr>
            <a:lvl2pPr marL="742950" indent="-28575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3600"/>
              </a:spcBef>
            </a:pPr>
            <a:r>
              <a:rPr lang="ru-RU" sz="3600" b="1" dirty="0"/>
              <a:t>ОАО «ОГК-2»</a:t>
            </a:r>
          </a:p>
          <a:p>
            <a:pPr eaLnBrk="1" hangingPunct="1">
              <a:lnSpc>
                <a:spcPct val="150000"/>
              </a:lnSpc>
              <a:spcBef>
                <a:spcPts val="2400"/>
              </a:spcBef>
            </a:pPr>
            <a:r>
              <a:rPr lang="ru-RU" sz="2800" b="1" dirty="0"/>
              <a:t>Презентация финансовых результатов </a:t>
            </a:r>
            <a:r>
              <a:rPr lang="ru-RU" sz="2800" b="1" dirty="0" smtClean="0"/>
              <a:t>за </a:t>
            </a:r>
            <a:r>
              <a:rPr lang="en-US" sz="2800" b="1" dirty="0" smtClean="0"/>
              <a:t>3 </a:t>
            </a:r>
            <a:r>
              <a:rPr lang="ru-RU" sz="2800" b="1" dirty="0" smtClean="0"/>
              <a:t>месяца 201</a:t>
            </a:r>
            <a:r>
              <a:rPr lang="en-US" sz="2800" b="1" dirty="0" smtClean="0"/>
              <a:t>3</a:t>
            </a:r>
            <a:r>
              <a:rPr lang="ru-RU" sz="2800" b="1" dirty="0" smtClean="0"/>
              <a:t> </a:t>
            </a:r>
            <a:r>
              <a:rPr lang="ru-RU" sz="2800" b="1" dirty="0"/>
              <a:t>г. по </a:t>
            </a:r>
            <a:r>
              <a:rPr lang="ru-RU" sz="2800" b="1" dirty="0" smtClean="0"/>
              <a:t>МСФО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32025" y="20638"/>
            <a:ext cx="6985000" cy="1009650"/>
          </a:xfrm>
        </p:spPr>
        <p:txBody>
          <a:bodyPr/>
          <a:lstStyle/>
          <a:p>
            <a:pPr eaLnBrk="1" hangingPunct="1"/>
            <a:r>
              <a:rPr lang="ru-RU" dirty="0" smtClean="0"/>
              <a:t>Ограничение ответственности</a:t>
            </a:r>
          </a:p>
        </p:txBody>
      </p:sp>
      <p:sp>
        <p:nvSpPr>
          <p:cNvPr id="33795" name="Text Box 7"/>
          <p:cNvSpPr txBox="1">
            <a:spLocks noChangeArrowheads="1"/>
          </p:cNvSpPr>
          <p:nvPr/>
        </p:nvSpPr>
        <p:spPr bwMode="auto">
          <a:xfrm>
            <a:off x="239713" y="1871663"/>
            <a:ext cx="8647112" cy="363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1pPr>
            <a:lvl2pPr marL="742950" indent="-28575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ru-RU" sz="1400">
                <a:solidFill>
                  <a:srgbClr val="000000"/>
                </a:solidFill>
              </a:rPr>
              <a:t>Представленная информация подготовлена с использованием данных, доступных ОАО «ОГК-2» (далее – ОГК-2 или Компания) на момент ее составления. С момента составления презентации на деятельность ОГК-2 и содержание презентации могли повлиять внешние или иные факторы. Кроме того, настоящая презентация может не включать в себя всю необходимую информацию о Компании. ОГК-2 не дает, прямо или косвенно, никаких заверений или гарантий в отношении точности, полноты или достоверности информации, содержащейся в настоящей презентации.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ru-RU" sz="1400">
                <a:solidFill>
                  <a:srgbClr val="000000"/>
                </a:solidFill>
              </a:rPr>
              <a:t>Прогнозные заявления, содержащиеся в настоящей презентации, основаны на ряде предположений, которые могут оказаться неверными. Прогнозные заявления, в силу своей специфики, связаны с неотъемлемым риском и неопределенностью. ОГК-2 предупреждает о том, что фактические результаты могут существенно отличаться от выраженных, прямо или косвенно, в прогнозных заявлениях. Для более подробной информации об основных рисках необходимо обратиться к последнему Годовому отчету ОГК-2.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ru-RU" sz="1400">
                <a:solidFill>
                  <a:srgbClr val="000000"/>
                </a:solidFill>
              </a:rPr>
              <a:t>Настоящая презентация не представляет собой и не является частью рекламы ценных бумаг, предложения или приглашения продать или выпустить или предложения купить или подписаться на какие-либо акции ОГК-2. Ни настоящая презентация, ни ее часть, ни факт представления настоящей презентации или ее распространения не являются основой для какого-либо контракта или инвестиционного решения и не должны приниматься во внимание при заключении какого-либо контракта или принятии инвестиционного решения.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6"/>
          <p:cNvSpPr>
            <a:spLocks noGrp="1" noChangeArrowheads="1"/>
          </p:cNvSpPr>
          <p:nvPr>
            <p:ph type="title"/>
          </p:nvPr>
        </p:nvSpPr>
        <p:spPr>
          <a:xfrm>
            <a:off x="2225675" y="295275"/>
            <a:ext cx="4618745" cy="733425"/>
          </a:xfrm>
        </p:spPr>
        <p:txBody>
          <a:bodyPr/>
          <a:lstStyle/>
          <a:p>
            <a:r>
              <a:rPr lang="ru-RU" dirty="0" smtClean="0"/>
              <a:t>ОГК-2: Производственные и финансовые результаты</a:t>
            </a:r>
          </a:p>
        </p:txBody>
      </p:sp>
      <p:sp>
        <p:nvSpPr>
          <p:cNvPr id="10" name="Text Box 103"/>
          <p:cNvSpPr txBox="1">
            <a:spLocks noChangeArrowheads="1"/>
          </p:cNvSpPr>
          <p:nvPr/>
        </p:nvSpPr>
        <p:spPr bwMode="auto">
          <a:xfrm>
            <a:off x="213030" y="1250178"/>
            <a:ext cx="2746375" cy="2460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rgbClr val="003366"/>
                </a:solidFill>
                <a:latin typeface="+mn-lt"/>
              </a:rPr>
              <a:t>Производственные результаты</a:t>
            </a:r>
            <a:r>
              <a:rPr lang="ru-RU" sz="1600" b="1" baseline="30000" dirty="0">
                <a:solidFill>
                  <a:srgbClr val="003366"/>
                </a:solidFill>
              </a:rPr>
              <a:t>1</a:t>
            </a:r>
            <a:endParaRPr lang="ru-RU" sz="1600" b="1" dirty="0">
              <a:solidFill>
                <a:srgbClr val="003366"/>
              </a:solidFill>
              <a:latin typeface="+mn-lt"/>
            </a:endParaRP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4902375" y="1250178"/>
            <a:ext cx="3198812" cy="2460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rgbClr val="003366"/>
                </a:solidFill>
                <a:latin typeface="+mn-lt"/>
              </a:rPr>
              <a:t>Финансовые результаты, </a:t>
            </a:r>
            <a:r>
              <a:rPr lang="ru-RU" sz="1600" b="1" dirty="0" err="1">
                <a:solidFill>
                  <a:srgbClr val="003366"/>
                </a:solidFill>
              </a:rPr>
              <a:t>млн</a:t>
            </a:r>
            <a:r>
              <a:rPr lang="ru-RU" sz="1600" b="1" dirty="0">
                <a:solidFill>
                  <a:srgbClr val="003366"/>
                </a:solidFill>
              </a:rPr>
              <a:t> рублей</a:t>
            </a:r>
            <a:endParaRPr lang="ru-RU" sz="1600" b="1" dirty="0">
              <a:solidFill>
                <a:srgbClr val="003366"/>
              </a:solidFill>
              <a:latin typeface="+mn-lt"/>
            </a:endParaRPr>
          </a:p>
        </p:txBody>
      </p:sp>
      <p:sp>
        <p:nvSpPr>
          <p:cNvPr id="34821" name="TextBox 7"/>
          <p:cNvSpPr txBox="1">
            <a:spLocks noChangeArrowheads="1"/>
          </p:cNvSpPr>
          <p:nvPr/>
        </p:nvSpPr>
        <p:spPr bwMode="auto">
          <a:xfrm>
            <a:off x="144463" y="5491205"/>
            <a:ext cx="858043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1pPr>
            <a:lvl2pPr marL="742950" indent="-28575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pPr eaLnBrk="1" hangingPunct="1">
              <a:buFontTx/>
              <a:buAutoNum type="arabicPeriod"/>
            </a:pPr>
            <a:endParaRPr lang="en-US" sz="1000" dirty="0">
              <a:solidFill>
                <a:srgbClr val="003366"/>
              </a:solidFill>
            </a:endParaRPr>
          </a:p>
          <a:p>
            <a:pPr eaLnBrk="1" hangingPunct="1">
              <a:buFontTx/>
              <a:buAutoNum type="arabicPeriod"/>
            </a:pPr>
            <a:r>
              <a:rPr lang="ru-RU" sz="1000" dirty="0">
                <a:solidFill>
                  <a:srgbClr val="003366"/>
                </a:solidFill>
              </a:rPr>
              <a:t>По данным управленческой отчетности. </a:t>
            </a:r>
          </a:p>
          <a:p>
            <a:pPr eaLnBrk="1" hangingPunct="1">
              <a:buFontTx/>
              <a:buAutoNum type="arabicPeriod"/>
            </a:pPr>
            <a:r>
              <a:rPr lang="en-US" sz="1000" dirty="0" smtClean="0">
                <a:solidFill>
                  <a:srgbClr val="003366"/>
                </a:solidFill>
              </a:rPr>
              <a:t>EBITDA </a:t>
            </a:r>
            <a:r>
              <a:rPr lang="en-US" sz="1000" dirty="0">
                <a:solidFill>
                  <a:srgbClr val="003366"/>
                </a:solidFill>
              </a:rPr>
              <a:t>= </a:t>
            </a:r>
            <a:r>
              <a:rPr lang="ru-RU" sz="1000" dirty="0" smtClean="0">
                <a:solidFill>
                  <a:srgbClr val="003366"/>
                </a:solidFill>
              </a:rPr>
              <a:t>Операционная </a:t>
            </a:r>
            <a:r>
              <a:rPr lang="ru-RU" sz="1000" dirty="0">
                <a:solidFill>
                  <a:srgbClr val="003366"/>
                </a:solidFill>
              </a:rPr>
              <a:t>прибыль + Амортизация основных средств и нематериальных активов.</a:t>
            </a:r>
          </a:p>
        </p:txBody>
      </p:sp>
      <p:graphicFrame>
        <p:nvGraphicFramePr>
          <p:cNvPr id="269396" name="Group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35869421"/>
              </p:ext>
            </p:extLst>
          </p:nvPr>
        </p:nvGraphicFramePr>
        <p:xfrm>
          <a:off x="4895850" y="1528762"/>
          <a:ext cx="3881438" cy="4039121"/>
        </p:xfrm>
        <a:graphic>
          <a:graphicData uri="http://schemas.openxmlformats.org/drawingml/2006/table">
            <a:tbl>
              <a:tblPr/>
              <a:tblGrid>
                <a:gridCol w="1804988"/>
                <a:gridCol w="733425"/>
                <a:gridCol w="690562"/>
                <a:gridCol w="652463"/>
              </a:tblGrid>
              <a:tr h="40961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3М 2012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3М 2013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Изм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.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</a:tr>
              <a:tr h="72874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Выручка</a:t>
                      </a:r>
                    </a:p>
                  </a:txBody>
                  <a:tcPr marL="108000" marR="0" marT="0" marB="0" anchor="ctr" horzOverflow="overflow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 Narrow"/>
                        </a:rPr>
                        <a:t>27</a:t>
                      </a:r>
                      <a:r>
                        <a:rPr lang="en-US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 Narrow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 Narrow"/>
                        </a:rPr>
                        <a:t>118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 Narrow"/>
                        </a:rPr>
                        <a:t>28 145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Arial Narrow"/>
                        </a:rPr>
                        <a:t>+</a:t>
                      </a:r>
                      <a:r>
                        <a:rPr lang="ru-RU" sz="12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Arial Narrow"/>
                        </a:rPr>
                        <a:t>3,8</a:t>
                      </a:r>
                      <a:r>
                        <a:rPr lang="ru-RU" sz="1200" b="0" i="0" u="none" strike="noStrike" dirty="0">
                          <a:solidFill>
                            <a:srgbClr val="003366"/>
                          </a:solidFill>
                          <a:effectLst/>
                          <a:latin typeface="Arial Narrow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2874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Операционные расходы</a:t>
                      </a:r>
                    </a:p>
                  </a:txBody>
                  <a:tcPr marL="108000" marR="0" marT="0" marB="0" anchor="ctr" horzOverflow="overflow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 Narrow"/>
                        </a:rPr>
                        <a:t>(25 635)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 Narrow"/>
                        </a:rPr>
                        <a:t>(24 612)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3366"/>
                          </a:solidFill>
                          <a:effectLst/>
                          <a:latin typeface="Arial Narrow"/>
                        </a:rPr>
                        <a:t>-4,0%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2874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Операционная прибыль</a:t>
                      </a:r>
                    </a:p>
                  </a:txBody>
                  <a:tcPr marL="108000" marR="0" marT="0" marB="0" anchor="ctr" horzOverflow="overflow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 Narrow"/>
                        </a:rPr>
                        <a:t>1 367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 Narrow"/>
                        </a:rPr>
                        <a:t>3 587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Arial Narrow"/>
                        </a:rPr>
                        <a:t>+</a:t>
                      </a:r>
                      <a:r>
                        <a:rPr lang="ru-RU" sz="12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Arial Narrow"/>
                        </a:rPr>
                        <a:t>162,4</a:t>
                      </a:r>
                      <a:r>
                        <a:rPr lang="ru-RU" sz="1200" b="0" i="0" u="none" strike="noStrike" dirty="0">
                          <a:solidFill>
                            <a:srgbClr val="003366"/>
                          </a:solidFill>
                          <a:effectLst/>
                          <a:latin typeface="Arial Narrow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2874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EBITDA</a:t>
                      </a:r>
                      <a:r>
                        <a:rPr kumimoji="0" lang="ru-RU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108000" marR="0" marT="0" marB="0" anchor="ctr" horzOverflow="overflow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/>
                        </a:rPr>
                        <a:t>2 656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/>
                        </a:rPr>
                        <a:t>4 739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Arial Narrow"/>
                        </a:rPr>
                        <a:t>+</a:t>
                      </a:r>
                      <a:r>
                        <a:rPr lang="ru-RU" sz="12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Arial Narrow"/>
                        </a:rPr>
                        <a:t>78,4</a:t>
                      </a:r>
                      <a:r>
                        <a:rPr lang="ru-RU" sz="1200" b="0" i="0" u="none" strike="noStrike" dirty="0">
                          <a:solidFill>
                            <a:srgbClr val="003366"/>
                          </a:solidFill>
                          <a:effectLst/>
                          <a:latin typeface="Arial Narrow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1454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Прибыль за период</a:t>
                      </a:r>
                    </a:p>
                  </a:txBody>
                  <a:tcPr marL="108000" marR="0" marT="0" marB="0" anchor="ctr" horzOverflow="overflow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 Narrow"/>
                        </a:rPr>
                        <a:t>589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 Narrow"/>
                        </a:rPr>
                        <a:t>2</a:t>
                      </a:r>
                      <a:r>
                        <a:rPr lang="en-US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 Narrow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 Narrow"/>
                        </a:rPr>
                        <a:t>519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Arial Narrow"/>
                        </a:rPr>
                        <a:t>+</a:t>
                      </a:r>
                      <a:r>
                        <a:rPr lang="ru-RU" sz="1200" b="0" i="0" u="none" strike="noStrike" dirty="0" smtClean="0">
                          <a:solidFill>
                            <a:srgbClr val="003366"/>
                          </a:solidFill>
                          <a:effectLst/>
                          <a:latin typeface="Arial Narrow"/>
                        </a:rPr>
                        <a:t>327,7</a:t>
                      </a:r>
                      <a:r>
                        <a:rPr lang="ru-RU" sz="1200" b="0" i="0" u="none" strike="noStrike" dirty="0">
                          <a:solidFill>
                            <a:srgbClr val="003366"/>
                          </a:solidFill>
                          <a:effectLst/>
                          <a:latin typeface="Arial Narrow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9397" name="Group 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53830407"/>
              </p:ext>
            </p:extLst>
          </p:nvPr>
        </p:nvGraphicFramePr>
        <p:xfrm>
          <a:off x="217283" y="1528763"/>
          <a:ext cx="4365830" cy="4011610"/>
        </p:xfrm>
        <a:graphic>
          <a:graphicData uri="http://schemas.openxmlformats.org/drawingml/2006/table">
            <a:tbl>
              <a:tblPr/>
              <a:tblGrid>
                <a:gridCol w="2290703"/>
                <a:gridCol w="720781"/>
                <a:gridCol w="631918"/>
                <a:gridCol w="722428"/>
              </a:tblGrid>
              <a:tr h="43524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3М 2012 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3М 2013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Изм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.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</a:tr>
              <a:tr h="515717">
                <a:tc>
                  <a:txBody>
                    <a:bodyPr/>
                    <a:lstStyle/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Выработка электроэнергии,</a:t>
                      </a:r>
                      <a:b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</a:b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млн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кВтч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3366"/>
                          </a:solidFill>
                          <a:latin typeface="Arial Narrow"/>
                        </a:rPr>
                        <a:t>21 100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3366"/>
                          </a:solidFill>
                          <a:latin typeface="Arial Narrow"/>
                        </a:rPr>
                        <a:t>18 509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3366"/>
                          </a:solidFill>
                          <a:latin typeface="Arial Narrow"/>
                        </a:rPr>
                        <a:t>-12,3%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28208">
                <a:tc>
                  <a:txBody>
                    <a:bodyPr/>
                    <a:lstStyle/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Полезный отпуск электроэнергии без учета финансовых сделок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/>
                      </a:r>
                      <a:b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</a:b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млн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кВтч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3366"/>
                          </a:solidFill>
                          <a:latin typeface="Arial Narrow"/>
                        </a:rPr>
                        <a:t>22 080</a:t>
                      </a:r>
                      <a:endParaRPr lang="ru-RU" sz="1200" b="0" i="0" u="none" strike="noStrike" dirty="0">
                        <a:solidFill>
                          <a:srgbClr val="003366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3366"/>
                          </a:solidFill>
                          <a:latin typeface="Arial Narrow"/>
                        </a:rPr>
                        <a:t>19 246</a:t>
                      </a:r>
                      <a:endParaRPr lang="ru-RU" sz="1200" b="0" i="0" u="none" strike="noStrike" dirty="0">
                        <a:solidFill>
                          <a:srgbClr val="003366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3366"/>
                          </a:solidFill>
                          <a:latin typeface="Arial Narrow"/>
                        </a:rPr>
                        <a:t>-</a:t>
                      </a:r>
                      <a:r>
                        <a:rPr lang="ru-RU" sz="1200" b="0" i="0" u="none" strike="noStrike" dirty="0" smtClean="0">
                          <a:solidFill>
                            <a:srgbClr val="003366"/>
                          </a:solidFill>
                          <a:latin typeface="Arial Narrow"/>
                        </a:rPr>
                        <a:t>12,</a:t>
                      </a:r>
                      <a:r>
                        <a:rPr lang="en-US" sz="1200" b="0" i="0" u="none" strike="noStrike" dirty="0" smtClean="0">
                          <a:solidFill>
                            <a:srgbClr val="003366"/>
                          </a:solidFill>
                          <a:latin typeface="Arial Narrow"/>
                        </a:rPr>
                        <a:t>8</a:t>
                      </a:r>
                      <a:r>
                        <a:rPr lang="ru-RU" sz="1200" b="0" i="0" u="none" strike="noStrike" dirty="0" smtClean="0">
                          <a:solidFill>
                            <a:srgbClr val="003366"/>
                          </a:solidFill>
                          <a:latin typeface="Arial Narrow"/>
                        </a:rPr>
                        <a:t>%</a:t>
                      </a:r>
                      <a:endParaRPr lang="ru-RU" sz="1200" b="0" i="0" u="none" strike="noStrike" dirty="0">
                        <a:solidFill>
                          <a:srgbClr val="003366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01410">
                <a:tc>
                  <a:txBody>
                    <a:bodyPr/>
                    <a:lstStyle/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Отпуск тепловой энергии,</a:t>
                      </a:r>
                      <a:b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</a:b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тыс. Гкал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3366"/>
                          </a:solidFill>
                          <a:latin typeface="Arial Narrow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rgbClr val="003366"/>
                          </a:solidFill>
                          <a:latin typeface="Arial Narrow"/>
                        </a:rPr>
                        <a:t>378</a:t>
                      </a:r>
                      <a:endParaRPr lang="ru-RU" sz="1200" b="0" i="0" u="none" strike="noStrike" dirty="0">
                        <a:solidFill>
                          <a:srgbClr val="003366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3366"/>
                          </a:solidFill>
                          <a:latin typeface="Arial Narrow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rgbClr val="003366"/>
                          </a:solidFill>
                          <a:latin typeface="Arial Narrow"/>
                        </a:rPr>
                        <a:t>480</a:t>
                      </a:r>
                      <a:endParaRPr lang="ru-RU" sz="1200" b="0" i="0" u="none" strike="noStrike" dirty="0">
                        <a:solidFill>
                          <a:srgbClr val="003366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3366"/>
                          </a:solidFill>
                          <a:latin typeface="Arial Narrow"/>
                        </a:rPr>
                        <a:t>+4,3</a:t>
                      </a:r>
                      <a:r>
                        <a:rPr lang="ru-RU" sz="1200" b="0" i="0" u="none" strike="noStrike" dirty="0">
                          <a:solidFill>
                            <a:srgbClr val="003366"/>
                          </a:solidFill>
                          <a:latin typeface="Arial Narrow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01410">
                <a:tc>
                  <a:txBody>
                    <a:bodyPr/>
                    <a:lstStyle/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Удельный расход топлива на э/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э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, г/кВтч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3366"/>
                          </a:solidFill>
                          <a:latin typeface="Arial Narrow"/>
                        </a:rPr>
                        <a:t>350,6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3366"/>
                          </a:solidFill>
                          <a:latin typeface="Arial Narrow"/>
                        </a:rPr>
                        <a:t>346,6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3366"/>
                          </a:solidFill>
                          <a:latin typeface="Arial Narrow"/>
                        </a:rPr>
                        <a:t>-1,1%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01410">
                <a:tc>
                  <a:txBody>
                    <a:bodyPr/>
                    <a:lstStyle/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Удельный расход топлива на тепло, кг/Гкал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3366"/>
                          </a:solidFill>
                          <a:latin typeface="Arial Narrow"/>
                        </a:rPr>
                        <a:t>151,6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3366"/>
                          </a:solidFill>
                          <a:latin typeface="Arial Narrow"/>
                        </a:rPr>
                        <a:t>151,3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3366"/>
                          </a:solidFill>
                          <a:latin typeface="Arial Narrow"/>
                        </a:rPr>
                        <a:t>-0,2%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28208">
                <a:tc>
                  <a:txBody>
                    <a:bodyPr/>
                    <a:lstStyle/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Коэффициент использования установленной мощности (КИУМ), %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3366"/>
                          </a:solidFill>
                          <a:latin typeface="Arial Narrow"/>
                        </a:rPr>
                        <a:t>54,0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3366"/>
                          </a:solidFill>
                          <a:latin typeface="Arial Narrow"/>
                        </a:rPr>
                        <a:t>47,6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3366"/>
                          </a:solidFill>
                          <a:latin typeface="Arial Narrow"/>
                        </a:rPr>
                        <a:t>-</a:t>
                      </a:r>
                      <a:r>
                        <a:rPr lang="ru-RU" sz="1200" b="0" i="0" u="none" strike="noStrike" dirty="0" smtClean="0">
                          <a:solidFill>
                            <a:srgbClr val="003366"/>
                          </a:solidFill>
                          <a:latin typeface="Arial Narrow"/>
                        </a:rPr>
                        <a:t>6,4 п.п.</a:t>
                      </a:r>
                      <a:endParaRPr lang="ru-RU" sz="1200" b="0" i="0" u="none" strike="noStrike" dirty="0">
                        <a:solidFill>
                          <a:srgbClr val="003366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6"/>
          <p:cNvSpPr>
            <a:spLocks noGrp="1" noChangeArrowheads="1"/>
          </p:cNvSpPr>
          <p:nvPr>
            <p:ph type="title"/>
          </p:nvPr>
        </p:nvSpPr>
        <p:spPr>
          <a:xfrm>
            <a:off x="2225675" y="295275"/>
            <a:ext cx="6764338" cy="733425"/>
          </a:xfrm>
        </p:spPr>
        <p:txBody>
          <a:bodyPr/>
          <a:lstStyle/>
          <a:p>
            <a:r>
              <a:rPr lang="ru-RU" dirty="0" smtClean="0"/>
              <a:t>ОГК-2: Выручка</a:t>
            </a:r>
          </a:p>
        </p:txBody>
      </p:sp>
      <p:graphicFrame>
        <p:nvGraphicFramePr>
          <p:cNvPr id="22" name="Диаграмма 21"/>
          <p:cNvGraphicFramePr/>
          <p:nvPr/>
        </p:nvGraphicFramePr>
        <p:xfrm>
          <a:off x="-304800" y="-304800"/>
          <a:ext cx="0" cy="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3" name="Диаграмма 22"/>
          <p:cNvGraphicFramePr/>
          <p:nvPr/>
        </p:nvGraphicFramePr>
        <p:xfrm>
          <a:off x="-304800" y="-304800"/>
          <a:ext cx="0" cy="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0" name="Диаграмма 9"/>
          <p:cNvGraphicFramePr/>
          <p:nvPr/>
        </p:nvGraphicFramePr>
        <p:xfrm>
          <a:off x="0" y="0"/>
          <a:ext cx="0" cy="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2" name="Диаграмма 11"/>
          <p:cNvGraphicFramePr/>
          <p:nvPr/>
        </p:nvGraphicFramePr>
        <p:xfrm>
          <a:off x="2147182650" y="2147182650"/>
          <a:ext cx="0" cy="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3" name="Диаграмма 12"/>
          <p:cNvGraphicFramePr/>
          <p:nvPr/>
        </p:nvGraphicFramePr>
        <p:xfrm>
          <a:off x="2147182650" y="2147182650"/>
          <a:ext cx="0" cy="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15" name="MASTER_ITEMObjectTitle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55976" y="1100138"/>
            <a:ext cx="4178300" cy="2460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1600" b="1" dirty="0">
                <a:solidFill>
                  <a:srgbClr val="003366"/>
                </a:solidFill>
                <a:latin typeface="+mn-lt"/>
              </a:rPr>
              <a:t>Структура выручки</a:t>
            </a:r>
            <a:r>
              <a:rPr lang="en-US" sz="1600" b="1" dirty="0">
                <a:solidFill>
                  <a:srgbClr val="003366"/>
                </a:solidFill>
                <a:latin typeface="+mn-lt"/>
              </a:rPr>
              <a:t>, </a:t>
            </a:r>
            <a:r>
              <a:rPr lang="ru-RU" sz="1600" b="1" dirty="0" err="1">
                <a:solidFill>
                  <a:srgbClr val="003366"/>
                </a:solidFill>
                <a:latin typeface="+mn-lt"/>
              </a:rPr>
              <a:t>млн</a:t>
            </a:r>
            <a:r>
              <a:rPr lang="ru-RU" sz="1600" b="1" dirty="0">
                <a:solidFill>
                  <a:srgbClr val="003366"/>
                </a:solidFill>
                <a:latin typeface="+mn-lt"/>
              </a:rPr>
              <a:t> рублей</a:t>
            </a:r>
            <a:endParaRPr lang="en-US" sz="1600" b="1" dirty="0">
              <a:solidFill>
                <a:srgbClr val="003366"/>
              </a:solidFill>
              <a:latin typeface="+mn-lt"/>
            </a:endParaRPr>
          </a:p>
        </p:txBody>
      </p:sp>
      <p:sp>
        <p:nvSpPr>
          <p:cNvPr id="35849" name="MASTER_ITEMObjectTitle1"/>
          <p:cNvSpPr>
            <a:spLocks noChangeArrowheads="1"/>
          </p:cNvSpPr>
          <p:nvPr/>
        </p:nvSpPr>
        <p:spPr bwMode="auto">
          <a:xfrm>
            <a:off x="4879975" y="1100138"/>
            <a:ext cx="16446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00" b="1" dirty="0">
                <a:solidFill>
                  <a:srgbClr val="003366"/>
                </a:solidFill>
              </a:rPr>
              <a:t>Структура объемов продаж </a:t>
            </a:r>
            <a:r>
              <a:rPr lang="ru-RU" sz="1200" b="1" dirty="0" smtClean="0">
                <a:solidFill>
                  <a:srgbClr val="003366"/>
                </a:solidFill>
              </a:rPr>
              <a:t>электроэнергии на ОРЭМ за </a:t>
            </a:r>
            <a:r>
              <a:rPr lang="ru-RU" sz="1200" b="1" dirty="0" smtClean="0">
                <a:solidFill>
                  <a:srgbClr val="003366"/>
                </a:solidFill>
              </a:rPr>
              <a:t>3 </a:t>
            </a:r>
            <a:r>
              <a:rPr lang="ru-RU" sz="1200" b="1" dirty="0">
                <a:solidFill>
                  <a:srgbClr val="003366"/>
                </a:solidFill>
              </a:rPr>
              <a:t>мес. </a:t>
            </a:r>
            <a:r>
              <a:rPr lang="ru-RU" sz="1200" b="1" dirty="0" smtClean="0">
                <a:solidFill>
                  <a:srgbClr val="003366"/>
                </a:solidFill>
              </a:rPr>
              <a:t>2013 </a:t>
            </a:r>
            <a:r>
              <a:rPr lang="ru-RU" sz="1200" b="1" dirty="0">
                <a:solidFill>
                  <a:srgbClr val="003366"/>
                </a:solidFill>
              </a:rPr>
              <a:t>г.</a:t>
            </a:r>
            <a:r>
              <a:rPr lang="ru-RU" sz="1200" b="1" baseline="30000" dirty="0">
                <a:solidFill>
                  <a:srgbClr val="003366"/>
                </a:solidFill>
              </a:rPr>
              <a:t>1</a:t>
            </a:r>
            <a:endParaRPr lang="en-US" sz="1200" b="1" dirty="0">
              <a:solidFill>
                <a:srgbClr val="003366"/>
              </a:solidFill>
            </a:endParaRPr>
          </a:p>
        </p:txBody>
      </p:sp>
      <p:sp>
        <p:nvSpPr>
          <p:cNvPr id="18" name="MASTER_ITEMObjectTitle1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943725" y="1100138"/>
            <a:ext cx="2200275" cy="554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200" b="1" dirty="0">
                <a:solidFill>
                  <a:srgbClr val="003366"/>
                </a:solidFill>
                <a:latin typeface="+mn-lt"/>
              </a:rPr>
              <a:t>Структура выручки от продажи электроэнергии и мощности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200" b="1" dirty="0" smtClean="0">
                <a:solidFill>
                  <a:srgbClr val="003366"/>
                </a:solidFill>
              </a:rPr>
              <a:t>на ОРЭМ </a:t>
            </a:r>
            <a:r>
              <a:rPr lang="ru-RU" sz="1200" b="1" dirty="0" smtClean="0">
                <a:solidFill>
                  <a:srgbClr val="003366"/>
                </a:solidFill>
                <a:latin typeface="+mn-lt"/>
              </a:rPr>
              <a:t>за </a:t>
            </a:r>
            <a:r>
              <a:rPr lang="ru-RU" sz="1200" b="1" dirty="0" smtClean="0">
                <a:solidFill>
                  <a:srgbClr val="003366"/>
                </a:solidFill>
              </a:rPr>
              <a:t>3 </a:t>
            </a:r>
            <a:r>
              <a:rPr lang="ru-RU" sz="1200" b="1" dirty="0">
                <a:solidFill>
                  <a:srgbClr val="003366"/>
                </a:solidFill>
              </a:rPr>
              <a:t>мес. </a:t>
            </a:r>
            <a:r>
              <a:rPr lang="ru-RU" sz="1200" b="1" dirty="0" smtClean="0">
                <a:solidFill>
                  <a:srgbClr val="003366"/>
                </a:solidFill>
              </a:rPr>
              <a:t>2013 </a:t>
            </a:r>
            <a:r>
              <a:rPr lang="ru-RU" sz="1200" b="1" dirty="0">
                <a:solidFill>
                  <a:srgbClr val="003366"/>
                </a:solidFill>
              </a:rPr>
              <a:t>г.</a:t>
            </a:r>
            <a:r>
              <a:rPr lang="ru-RU" sz="1200" b="1" baseline="30000" dirty="0">
                <a:solidFill>
                  <a:srgbClr val="003366"/>
                </a:solidFill>
              </a:rPr>
              <a:t>1</a:t>
            </a:r>
            <a:endParaRPr lang="en-US" sz="1200" b="1" dirty="0">
              <a:solidFill>
                <a:srgbClr val="003366"/>
              </a:solidFill>
              <a:latin typeface="+mn-lt"/>
            </a:endParaRPr>
          </a:p>
        </p:txBody>
      </p:sp>
      <p:sp>
        <p:nvSpPr>
          <p:cNvPr id="35851" name="TextBox 7"/>
          <p:cNvSpPr txBox="1">
            <a:spLocks noChangeArrowheads="1"/>
          </p:cNvSpPr>
          <p:nvPr/>
        </p:nvSpPr>
        <p:spPr bwMode="auto">
          <a:xfrm>
            <a:off x="4586288" y="6074005"/>
            <a:ext cx="29845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1pPr>
            <a:lvl2pPr marL="742950" indent="-28575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ru-RU" sz="1000">
                <a:solidFill>
                  <a:srgbClr val="003366"/>
                </a:solidFill>
              </a:rPr>
              <a:t>1. По данным управленческой отчетности</a:t>
            </a:r>
            <a:endParaRPr lang="en-US" sz="1000">
              <a:solidFill>
                <a:srgbClr val="003366"/>
              </a:solidFill>
            </a:endParaRPr>
          </a:p>
        </p:txBody>
      </p:sp>
      <p:sp>
        <p:nvSpPr>
          <p:cNvPr id="35852" name="AutoShape 2"/>
          <p:cNvSpPr>
            <a:spLocks noChangeAspect="1" noChangeArrowheads="1"/>
          </p:cNvSpPr>
          <p:nvPr/>
        </p:nvSpPr>
        <p:spPr bwMode="auto">
          <a:xfrm>
            <a:off x="496888" y="1608138"/>
            <a:ext cx="4648200" cy="431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69922478"/>
              </p:ext>
            </p:extLst>
          </p:nvPr>
        </p:nvGraphicFramePr>
        <p:xfrm>
          <a:off x="4620553" y="3917439"/>
          <a:ext cx="4267861" cy="2138361"/>
        </p:xfrm>
        <a:graphic>
          <a:graphicData uri="http://schemas.openxmlformats.org/drawingml/2006/table">
            <a:tbl>
              <a:tblPr/>
              <a:tblGrid>
                <a:gridCol w="3353156"/>
                <a:gridCol w="914705"/>
              </a:tblGrid>
              <a:tr h="39045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300" b="1" i="0" u="none" strike="noStrike" dirty="0">
                          <a:solidFill>
                            <a:srgbClr val="FFFFFF"/>
                          </a:solidFill>
                          <a:latin typeface="Arial Narrow"/>
                        </a:rPr>
                        <a:t>        Показатель</a:t>
                      </a:r>
                      <a:r>
                        <a:rPr lang="ru-RU" sz="1300" b="0" i="0" u="none" strike="noStrike" dirty="0">
                          <a:solidFill>
                            <a:srgbClr val="FFFFFF"/>
                          </a:solidFill>
                          <a:latin typeface="Arial Narrow"/>
                        </a:rPr>
                        <a:t> </a:t>
                      </a:r>
                      <a:endParaRPr lang="ru-RU" sz="1300" b="1" i="0" u="none" strike="noStrike" dirty="0">
                        <a:solidFill>
                          <a:srgbClr val="FFFFFF"/>
                        </a:solidFill>
                        <a:latin typeface="Arial Narrow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 smtClean="0">
                          <a:solidFill>
                            <a:srgbClr val="FFFFFF"/>
                          </a:solidFill>
                          <a:latin typeface="+mn-lt"/>
                        </a:rPr>
                        <a:t>3М 2013</a:t>
                      </a:r>
                      <a:endParaRPr lang="ru-RU" sz="1300" b="1" i="0" u="none" strike="noStrike" dirty="0">
                        <a:solidFill>
                          <a:srgbClr val="FFFFFF"/>
                        </a:solidFill>
                        <a:latin typeface="Arial Narrow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6CC"/>
                    </a:solidFill>
                  </a:tcPr>
                </a:tc>
              </a:tr>
              <a:tr h="54725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300" b="0" i="0" u="none" strike="noStrike" dirty="0">
                          <a:solidFill>
                            <a:srgbClr val="003366"/>
                          </a:solidFill>
                          <a:latin typeface="Arial Narrow"/>
                        </a:rPr>
                        <a:t>Средняя цена </a:t>
                      </a:r>
                      <a:r>
                        <a:rPr lang="ru-RU" sz="1300" b="0" i="0" u="none" strike="noStrike" dirty="0" smtClean="0">
                          <a:solidFill>
                            <a:srgbClr val="003366"/>
                          </a:solidFill>
                          <a:latin typeface="Arial Narrow"/>
                        </a:rPr>
                        <a:t>продажи</a:t>
                      </a:r>
                      <a:r>
                        <a:rPr lang="ru-RU" sz="1300" b="0" i="0" u="none" strike="noStrike" baseline="0" dirty="0" smtClean="0">
                          <a:solidFill>
                            <a:srgbClr val="003366"/>
                          </a:solidFill>
                          <a:latin typeface="Arial Narrow"/>
                        </a:rPr>
                        <a:t> </a:t>
                      </a:r>
                      <a:r>
                        <a:rPr lang="ru-RU" sz="1300" b="0" i="0" u="none" strike="noStrike" dirty="0" smtClean="0">
                          <a:solidFill>
                            <a:srgbClr val="003366"/>
                          </a:solidFill>
                          <a:latin typeface="Arial Narrow"/>
                        </a:rPr>
                        <a:t>электроэнергии на свободном рынке, </a:t>
                      </a:r>
                      <a:r>
                        <a:rPr lang="ru-RU" sz="1300" b="0" i="0" u="none" strike="noStrike" dirty="0">
                          <a:solidFill>
                            <a:srgbClr val="003366"/>
                          </a:solidFill>
                          <a:latin typeface="Arial Narrow"/>
                        </a:rPr>
                        <a:t>руб./</a:t>
                      </a:r>
                      <a:r>
                        <a:rPr lang="ru-RU" sz="1300" b="0" i="0" u="none" strike="noStrike" dirty="0" err="1" smtClean="0">
                          <a:solidFill>
                            <a:srgbClr val="003366"/>
                          </a:solidFill>
                          <a:latin typeface="Arial Narrow"/>
                        </a:rPr>
                        <a:t>МВтч</a:t>
                      </a:r>
                      <a:endParaRPr lang="ru-RU" sz="1300" b="0" i="0" u="none" strike="noStrike" dirty="0">
                        <a:solidFill>
                          <a:srgbClr val="003366"/>
                        </a:solidFill>
                        <a:latin typeface="Arial Narrow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 smtClean="0">
                          <a:solidFill>
                            <a:srgbClr val="003366"/>
                          </a:solidFill>
                          <a:latin typeface="Arial Narrow"/>
                          <a:ea typeface="+mn-ea"/>
                          <a:cs typeface="+mn-cs"/>
                        </a:rPr>
                        <a:t>947,1</a:t>
                      </a:r>
                      <a:endParaRPr lang="ru-RU" sz="1300" b="0" i="0" u="none" strike="noStrike" kern="1200" dirty="0">
                        <a:solidFill>
                          <a:srgbClr val="003366"/>
                        </a:solidFill>
                        <a:latin typeface="Arial Narrow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0021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300" b="0" i="0" u="none" strike="noStrike" dirty="0" smtClean="0">
                          <a:solidFill>
                            <a:srgbClr val="003366"/>
                          </a:solidFill>
                          <a:latin typeface="Arial Narrow"/>
                        </a:rPr>
                        <a:t>Средний тариф </a:t>
                      </a:r>
                      <a:r>
                        <a:rPr lang="ru-RU" sz="1300" b="0" i="0" u="none" strike="noStrike" dirty="0">
                          <a:solidFill>
                            <a:srgbClr val="003366"/>
                          </a:solidFill>
                          <a:latin typeface="Arial Narrow"/>
                        </a:rPr>
                        <a:t>на тепло, руб./Гкал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 smtClean="0">
                          <a:solidFill>
                            <a:srgbClr val="003366"/>
                          </a:solidFill>
                          <a:latin typeface="Arial Narrow"/>
                          <a:ea typeface="+mn-ea"/>
                          <a:cs typeface="+mn-cs"/>
                        </a:rPr>
                        <a:t>587,6</a:t>
                      </a:r>
                      <a:endParaRPr lang="ru-RU" sz="1300" b="0" i="0" u="none" strike="noStrike" kern="1200" dirty="0">
                        <a:solidFill>
                          <a:srgbClr val="003366"/>
                        </a:solidFill>
                        <a:latin typeface="Arial Narrow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021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300" b="0" i="0" u="none" strike="noStrike" dirty="0">
                          <a:solidFill>
                            <a:srgbClr val="003366"/>
                          </a:solidFill>
                          <a:latin typeface="Arial Narrow"/>
                        </a:rPr>
                        <a:t>Средняя цена на новую мощность, </a:t>
                      </a:r>
                      <a:r>
                        <a:rPr lang="ru-RU" sz="1300" b="0" i="0" u="none" strike="noStrike" dirty="0" smtClean="0">
                          <a:solidFill>
                            <a:srgbClr val="003366"/>
                          </a:solidFill>
                          <a:latin typeface="Arial Narrow"/>
                        </a:rPr>
                        <a:t>руб</a:t>
                      </a:r>
                      <a:r>
                        <a:rPr lang="ru-RU" sz="1300" b="0" i="0" u="none" strike="noStrike" dirty="0">
                          <a:solidFill>
                            <a:srgbClr val="003366"/>
                          </a:solidFill>
                          <a:latin typeface="Arial Narrow"/>
                        </a:rPr>
                        <a:t>./МВт в месяц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>
                          <a:solidFill>
                            <a:srgbClr val="003366"/>
                          </a:solidFill>
                          <a:latin typeface="Arial Narrow"/>
                          <a:ea typeface="+mn-ea"/>
                          <a:cs typeface="+mn-cs"/>
                        </a:rPr>
                        <a:t>347 </a:t>
                      </a:r>
                      <a:r>
                        <a:rPr lang="ru-RU" sz="1300" b="0" i="0" u="none" strike="noStrike" kern="1200" dirty="0" smtClean="0">
                          <a:solidFill>
                            <a:srgbClr val="003366"/>
                          </a:solidFill>
                          <a:latin typeface="Arial Narrow"/>
                          <a:ea typeface="+mn-ea"/>
                          <a:cs typeface="+mn-cs"/>
                        </a:rPr>
                        <a:t>495,9</a:t>
                      </a:r>
                      <a:endParaRPr lang="ru-RU" sz="1300" b="0" i="0" u="none" strike="noStrike" kern="1200" dirty="0">
                        <a:solidFill>
                          <a:srgbClr val="003366"/>
                        </a:solidFill>
                        <a:latin typeface="Arial Narrow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0021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300" b="0" i="0" u="none" strike="noStrike" dirty="0">
                          <a:solidFill>
                            <a:srgbClr val="003366"/>
                          </a:solidFill>
                          <a:latin typeface="Arial Narrow"/>
                        </a:rPr>
                        <a:t>Средняя цена на старую мощность, </a:t>
                      </a:r>
                      <a:r>
                        <a:rPr lang="ru-RU" sz="1300" b="0" i="0" u="none" strike="noStrike" dirty="0" smtClean="0">
                          <a:solidFill>
                            <a:srgbClr val="003366"/>
                          </a:solidFill>
                          <a:latin typeface="Arial Narrow"/>
                        </a:rPr>
                        <a:t> </a:t>
                      </a:r>
                      <a:r>
                        <a:rPr lang="ru-RU" sz="1300" b="0" i="0" u="none" strike="noStrike" dirty="0">
                          <a:solidFill>
                            <a:srgbClr val="003366"/>
                          </a:solidFill>
                          <a:latin typeface="Arial Narrow"/>
                        </a:rPr>
                        <a:t>руб./МВт в месяц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>
                          <a:solidFill>
                            <a:srgbClr val="003366"/>
                          </a:solidFill>
                          <a:latin typeface="Arial Narrow"/>
                          <a:ea typeface="+mn-ea"/>
                          <a:cs typeface="+mn-cs"/>
                        </a:rPr>
                        <a:t>136 </a:t>
                      </a:r>
                      <a:r>
                        <a:rPr lang="ru-RU" sz="1300" b="0" i="0" u="none" strike="noStrike" kern="1200" dirty="0" smtClean="0">
                          <a:solidFill>
                            <a:srgbClr val="003366"/>
                          </a:solidFill>
                          <a:latin typeface="Arial Narrow"/>
                          <a:ea typeface="+mn-ea"/>
                          <a:cs typeface="+mn-cs"/>
                        </a:rPr>
                        <a:t>934,4</a:t>
                      </a:r>
                      <a:endParaRPr lang="ru-RU" sz="1300" b="0" i="0" u="none" strike="noStrike" kern="1200" dirty="0">
                        <a:solidFill>
                          <a:srgbClr val="003366"/>
                        </a:solidFill>
                        <a:latin typeface="Arial Narrow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" name="MASTER_ITEMObjectTitle1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630508" y="3672964"/>
            <a:ext cx="4178300" cy="215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1400" b="1" dirty="0">
                <a:solidFill>
                  <a:srgbClr val="003366"/>
                </a:solidFill>
                <a:latin typeface="+mn-lt"/>
              </a:rPr>
              <a:t>Цены и тарифы</a:t>
            </a:r>
            <a:r>
              <a:rPr lang="ru-RU" sz="1400" b="1" baseline="30000" dirty="0">
                <a:solidFill>
                  <a:srgbClr val="003366"/>
                </a:solidFill>
              </a:rPr>
              <a:t>1</a:t>
            </a:r>
            <a:endParaRPr lang="en-US" sz="1400" b="1" dirty="0">
              <a:solidFill>
                <a:srgbClr val="003366"/>
              </a:solidFill>
              <a:latin typeface="+mn-lt"/>
            </a:endParaRPr>
          </a:p>
        </p:txBody>
      </p:sp>
      <p:pic>
        <p:nvPicPr>
          <p:cNvPr id="35866" name="Picture 4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97425" y="1699860"/>
            <a:ext cx="198120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42875" y="1366838"/>
            <a:ext cx="4419600" cy="458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789770" y="1590093"/>
            <a:ext cx="21145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5350" y="899940"/>
            <a:ext cx="7353300" cy="567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867" name="Rectangle 66"/>
          <p:cNvSpPr>
            <a:spLocks noGrp="1" noChangeArrowheads="1"/>
          </p:cNvSpPr>
          <p:nvPr>
            <p:ph type="title"/>
          </p:nvPr>
        </p:nvSpPr>
        <p:spPr>
          <a:xfrm>
            <a:off x="2225675" y="295275"/>
            <a:ext cx="6764338" cy="733425"/>
          </a:xfrm>
        </p:spPr>
        <p:txBody>
          <a:bodyPr/>
          <a:lstStyle/>
          <a:p>
            <a:r>
              <a:rPr lang="ru-RU" smtClean="0"/>
              <a:t>ОГК-2: Операционные расходы</a:t>
            </a:r>
          </a:p>
        </p:txBody>
      </p:sp>
      <p:graphicFrame>
        <p:nvGraphicFramePr>
          <p:cNvPr id="22" name="Диаграмма 21"/>
          <p:cNvGraphicFramePr/>
          <p:nvPr/>
        </p:nvGraphicFramePr>
        <p:xfrm>
          <a:off x="-304800" y="-304800"/>
          <a:ext cx="0" cy="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3" name="Диаграмма 22"/>
          <p:cNvGraphicFramePr/>
          <p:nvPr/>
        </p:nvGraphicFramePr>
        <p:xfrm>
          <a:off x="-304800" y="-304800"/>
          <a:ext cx="0" cy="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MASTER_ITEMObjectTitle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266141" y="1238250"/>
            <a:ext cx="5955753" cy="2460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1600" b="1" dirty="0">
                <a:solidFill>
                  <a:srgbClr val="003366"/>
                </a:solidFill>
                <a:latin typeface="+mn-lt"/>
              </a:rPr>
              <a:t>Структура операционных расходов</a:t>
            </a:r>
            <a:r>
              <a:rPr lang="en-US" sz="1600" b="1" dirty="0">
                <a:solidFill>
                  <a:srgbClr val="003366"/>
                </a:solidFill>
                <a:latin typeface="+mn-lt"/>
              </a:rPr>
              <a:t>, </a:t>
            </a:r>
            <a:r>
              <a:rPr lang="ru-RU" sz="1600" b="1" dirty="0" err="1">
                <a:solidFill>
                  <a:srgbClr val="003366"/>
                </a:solidFill>
                <a:latin typeface="+mn-lt"/>
              </a:rPr>
              <a:t>млн</a:t>
            </a:r>
            <a:r>
              <a:rPr lang="ru-RU" sz="1600" b="1" dirty="0">
                <a:solidFill>
                  <a:srgbClr val="003366"/>
                </a:solidFill>
                <a:latin typeface="+mn-lt"/>
              </a:rPr>
              <a:t> рублей</a:t>
            </a:r>
            <a:endParaRPr lang="en-US" sz="1600" b="1" dirty="0">
              <a:solidFill>
                <a:srgbClr val="003366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22500" y="20638"/>
            <a:ext cx="6985000" cy="1009650"/>
          </a:xfrm>
        </p:spPr>
        <p:txBody>
          <a:bodyPr/>
          <a:lstStyle/>
          <a:p>
            <a:r>
              <a:rPr lang="ru-RU" smtClean="0"/>
              <a:t>ОГК-2: </a:t>
            </a:r>
            <a:r>
              <a:rPr lang="en-US" smtClean="0"/>
              <a:t>EBITDA </a:t>
            </a:r>
            <a:r>
              <a:rPr lang="ru-RU" smtClean="0"/>
              <a:t>и прибыль</a:t>
            </a:r>
          </a:p>
        </p:txBody>
      </p:sp>
      <p:sp>
        <p:nvSpPr>
          <p:cNvPr id="37891" name="TextBox 24"/>
          <p:cNvSpPr txBox="1">
            <a:spLocks noChangeArrowheads="1"/>
          </p:cNvSpPr>
          <p:nvPr/>
        </p:nvSpPr>
        <p:spPr bwMode="auto">
          <a:xfrm>
            <a:off x="292100" y="1309688"/>
            <a:ext cx="34607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1pPr>
            <a:lvl2pPr marL="742950" indent="-28575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US" sz="1600" b="1" dirty="0">
                <a:solidFill>
                  <a:srgbClr val="003366"/>
                </a:solidFill>
              </a:rPr>
              <a:t>EBITDA</a:t>
            </a:r>
            <a:r>
              <a:rPr lang="ru-RU" sz="1600" b="1" baseline="30000" dirty="0">
                <a:solidFill>
                  <a:srgbClr val="003366"/>
                </a:solidFill>
              </a:rPr>
              <a:t>1</a:t>
            </a:r>
            <a:r>
              <a:rPr lang="ru-RU" sz="1600" b="1" dirty="0">
                <a:solidFill>
                  <a:srgbClr val="003366"/>
                </a:solidFill>
              </a:rPr>
              <a:t>, млн рублей</a:t>
            </a:r>
          </a:p>
        </p:txBody>
      </p:sp>
      <p:sp>
        <p:nvSpPr>
          <p:cNvPr id="37892" name="TextBox 24"/>
          <p:cNvSpPr txBox="1">
            <a:spLocks noChangeArrowheads="1"/>
          </p:cNvSpPr>
          <p:nvPr/>
        </p:nvSpPr>
        <p:spPr bwMode="auto">
          <a:xfrm>
            <a:off x="4031649" y="1290638"/>
            <a:ext cx="41592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1pPr>
            <a:lvl2pPr marL="742950" indent="-28575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ru-RU" sz="1600" b="1" dirty="0">
                <a:solidFill>
                  <a:srgbClr val="003366"/>
                </a:solidFill>
              </a:rPr>
              <a:t>Формирование прибыли</a:t>
            </a:r>
            <a:r>
              <a:rPr lang="en-US" sz="1600" b="1" dirty="0">
                <a:solidFill>
                  <a:srgbClr val="003366"/>
                </a:solidFill>
              </a:rPr>
              <a:t> </a:t>
            </a:r>
            <a:r>
              <a:rPr lang="ru-RU" sz="1600" b="1" dirty="0">
                <a:solidFill>
                  <a:srgbClr val="003366"/>
                </a:solidFill>
              </a:rPr>
              <a:t/>
            </a:r>
            <a:br>
              <a:rPr lang="ru-RU" sz="1600" b="1" dirty="0">
                <a:solidFill>
                  <a:srgbClr val="003366"/>
                </a:solidFill>
              </a:rPr>
            </a:br>
            <a:r>
              <a:rPr lang="ru-RU" sz="1600" b="1" dirty="0">
                <a:solidFill>
                  <a:srgbClr val="003366"/>
                </a:solidFill>
              </a:rPr>
              <a:t>за </a:t>
            </a:r>
            <a:r>
              <a:rPr lang="ru-RU" sz="1600" b="1" dirty="0" smtClean="0">
                <a:solidFill>
                  <a:srgbClr val="003366"/>
                </a:solidFill>
              </a:rPr>
              <a:t>3 месяца 2013 </a:t>
            </a:r>
            <a:r>
              <a:rPr lang="ru-RU" sz="1600" b="1" dirty="0">
                <a:solidFill>
                  <a:srgbClr val="003366"/>
                </a:solidFill>
              </a:rPr>
              <a:t>г., млн рублей</a:t>
            </a:r>
          </a:p>
        </p:txBody>
      </p:sp>
      <p:graphicFrame>
        <p:nvGraphicFramePr>
          <p:cNvPr id="21" name="Диаграмма 20"/>
          <p:cNvGraphicFramePr/>
          <p:nvPr/>
        </p:nvGraphicFramePr>
        <p:xfrm>
          <a:off x="0" y="0"/>
          <a:ext cx="0" cy="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2147371563" y="2147481100"/>
          <a:ext cx="0" cy="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5" name="TextBox 7"/>
          <p:cNvSpPr txBox="1">
            <a:spLocks noChangeArrowheads="1"/>
          </p:cNvSpPr>
          <p:nvPr/>
        </p:nvSpPr>
        <p:spPr bwMode="auto">
          <a:xfrm>
            <a:off x="200025" y="5815013"/>
            <a:ext cx="8753475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1pPr>
            <a:lvl2pPr marL="742950" indent="-28575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pPr eaLnBrk="1" hangingPunct="1">
              <a:buFont typeface="Arial Narrow" pitchFamily="34" charset="0"/>
              <a:buAutoNum type="arabicPeriod"/>
            </a:pPr>
            <a:r>
              <a:rPr lang="en-US" sz="1100">
                <a:solidFill>
                  <a:srgbClr val="003366"/>
                </a:solidFill>
              </a:rPr>
              <a:t>EBITDA</a:t>
            </a:r>
            <a:r>
              <a:rPr lang="ru-RU" sz="1100">
                <a:solidFill>
                  <a:srgbClr val="003366"/>
                </a:solidFill>
              </a:rPr>
              <a:t> </a:t>
            </a:r>
            <a:r>
              <a:rPr lang="en-US" sz="1100">
                <a:solidFill>
                  <a:srgbClr val="003366"/>
                </a:solidFill>
              </a:rPr>
              <a:t> = </a:t>
            </a:r>
            <a:r>
              <a:rPr lang="ru-RU" sz="1100">
                <a:solidFill>
                  <a:srgbClr val="003366"/>
                </a:solidFill>
              </a:rPr>
              <a:t>Операционная прибыль + Амортизация основных средств и нематериальных активов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638" y="1728788"/>
            <a:ext cx="3267075" cy="368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67138" y="2528888"/>
            <a:ext cx="5095875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59331" y="1436815"/>
            <a:ext cx="45815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81125"/>
            <a:ext cx="4619625" cy="46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Заголовок 1"/>
          <p:cNvSpPr txBox="1">
            <a:spLocks/>
          </p:cNvSpPr>
          <p:nvPr/>
        </p:nvSpPr>
        <p:spPr bwMode="auto">
          <a:xfrm>
            <a:off x="2222500" y="20638"/>
            <a:ext cx="7135813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eaLnBrk="0" hangingPunct="0">
              <a:defRPr/>
            </a:pPr>
            <a:r>
              <a:rPr lang="ru-RU" sz="2800" dirty="0"/>
              <a:t>ОГК-2: </a:t>
            </a:r>
            <a:r>
              <a:rPr lang="ru-RU" sz="2600" kern="0" dirty="0">
                <a:latin typeface="+mj-lt"/>
                <a:ea typeface="+mj-ea"/>
                <a:cs typeface="+mj-cs"/>
              </a:rPr>
              <a:t>Заемные средства и долговой портфель</a:t>
            </a:r>
            <a:endParaRPr lang="ru-RU" sz="2000" kern="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8915" name="TextBox 24"/>
          <p:cNvSpPr txBox="1">
            <a:spLocks noChangeArrowheads="1"/>
          </p:cNvSpPr>
          <p:nvPr/>
        </p:nvSpPr>
        <p:spPr bwMode="auto">
          <a:xfrm>
            <a:off x="161925" y="1131888"/>
            <a:ext cx="41592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1pPr>
            <a:lvl2pPr marL="742950" indent="-28575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ru-RU" sz="1600" b="1" dirty="0">
                <a:solidFill>
                  <a:srgbClr val="003366"/>
                </a:solidFill>
              </a:rPr>
              <a:t>Структура заемных средств, млн рублей</a:t>
            </a:r>
          </a:p>
        </p:txBody>
      </p:sp>
      <p:sp>
        <p:nvSpPr>
          <p:cNvPr id="38916" name="TextBox 24"/>
          <p:cNvSpPr txBox="1">
            <a:spLocks noChangeArrowheads="1"/>
          </p:cNvSpPr>
          <p:nvPr/>
        </p:nvSpPr>
        <p:spPr bwMode="auto">
          <a:xfrm>
            <a:off x="4227177" y="1150938"/>
            <a:ext cx="46275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1pPr>
            <a:lvl2pPr marL="742950" indent="-28575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ru-RU" sz="1600" b="1" dirty="0">
                <a:solidFill>
                  <a:srgbClr val="003366"/>
                </a:solidFill>
              </a:rPr>
              <a:t>Диверсификация долгового портфеля по срокам погашения на </a:t>
            </a:r>
            <a:r>
              <a:rPr lang="ru-RU" sz="1600" b="1" dirty="0" smtClean="0">
                <a:solidFill>
                  <a:srgbClr val="003366"/>
                </a:solidFill>
              </a:rPr>
              <a:t>31 марта 2013 </a:t>
            </a:r>
            <a:r>
              <a:rPr lang="ru-RU" sz="1600" b="1" dirty="0">
                <a:solidFill>
                  <a:srgbClr val="003366"/>
                </a:solidFill>
              </a:rPr>
              <a:t>г</a:t>
            </a:r>
            <a:r>
              <a:rPr lang="ru-RU" sz="1600" b="1" dirty="0" smtClean="0">
                <a:solidFill>
                  <a:srgbClr val="003366"/>
                </a:solidFill>
              </a:rPr>
              <a:t>.,</a:t>
            </a:r>
            <a:r>
              <a:rPr lang="en-US" sz="1600" b="1" dirty="0" smtClean="0">
                <a:solidFill>
                  <a:srgbClr val="003366"/>
                </a:solidFill>
              </a:rPr>
              <a:t> </a:t>
            </a:r>
            <a:r>
              <a:rPr lang="ru-RU" sz="1600" b="1" dirty="0" smtClean="0">
                <a:solidFill>
                  <a:srgbClr val="003366"/>
                </a:solidFill>
              </a:rPr>
              <a:t>млн </a:t>
            </a:r>
            <a:r>
              <a:rPr lang="ru-RU" sz="1600" b="1" dirty="0">
                <a:solidFill>
                  <a:srgbClr val="003366"/>
                </a:solidFill>
              </a:rPr>
              <a:t>рублей</a:t>
            </a:r>
          </a:p>
        </p:txBody>
      </p:sp>
      <p:graphicFrame>
        <p:nvGraphicFramePr>
          <p:cNvPr id="17" name="Диаграмма 16"/>
          <p:cNvGraphicFramePr/>
          <p:nvPr/>
        </p:nvGraphicFramePr>
        <p:xfrm>
          <a:off x="-96838" y="-96838"/>
          <a:ext cx="0" cy="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Диаграмма 9"/>
          <p:cNvGraphicFramePr/>
          <p:nvPr/>
        </p:nvGraphicFramePr>
        <p:xfrm>
          <a:off x="2147182650" y="2147182650"/>
          <a:ext cx="0" cy="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8919" name="Прямоугольник 88"/>
          <p:cNvSpPr>
            <a:spLocks noChangeArrowheads="1"/>
          </p:cNvSpPr>
          <p:nvPr/>
        </p:nvSpPr>
        <p:spPr bwMode="auto">
          <a:xfrm>
            <a:off x="0" y="2590800"/>
            <a:ext cx="2466975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4" name="TextBox 24"/>
          <p:cNvSpPr txBox="1">
            <a:spLocks noChangeArrowheads="1"/>
          </p:cNvSpPr>
          <p:nvPr/>
        </p:nvSpPr>
        <p:spPr bwMode="auto">
          <a:xfrm>
            <a:off x="4163496" y="3512752"/>
            <a:ext cx="404812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1pPr>
            <a:lvl2pPr marL="742950" indent="-28575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pPr marL="162000"/>
            <a:r>
              <a:rPr lang="ru-RU" sz="1600" b="1" dirty="0" smtClean="0">
                <a:solidFill>
                  <a:srgbClr val="003366"/>
                </a:solidFill>
              </a:rPr>
              <a:t>Чистый долг, млн рублей</a:t>
            </a:r>
            <a:r>
              <a:rPr lang="ru-RU" sz="1600" b="1" baseline="30000" dirty="0" smtClean="0">
                <a:solidFill>
                  <a:srgbClr val="003366"/>
                </a:solidFill>
              </a:rPr>
              <a:t>1</a:t>
            </a:r>
            <a:endParaRPr lang="ru-RU" sz="1600" b="1" dirty="0">
              <a:solidFill>
                <a:srgbClr val="003366"/>
              </a:solidFill>
            </a:endParaRPr>
          </a:p>
        </p:txBody>
      </p:sp>
      <p:sp>
        <p:nvSpPr>
          <p:cNvPr id="15" name="Text Box 61"/>
          <p:cNvSpPr txBox="1">
            <a:spLocks noChangeArrowheads="1"/>
          </p:cNvSpPr>
          <p:nvPr/>
        </p:nvSpPr>
        <p:spPr bwMode="auto">
          <a:xfrm>
            <a:off x="1978090" y="6008653"/>
            <a:ext cx="7165910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indent="180975">
              <a:buFont typeface="Arial Narrow" pitchFamily="34" charset="0"/>
              <a:buAutoNum type="arabicPeriod"/>
            </a:pPr>
            <a:r>
              <a:rPr lang="ru-RU" sz="1000" dirty="0" smtClean="0">
                <a:solidFill>
                  <a:srgbClr val="003366"/>
                </a:solidFill>
              </a:rPr>
              <a:t>Чистый долг = Общая сумма заемных средств за вычетом денежных средств и эквивалентов денежных средств</a:t>
            </a:r>
          </a:p>
          <a:p>
            <a:pPr indent="180975">
              <a:buFont typeface="Arial Narrow" pitchFamily="34" charset="0"/>
              <a:buAutoNum type="arabicPeriod"/>
            </a:pPr>
            <a:r>
              <a:rPr lang="en-US" sz="1000" dirty="0" smtClean="0">
                <a:solidFill>
                  <a:srgbClr val="003366"/>
                </a:solidFill>
              </a:rPr>
              <a:t>EBITDA </a:t>
            </a:r>
            <a:r>
              <a:rPr lang="ru-RU" sz="1000" dirty="0" smtClean="0">
                <a:solidFill>
                  <a:srgbClr val="003366"/>
                </a:solidFill>
              </a:rPr>
              <a:t>за 12 месяцев, закончившихся 31 марта 2013 г. = </a:t>
            </a:r>
            <a:r>
              <a:rPr lang="en-US" sz="1000" dirty="0" smtClean="0">
                <a:solidFill>
                  <a:srgbClr val="003366"/>
                </a:solidFill>
              </a:rPr>
              <a:t>EBITDA </a:t>
            </a:r>
            <a:r>
              <a:rPr lang="ru-RU" sz="1000" dirty="0" smtClean="0">
                <a:solidFill>
                  <a:srgbClr val="003366"/>
                </a:solidFill>
              </a:rPr>
              <a:t>за 2012 г. +</a:t>
            </a:r>
            <a:r>
              <a:rPr lang="en-US" sz="1000" dirty="0" smtClean="0">
                <a:solidFill>
                  <a:srgbClr val="003366"/>
                </a:solidFill>
              </a:rPr>
              <a:t> </a:t>
            </a:r>
            <a:r>
              <a:rPr lang="ru-RU" sz="1000" dirty="0" smtClean="0">
                <a:solidFill>
                  <a:srgbClr val="003366"/>
                </a:solidFill>
              </a:rPr>
              <a:t> </a:t>
            </a:r>
            <a:r>
              <a:rPr lang="en-US" sz="1000" dirty="0" smtClean="0">
                <a:solidFill>
                  <a:srgbClr val="003366"/>
                </a:solidFill>
              </a:rPr>
              <a:t>EBITDA </a:t>
            </a:r>
            <a:r>
              <a:rPr lang="ru-RU" sz="1000" dirty="0" smtClean="0">
                <a:solidFill>
                  <a:srgbClr val="003366"/>
                </a:solidFill>
              </a:rPr>
              <a:t>за 3 мес. 2013 г. </a:t>
            </a:r>
            <a:r>
              <a:rPr lang="en-US" sz="1000" dirty="0" smtClean="0">
                <a:solidFill>
                  <a:srgbClr val="003366"/>
                </a:solidFill>
              </a:rPr>
              <a:t>-</a:t>
            </a:r>
            <a:r>
              <a:rPr lang="ru-RU" sz="1000" dirty="0" smtClean="0">
                <a:solidFill>
                  <a:srgbClr val="003366"/>
                </a:solidFill>
              </a:rPr>
              <a:t> </a:t>
            </a:r>
            <a:r>
              <a:rPr lang="en-US" sz="1000" dirty="0" smtClean="0">
                <a:solidFill>
                  <a:srgbClr val="003366"/>
                </a:solidFill>
              </a:rPr>
              <a:t>EBITDA </a:t>
            </a:r>
            <a:r>
              <a:rPr lang="ru-RU" sz="1000" dirty="0" smtClean="0">
                <a:solidFill>
                  <a:srgbClr val="003366"/>
                </a:solidFill>
              </a:rPr>
              <a:t>за 3 мес.2012 г. 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62375" y="3810000"/>
            <a:ext cx="455295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685800" y="25146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1"/>
          <a:lstStyle/>
          <a:p>
            <a:r>
              <a:rPr lang="ru-RU" sz="3600" b="1"/>
              <a:t>Спасибо за внимание</a:t>
            </a:r>
            <a:r>
              <a:rPr lang="en-US" sz="3600" b="1"/>
              <a:t>!</a:t>
            </a:r>
            <a:endParaRPr lang="ru-RU" sz="3600" b="1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03227" y="3546476"/>
            <a:ext cx="4819835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endParaRPr lang="en-US" sz="18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1800" b="1" dirty="0"/>
              <a:t>Контакты</a:t>
            </a:r>
            <a:r>
              <a:rPr lang="en-US" sz="1800" b="1" dirty="0"/>
              <a:t>:</a:t>
            </a:r>
            <a:endParaRPr lang="ru-RU" sz="1800" b="1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ru-RU" sz="18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1800" dirty="0" smtClean="0"/>
              <a:t>Алина Рассмагина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1800" dirty="0" smtClean="0"/>
              <a:t>Тел</a:t>
            </a:r>
            <a:r>
              <a:rPr lang="ru-RU" sz="1800" dirty="0"/>
              <a:t>.: </a:t>
            </a:r>
            <a:r>
              <a:rPr lang="ru-RU" sz="1800" dirty="0" smtClean="0"/>
              <a:t>+7 (495) 428-54-28, </a:t>
            </a:r>
            <a:r>
              <a:rPr lang="ru-RU" sz="1800" dirty="0" err="1" smtClean="0"/>
              <a:t>вн</a:t>
            </a:r>
            <a:r>
              <a:rPr lang="ru-RU" sz="1800" dirty="0" smtClean="0"/>
              <a:t>. 2423</a:t>
            </a:r>
            <a:endParaRPr lang="ru-RU" sz="18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1800" dirty="0"/>
              <a:t>Email: </a:t>
            </a:r>
            <a:r>
              <a:rPr lang="en-US" sz="1800" dirty="0" smtClean="0"/>
              <a:t>RassmaginaAZ@ogk2.ru</a:t>
            </a:r>
            <a:endParaRPr lang="ru-RU" sz="18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ru-RU" sz="18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en-US" sz="18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en-US" sz="1800" u="sng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STER_ITEM" val="MASTER_ITEM"/>
  <p:tag name="SLIDE_TYPE_NAME" val="Medium Vertical Boxes (12pt)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STER_ITEM" val="MASTER_ITEM"/>
  <p:tag name="SLIDE_TYPE_NAME" val="Medium Vertical Boxes (12pt)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STER_ITEM" val="MASTER_ITEM"/>
  <p:tag name="SLIDE_TYPE_NAME" val="Medium Vertical Boxes (12pt)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STER_ITEM" val="MASTER_ITEM"/>
  <p:tag name="SLIDE_TYPE_NAME" val="Medium Vertical Boxes (12pt)"/>
</p:tagLst>
</file>

<file path=ppt/theme/theme1.xml><?xml version="1.0" encoding="utf-8"?>
<a:theme xmlns:a="http://schemas.openxmlformats.org/drawingml/2006/main" name="3_Специальное оформление">
  <a:themeElements>
    <a:clrScheme name="3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A3E0"/>
        </a:accent1>
        <a:accent2>
          <a:srgbClr val="6181A0"/>
        </a:accent2>
        <a:accent3>
          <a:srgbClr val="FFFFFF"/>
        </a:accent3>
        <a:accent4>
          <a:srgbClr val="000000"/>
        </a:accent4>
        <a:accent5>
          <a:srgbClr val="B8CEED"/>
        </a:accent5>
        <a:accent6>
          <a:srgbClr val="577491"/>
        </a:accent6>
        <a:hlink>
          <a:srgbClr val="69E1FF"/>
        </a:hlink>
        <a:folHlink>
          <a:srgbClr val="59AED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1_Специальное оформление">
  <a:themeElements>
    <a:clrScheme name="11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1_Специальное оформление">
      <a:majorFont>
        <a:latin typeface="Arial Narrow"/>
        <a:ea typeface=""/>
        <a:cs typeface="Arial"/>
      </a:majorFont>
      <a:minorFont>
        <a:latin typeface="Arial Narrow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11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Специальное оформление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A3E0"/>
        </a:accent1>
        <a:accent2>
          <a:srgbClr val="6181A0"/>
        </a:accent2>
        <a:accent3>
          <a:srgbClr val="FFFFFF"/>
        </a:accent3>
        <a:accent4>
          <a:srgbClr val="000000"/>
        </a:accent4>
        <a:accent5>
          <a:srgbClr val="B8CEED"/>
        </a:accent5>
        <a:accent6>
          <a:srgbClr val="577491"/>
        </a:accent6>
        <a:hlink>
          <a:srgbClr val="69E1FF"/>
        </a:hlink>
        <a:folHlink>
          <a:srgbClr val="59AED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2_Специальное оформление">
  <a:themeElements>
    <a:clrScheme name="12_Специальное оформление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6A3E0"/>
      </a:accent1>
      <a:accent2>
        <a:srgbClr val="6181A0"/>
      </a:accent2>
      <a:accent3>
        <a:srgbClr val="FFFFFF"/>
      </a:accent3>
      <a:accent4>
        <a:srgbClr val="000000"/>
      </a:accent4>
      <a:accent5>
        <a:srgbClr val="B8CEED"/>
      </a:accent5>
      <a:accent6>
        <a:srgbClr val="577491"/>
      </a:accent6>
      <a:hlink>
        <a:srgbClr val="69E1FF"/>
      </a:hlink>
      <a:folHlink>
        <a:srgbClr val="59AED8"/>
      </a:folHlink>
    </a:clrScheme>
    <a:fontScheme name="12_Специальное оформление">
      <a:majorFont>
        <a:latin typeface="Arial Narrow"/>
        <a:ea typeface=""/>
        <a:cs typeface="Arial"/>
      </a:majorFont>
      <a:minorFont>
        <a:latin typeface="Arial Narrow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12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Специальное оформление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A3E0"/>
        </a:accent1>
        <a:accent2>
          <a:srgbClr val="6181A0"/>
        </a:accent2>
        <a:accent3>
          <a:srgbClr val="FFFFFF"/>
        </a:accent3>
        <a:accent4>
          <a:srgbClr val="000000"/>
        </a:accent4>
        <a:accent5>
          <a:srgbClr val="B8CEED"/>
        </a:accent5>
        <a:accent6>
          <a:srgbClr val="577491"/>
        </a:accent6>
        <a:hlink>
          <a:srgbClr val="69E1FF"/>
        </a:hlink>
        <a:folHlink>
          <a:srgbClr val="59AED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3_Специальное оформление">
  <a:themeElements>
    <a:clrScheme name="13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3_Специальное оформление">
      <a:majorFont>
        <a:latin typeface="Arial Narrow"/>
        <a:ea typeface=""/>
        <a:cs typeface="Arial"/>
      </a:majorFont>
      <a:minorFont>
        <a:latin typeface="Arial Narrow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13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3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3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3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3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3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3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3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3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3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3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3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3_Специальное оформление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A3E0"/>
        </a:accent1>
        <a:accent2>
          <a:srgbClr val="6181A0"/>
        </a:accent2>
        <a:accent3>
          <a:srgbClr val="FFFFFF"/>
        </a:accent3>
        <a:accent4>
          <a:srgbClr val="000000"/>
        </a:accent4>
        <a:accent5>
          <a:srgbClr val="B8CEED"/>
        </a:accent5>
        <a:accent6>
          <a:srgbClr val="577491"/>
        </a:accent6>
        <a:hlink>
          <a:srgbClr val="69E1FF"/>
        </a:hlink>
        <a:folHlink>
          <a:srgbClr val="59AED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5_Специальное оформление">
  <a:themeElements>
    <a:clrScheme name="15_Специальное оформление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6A3E0"/>
      </a:accent1>
      <a:accent2>
        <a:srgbClr val="6181A0"/>
      </a:accent2>
      <a:accent3>
        <a:srgbClr val="FFFFFF"/>
      </a:accent3>
      <a:accent4>
        <a:srgbClr val="000000"/>
      </a:accent4>
      <a:accent5>
        <a:srgbClr val="B8CEED"/>
      </a:accent5>
      <a:accent6>
        <a:srgbClr val="577491"/>
      </a:accent6>
      <a:hlink>
        <a:srgbClr val="69E1FF"/>
      </a:hlink>
      <a:folHlink>
        <a:srgbClr val="59AED8"/>
      </a:folHlink>
    </a:clrScheme>
    <a:fontScheme name="15_Специальное оформление">
      <a:majorFont>
        <a:latin typeface="Arial Narrow"/>
        <a:ea typeface=""/>
        <a:cs typeface="Arial"/>
      </a:majorFont>
      <a:minorFont>
        <a:latin typeface="Arial Narrow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15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5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5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5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5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5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5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5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5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5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5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5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5_Специальное оформление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A3E0"/>
        </a:accent1>
        <a:accent2>
          <a:srgbClr val="6181A0"/>
        </a:accent2>
        <a:accent3>
          <a:srgbClr val="FFFFFF"/>
        </a:accent3>
        <a:accent4>
          <a:srgbClr val="000000"/>
        </a:accent4>
        <a:accent5>
          <a:srgbClr val="B8CEED"/>
        </a:accent5>
        <a:accent6>
          <a:srgbClr val="577491"/>
        </a:accent6>
        <a:hlink>
          <a:srgbClr val="69E1FF"/>
        </a:hlink>
        <a:folHlink>
          <a:srgbClr val="59AED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6_Специальное оформление">
  <a:themeElements>
    <a:clrScheme name="16_Специальное оформление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6A3E0"/>
      </a:accent1>
      <a:accent2>
        <a:srgbClr val="6181A0"/>
      </a:accent2>
      <a:accent3>
        <a:srgbClr val="FFFFFF"/>
      </a:accent3>
      <a:accent4>
        <a:srgbClr val="000000"/>
      </a:accent4>
      <a:accent5>
        <a:srgbClr val="B8CEED"/>
      </a:accent5>
      <a:accent6>
        <a:srgbClr val="577491"/>
      </a:accent6>
      <a:hlink>
        <a:srgbClr val="69E1FF"/>
      </a:hlink>
      <a:folHlink>
        <a:srgbClr val="59AED8"/>
      </a:folHlink>
    </a:clrScheme>
    <a:fontScheme name="16_Специальное оформление">
      <a:majorFont>
        <a:latin typeface="Arial Narrow"/>
        <a:ea typeface=""/>
        <a:cs typeface="Arial"/>
      </a:majorFont>
      <a:minorFont>
        <a:latin typeface="Arial Narrow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16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6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6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6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6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6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6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6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6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6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6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6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6_Специальное оформление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A3E0"/>
        </a:accent1>
        <a:accent2>
          <a:srgbClr val="6181A0"/>
        </a:accent2>
        <a:accent3>
          <a:srgbClr val="FFFFFF"/>
        </a:accent3>
        <a:accent4>
          <a:srgbClr val="000000"/>
        </a:accent4>
        <a:accent5>
          <a:srgbClr val="B8CEED"/>
        </a:accent5>
        <a:accent6>
          <a:srgbClr val="577491"/>
        </a:accent6>
        <a:hlink>
          <a:srgbClr val="69E1FF"/>
        </a:hlink>
        <a:folHlink>
          <a:srgbClr val="59AED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17_Специальное оформление">
  <a:themeElements>
    <a:clrScheme name="17_Специальное оформление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6A3E0"/>
      </a:accent1>
      <a:accent2>
        <a:srgbClr val="6181A0"/>
      </a:accent2>
      <a:accent3>
        <a:srgbClr val="FFFFFF"/>
      </a:accent3>
      <a:accent4>
        <a:srgbClr val="000000"/>
      </a:accent4>
      <a:accent5>
        <a:srgbClr val="B8CEED"/>
      </a:accent5>
      <a:accent6>
        <a:srgbClr val="577491"/>
      </a:accent6>
      <a:hlink>
        <a:srgbClr val="69E1FF"/>
      </a:hlink>
      <a:folHlink>
        <a:srgbClr val="59AED8"/>
      </a:folHlink>
    </a:clrScheme>
    <a:fontScheme name="17_Специальное оформление">
      <a:majorFont>
        <a:latin typeface="Arial Narrow"/>
        <a:ea typeface=""/>
        <a:cs typeface="Arial"/>
      </a:majorFont>
      <a:minorFont>
        <a:latin typeface="Arial Narrow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17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Специальное оформление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A3E0"/>
        </a:accent1>
        <a:accent2>
          <a:srgbClr val="6181A0"/>
        </a:accent2>
        <a:accent3>
          <a:srgbClr val="FFFFFF"/>
        </a:accent3>
        <a:accent4>
          <a:srgbClr val="000000"/>
        </a:accent4>
        <a:accent5>
          <a:srgbClr val="B8CEED"/>
        </a:accent5>
        <a:accent6>
          <a:srgbClr val="577491"/>
        </a:accent6>
        <a:hlink>
          <a:srgbClr val="69E1FF"/>
        </a:hlink>
        <a:folHlink>
          <a:srgbClr val="59AED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18_Специальное оформление">
  <a:themeElements>
    <a:clrScheme name="18_Специальное оформление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6A3E0"/>
      </a:accent1>
      <a:accent2>
        <a:srgbClr val="6181A0"/>
      </a:accent2>
      <a:accent3>
        <a:srgbClr val="FFFFFF"/>
      </a:accent3>
      <a:accent4>
        <a:srgbClr val="000000"/>
      </a:accent4>
      <a:accent5>
        <a:srgbClr val="B8CEED"/>
      </a:accent5>
      <a:accent6>
        <a:srgbClr val="577491"/>
      </a:accent6>
      <a:hlink>
        <a:srgbClr val="69E1FF"/>
      </a:hlink>
      <a:folHlink>
        <a:srgbClr val="59AED8"/>
      </a:folHlink>
    </a:clrScheme>
    <a:fontScheme name="18_Специальное оформление">
      <a:majorFont>
        <a:latin typeface="Arial Narrow"/>
        <a:ea typeface=""/>
        <a:cs typeface="Arial"/>
      </a:majorFont>
      <a:minorFont>
        <a:latin typeface="Arial Narrow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18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_Специальное оформление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A3E0"/>
        </a:accent1>
        <a:accent2>
          <a:srgbClr val="6181A0"/>
        </a:accent2>
        <a:accent3>
          <a:srgbClr val="FFFFFF"/>
        </a:accent3>
        <a:accent4>
          <a:srgbClr val="000000"/>
        </a:accent4>
        <a:accent5>
          <a:srgbClr val="B8CEED"/>
        </a:accent5>
        <a:accent6>
          <a:srgbClr val="577491"/>
        </a:accent6>
        <a:hlink>
          <a:srgbClr val="69E1FF"/>
        </a:hlink>
        <a:folHlink>
          <a:srgbClr val="59AED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19_Специальное оформление">
  <a:themeElements>
    <a:clrScheme name="19_Специальное оформление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6A3E0"/>
      </a:accent1>
      <a:accent2>
        <a:srgbClr val="6181A0"/>
      </a:accent2>
      <a:accent3>
        <a:srgbClr val="FFFFFF"/>
      </a:accent3>
      <a:accent4>
        <a:srgbClr val="000000"/>
      </a:accent4>
      <a:accent5>
        <a:srgbClr val="B8CEED"/>
      </a:accent5>
      <a:accent6>
        <a:srgbClr val="577491"/>
      </a:accent6>
      <a:hlink>
        <a:srgbClr val="69E1FF"/>
      </a:hlink>
      <a:folHlink>
        <a:srgbClr val="59AED8"/>
      </a:folHlink>
    </a:clrScheme>
    <a:fontScheme name="19_Специальное оформление">
      <a:majorFont>
        <a:latin typeface="Arial Narrow"/>
        <a:ea typeface=""/>
        <a:cs typeface="Arial"/>
      </a:majorFont>
      <a:minorFont>
        <a:latin typeface="Arial Narrow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19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9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9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9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9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9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9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9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9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9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9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9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9_Специальное оформление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A3E0"/>
        </a:accent1>
        <a:accent2>
          <a:srgbClr val="6181A0"/>
        </a:accent2>
        <a:accent3>
          <a:srgbClr val="FFFFFF"/>
        </a:accent3>
        <a:accent4>
          <a:srgbClr val="000000"/>
        </a:accent4>
        <a:accent5>
          <a:srgbClr val="B8CEED"/>
        </a:accent5>
        <a:accent6>
          <a:srgbClr val="577491"/>
        </a:accent6>
        <a:hlink>
          <a:srgbClr val="69E1FF"/>
        </a:hlink>
        <a:folHlink>
          <a:srgbClr val="59AED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20_Специальное оформление">
  <a:themeElements>
    <a:clrScheme name="20_Специальное оформление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6A3E0"/>
      </a:accent1>
      <a:accent2>
        <a:srgbClr val="6181A0"/>
      </a:accent2>
      <a:accent3>
        <a:srgbClr val="FFFFFF"/>
      </a:accent3>
      <a:accent4>
        <a:srgbClr val="000000"/>
      </a:accent4>
      <a:accent5>
        <a:srgbClr val="B8CEED"/>
      </a:accent5>
      <a:accent6>
        <a:srgbClr val="577491"/>
      </a:accent6>
      <a:hlink>
        <a:srgbClr val="69E1FF"/>
      </a:hlink>
      <a:folHlink>
        <a:srgbClr val="59AED8"/>
      </a:folHlink>
    </a:clrScheme>
    <a:fontScheme name="20_Специальное оформление">
      <a:majorFont>
        <a:latin typeface="Arial Narrow"/>
        <a:ea typeface=""/>
        <a:cs typeface="Arial"/>
      </a:majorFont>
      <a:minorFont>
        <a:latin typeface="Arial Narrow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20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_Специальное оформление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A3E0"/>
        </a:accent1>
        <a:accent2>
          <a:srgbClr val="6181A0"/>
        </a:accent2>
        <a:accent3>
          <a:srgbClr val="FFFFFF"/>
        </a:accent3>
        <a:accent4>
          <a:srgbClr val="000000"/>
        </a:accent4>
        <a:accent5>
          <a:srgbClr val="B8CEED"/>
        </a:accent5>
        <a:accent6>
          <a:srgbClr val="577491"/>
        </a:accent6>
        <a:hlink>
          <a:srgbClr val="69E1FF"/>
        </a:hlink>
        <a:folHlink>
          <a:srgbClr val="59AED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21_Специальное оформление">
  <a:themeElements>
    <a:clrScheme name="21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1_Специальное оформление">
      <a:majorFont>
        <a:latin typeface="Arial Narrow"/>
        <a:ea typeface=""/>
        <a:cs typeface="Arial"/>
      </a:majorFont>
      <a:minorFont>
        <a:latin typeface="Arial Narro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1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1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1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1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1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1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1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1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1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1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1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1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1_Специальное оформление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A3E0"/>
        </a:accent1>
        <a:accent2>
          <a:srgbClr val="6181A0"/>
        </a:accent2>
        <a:accent3>
          <a:srgbClr val="FFFFFF"/>
        </a:accent3>
        <a:accent4>
          <a:srgbClr val="000000"/>
        </a:accent4>
        <a:accent5>
          <a:srgbClr val="B8CEED"/>
        </a:accent5>
        <a:accent6>
          <a:srgbClr val="577491"/>
        </a:accent6>
        <a:hlink>
          <a:srgbClr val="69E1FF"/>
        </a:hlink>
        <a:folHlink>
          <a:srgbClr val="59AED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A3E0"/>
        </a:accent1>
        <a:accent2>
          <a:srgbClr val="6181A0"/>
        </a:accent2>
        <a:accent3>
          <a:srgbClr val="FFFFFF"/>
        </a:accent3>
        <a:accent4>
          <a:srgbClr val="000000"/>
        </a:accent4>
        <a:accent5>
          <a:srgbClr val="B8CEED"/>
        </a:accent5>
        <a:accent6>
          <a:srgbClr val="577491"/>
        </a:accent6>
        <a:hlink>
          <a:srgbClr val="69E1FF"/>
        </a:hlink>
        <a:folHlink>
          <a:srgbClr val="59AED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22_Специальное оформление">
  <a:themeElements>
    <a:clrScheme name="22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2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2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23_Специальное оформление">
  <a:themeElements>
    <a:clrScheme name="23_Специальное оформление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6A3E0"/>
      </a:accent1>
      <a:accent2>
        <a:srgbClr val="6181A0"/>
      </a:accent2>
      <a:accent3>
        <a:srgbClr val="FFFFFF"/>
      </a:accent3>
      <a:accent4>
        <a:srgbClr val="000000"/>
      </a:accent4>
      <a:accent5>
        <a:srgbClr val="B8CEED"/>
      </a:accent5>
      <a:accent6>
        <a:srgbClr val="577491"/>
      </a:accent6>
      <a:hlink>
        <a:srgbClr val="69E1FF"/>
      </a:hlink>
      <a:folHlink>
        <a:srgbClr val="59AED8"/>
      </a:folHlink>
    </a:clrScheme>
    <a:fontScheme name="23_Специальное оформление">
      <a:majorFont>
        <a:latin typeface="Arial Narrow"/>
        <a:ea typeface=""/>
        <a:cs typeface="Arial"/>
      </a:majorFont>
      <a:minorFont>
        <a:latin typeface="Arial Narro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3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3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3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3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3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3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3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3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3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3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3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3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3_Специальное оформление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A3E0"/>
        </a:accent1>
        <a:accent2>
          <a:srgbClr val="6181A0"/>
        </a:accent2>
        <a:accent3>
          <a:srgbClr val="FFFFFF"/>
        </a:accent3>
        <a:accent4>
          <a:srgbClr val="000000"/>
        </a:accent4>
        <a:accent5>
          <a:srgbClr val="B8CEED"/>
        </a:accent5>
        <a:accent6>
          <a:srgbClr val="577491"/>
        </a:accent6>
        <a:hlink>
          <a:srgbClr val="69E1FF"/>
        </a:hlink>
        <a:folHlink>
          <a:srgbClr val="59AED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5_Специальное оформление">
  <a:themeElements>
    <a:clrScheme name="5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5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Специальное оформление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A3E0"/>
        </a:accent1>
        <a:accent2>
          <a:srgbClr val="6181A0"/>
        </a:accent2>
        <a:accent3>
          <a:srgbClr val="FFFFFF"/>
        </a:accent3>
        <a:accent4>
          <a:srgbClr val="000000"/>
        </a:accent4>
        <a:accent5>
          <a:srgbClr val="B8CEED"/>
        </a:accent5>
        <a:accent6>
          <a:srgbClr val="577491"/>
        </a:accent6>
        <a:hlink>
          <a:srgbClr val="69E1FF"/>
        </a:hlink>
        <a:folHlink>
          <a:srgbClr val="59AED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6_Специальное оформление">
  <a:themeElements>
    <a:clrScheme name="6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6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Специальное оформление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A3E0"/>
        </a:accent1>
        <a:accent2>
          <a:srgbClr val="6181A0"/>
        </a:accent2>
        <a:accent3>
          <a:srgbClr val="FFFFFF"/>
        </a:accent3>
        <a:accent4>
          <a:srgbClr val="000000"/>
        </a:accent4>
        <a:accent5>
          <a:srgbClr val="B8CEED"/>
        </a:accent5>
        <a:accent6>
          <a:srgbClr val="577491"/>
        </a:accent6>
        <a:hlink>
          <a:srgbClr val="69E1FF"/>
        </a:hlink>
        <a:folHlink>
          <a:srgbClr val="59AED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7_Специальное оформление">
  <a:themeElements>
    <a:clrScheme name="7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7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A3E0"/>
        </a:accent1>
        <a:accent2>
          <a:srgbClr val="6181A0"/>
        </a:accent2>
        <a:accent3>
          <a:srgbClr val="FFFFFF"/>
        </a:accent3>
        <a:accent4>
          <a:srgbClr val="000000"/>
        </a:accent4>
        <a:accent5>
          <a:srgbClr val="B8CEED"/>
        </a:accent5>
        <a:accent6>
          <a:srgbClr val="577491"/>
        </a:accent6>
        <a:hlink>
          <a:srgbClr val="69E1FF"/>
        </a:hlink>
        <a:folHlink>
          <a:srgbClr val="59AED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8_Специальное оформление">
  <a:themeElements>
    <a:clrScheme name="8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8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8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A3E0"/>
        </a:accent1>
        <a:accent2>
          <a:srgbClr val="6181A0"/>
        </a:accent2>
        <a:accent3>
          <a:srgbClr val="FFFFFF"/>
        </a:accent3>
        <a:accent4>
          <a:srgbClr val="000000"/>
        </a:accent4>
        <a:accent5>
          <a:srgbClr val="B8CEED"/>
        </a:accent5>
        <a:accent6>
          <a:srgbClr val="577491"/>
        </a:accent6>
        <a:hlink>
          <a:srgbClr val="69E1FF"/>
        </a:hlink>
        <a:folHlink>
          <a:srgbClr val="59AED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9_Специальное оформление">
  <a:themeElements>
    <a:clrScheme name="9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9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9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A3E0"/>
        </a:accent1>
        <a:accent2>
          <a:srgbClr val="6181A0"/>
        </a:accent2>
        <a:accent3>
          <a:srgbClr val="FFFFFF"/>
        </a:accent3>
        <a:accent4>
          <a:srgbClr val="000000"/>
        </a:accent4>
        <a:accent5>
          <a:srgbClr val="B8CEED"/>
        </a:accent5>
        <a:accent6>
          <a:srgbClr val="577491"/>
        </a:accent6>
        <a:hlink>
          <a:srgbClr val="69E1FF"/>
        </a:hlink>
        <a:folHlink>
          <a:srgbClr val="59AED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2_Специальное оформление">
  <a:themeElements>
    <a:clrScheme name="2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2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A3E0"/>
        </a:accent1>
        <a:accent2>
          <a:srgbClr val="6181A0"/>
        </a:accent2>
        <a:accent3>
          <a:srgbClr val="FFFFFF"/>
        </a:accent3>
        <a:accent4>
          <a:srgbClr val="000000"/>
        </a:accent4>
        <a:accent5>
          <a:srgbClr val="B8CEED"/>
        </a:accent5>
        <a:accent6>
          <a:srgbClr val="577491"/>
        </a:accent6>
        <a:hlink>
          <a:srgbClr val="69E1FF"/>
        </a:hlink>
        <a:folHlink>
          <a:srgbClr val="59AED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10_Специальное оформление">
  <a:themeElements>
    <a:clrScheme name="10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0_Специальное оформление">
      <a:majorFont>
        <a:latin typeface="Arial Narrow"/>
        <a:ea typeface=""/>
        <a:cs typeface="Arial"/>
      </a:majorFont>
      <a:minorFont>
        <a:latin typeface="Arial Narrow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10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Специальное оформление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A3E0"/>
        </a:accent1>
        <a:accent2>
          <a:srgbClr val="6181A0"/>
        </a:accent2>
        <a:accent3>
          <a:srgbClr val="FFFFFF"/>
        </a:accent3>
        <a:accent4>
          <a:srgbClr val="000000"/>
        </a:accent4>
        <a:accent5>
          <a:srgbClr val="B8CEED"/>
        </a:accent5>
        <a:accent6>
          <a:srgbClr val="577491"/>
        </a:accent6>
        <a:hlink>
          <a:srgbClr val="69E1FF"/>
        </a:hlink>
        <a:folHlink>
          <a:srgbClr val="59AED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18_Специальное оформление 13">
    <a:dk1>
      <a:srgbClr val="000000"/>
    </a:dk1>
    <a:lt1>
      <a:srgbClr val="FFFFFF"/>
    </a:lt1>
    <a:dk2>
      <a:srgbClr val="000000"/>
    </a:dk2>
    <a:lt2>
      <a:srgbClr val="808080"/>
    </a:lt2>
    <a:accent1>
      <a:srgbClr val="66A3E0"/>
    </a:accent1>
    <a:accent2>
      <a:srgbClr val="6181A0"/>
    </a:accent2>
    <a:accent3>
      <a:srgbClr val="FFFFFF"/>
    </a:accent3>
    <a:accent4>
      <a:srgbClr val="000000"/>
    </a:accent4>
    <a:accent5>
      <a:srgbClr val="B8CEED"/>
    </a:accent5>
    <a:accent6>
      <a:srgbClr val="577491"/>
    </a:accent6>
    <a:hlink>
      <a:srgbClr val="69E1FF"/>
    </a:hlink>
    <a:folHlink>
      <a:srgbClr val="59AED8"/>
    </a:folHlink>
  </a:clrScheme>
  <a:fontScheme name="18_Специальное оформление">
    <a:majorFont>
      <a:latin typeface="Arial Narrow"/>
      <a:ea typeface=""/>
      <a:cs typeface="Arial"/>
    </a:majorFont>
    <a:minorFont>
      <a:latin typeface="Arial Narrow"/>
      <a:ea typeface=""/>
      <a:cs typeface="Arial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18_Специальное оформление 13">
    <a:dk1>
      <a:srgbClr val="000000"/>
    </a:dk1>
    <a:lt1>
      <a:srgbClr val="FFFFFF"/>
    </a:lt1>
    <a:dk2>
      <a:srgbClr val="000000"/>
    </a:dk2>
    <a:lt2>
      <a:srgbClr val="808080"/>
    </a:lt2>
    <a:accent1>
      <a:srgbClr val="66A3E0"/>
    </a:accent1>
    <a:accent2>
      <a:srgbClr val="6181A0"/>
    </a:accent2>
    <a:accent3>
      <a:srgbClr val="FFFFFF"/>
    </a:accent3>
    <a:accent4>
      <a:srgbClr val="000000"/>
    </a:accent4>
    <a:accent5>
      <a:srgbClr val="B8CEED"/>
    </a:accent5>
    <a:accent6>
      <a:srgbClr val="577491"/>
    </a:accent6>
    <a:hlink>
      <a:srgbClr val="69E1FF"/>
    </a:hlink>
    <a:folHlink>
      <a:srgbClr val="59AED8"/>
    </a:folHlink>
  </a:clrScheme>
  <a:fontScheme name="18_Специальное оформление">
    <a:majorFont>
      <a:latin typeface="Arial Narrow"/>
      <a:ea typeface=""/>
      <a:cs typeface="Arial"/>
    </a:majorFont>
    <a:minorFont>
      <a:latin typeface="Arial Narrow"/>
      <a:ea typeface=""/>
      <a:cs typeface="Arial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18_Специальное оформление 13">
    <a:dk1>
      <a:srgbClr val="000000"/>
    </a:dk1>
    <a:lt1>
      <a:srgbClr val="FFFFFF"/>
    </a:lt1>
    <a:dk2>
      <a:srgbClr val="000000"/>
    </a:dk2>
    <a:lt2>
      <a:srgbClr val="808080"/>
    </a:lt2>
    <a:accent1>
      <a:srgbClr val="66A3E0"/>
    </a:accent1>
    <a:accent2>
      <a:srgbClr val="6181A0"/>
    </a:accent2>
    <a:accent3>
      <a:srgbClr val="FFFFFF"/>
    </a:accent3>
    <a:accent4>
      <a:srgbClr val="000000"/>
    </a:accent4>
    <a:accent5>
      <a:srgbClr val="B8CEED"/>
    </a:accent5>
    <a:accent6>
      <a:srgbClr val="577491"/>
    </a:accent6>
    <a:hlink>
      <a:srgbClr val="69E1FF"/>
    </a:hlink>
    <a:folHlink>
      <a:srgbClr val="59AED8"/>
    </a:folHlink>
  </a:clrScheme>
  <a:fontScheme name="18_Специальное оформление">
    <a:majorFont>
      <a:latin typeface="Arial Narrow"/>
      <a:ea typeface=""/>
      <a:cs typeface="Arial"/>
    </a:majorFont>
    <a:minorFont>
      <a:latin typeface="Arial Narrow"/>
      <a:ea typeface=""/>
      <a:cs typeface="Arial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18_Специальное оформление 13">
    <a:dk1>
      <a:srgbClr val="000000"/>
    </a:dk1>
    <a:lt1>
      <a:srgbClr val="FFFFFF"/>
    </a:lt1>
    <a:dk2>
      <a:srgbClr val="000000"/>
    </a:dk2>
    <a:lt2>
      <a:srgbClr val="808080"/>
    </a:lt2>
    <a:accent1>
      <a:srgbClr val="66A3E0"/>
    </a:accent1>
    <a:accent2>
      <a:srgbClr val="6181A0"/>
    </a:accent2>
    <a:accent3>
      <a:srgbClr val="FFFFFF"/>
    </a:accent3>
    <a:accent4>
      <a:srgbClr val="000000"/>
    </a:accent4>
    <a:accent5>
      <a:srgbClr val="B8CEED"/>
    </a:accent5>
    <a:accent6>
      <a:srgbClr val="577491"/>
    </a:accent6>
    <a:hlink>
      <a:srgbClr val="69E1FF"/>
    </a:hlink>
    <a:folHlink>
      <a:srgbClr val="59AED8"/>
    </a:folHlink>
  </a:clrScheme>
  <a:fontScheme name="18_Специальное оформление">
    <a:majorFont>
      <a:latin typeface="Arial Narrow"/>
      <a:ea typeface=""/>
      <a:cs typeface="Arial"/>
    </a:majorFont>
    <a:minorFont>
      <a:latin typeface="Arial Narrow"/>
      <a:ea typeface=""/>
      <a:cs typeface="Arial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18_Специальное оформление 13">
    <a:dk1>
      <a:srgbClr val="000000"/>
    </a:dk1>
    <a:lt1>
      <a:srgbClr val="FFFFFF"/>
    </a:lt1>
    <a:dk2>
      <a:srgbClr val="000000"/>
    </a:dk2>
    <a:lt2>
      <a:srgbClr val="808080"/>
    </a:lt2>
    <a:accent1>
      <a:srgbClr val="66A3E0"/>
    </a:accent1>
    <a:accent2>
      <a:srgbClr val="6181A0"/>
    </a:accent2>
    <a:accent3>
      <a:srgbClr val="FFFFFF"/>
    </a:accent3>
    <a:accent4>
      <a:srgbClr val="000000"/>
    </a:accent4>
    <a:accent5>
      <a:srgbClr val="B8CEED"/>
    </a:accent5>
    <a:accent6>
      <a:srgbClr val="577491"/>
    </a:accent6>
    <a:hlink>
      <a:srgbClr val="69E1FF"/>
    </a:hlink>
    <a:folHlink>
      <a:srgbClr val="59AED8"/>
    </a:folHlink>
  </a:clrScheme>
  <a:fontScheme name="18_Специальное оформление">
    <a:majorFont>
      <a:latin typeface="Arial Narrow"/>
      <a:ea typeface=""/>
      <a:cs typeface="Arial"/>
    </a:majorFont>
    <a:minorFont>
      <a:latin typeface="Arial Narrow"/>
      <a:ea typeface=""/>
      <a:cs typeface="Arial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18_Специальное оформление 13">
    <a:dk1>
      <a:srgbClr val="000000"/>
    </a:dk1>
    <a:lt1>
      <a:srgbClr val="FFFFFF"/>
    </a:lt1>
    <a:dk2>
      <a:srgbClr val="000000"/>
    </a:dk2>
    <a:lt2>
      <a:srgbClr val="808080"/>
    </a:lt2>
    <a:accent1>
      <a:srgbClr val="66A3E0"/>
    </a:accent1>
    <a:accent2>
      <a:srgbClr val="6181A0"/>
    </a:accent2>
    <a:accent3>
      <a:srgbClr val="FFFFFF"/>
    </a:accent3>
    <a:accent4>
      <a:srgbClr val="000000"/>
    </a:accent4>
    <a:accent5>
      <a:srgbClr val="B8CEED"/>
    </a:accent5>
    <a:accent6>
      <a:srgbClr val="577491"/>
    </a:accent6>
    <a:hlink>
      <a:srgbClr val="69E1FF"/>
    </a:hlink>
    <a:folHlink>
      <a:srgbClr val="59AED8"/>
    </a:folHlink>
  </a:clrScheme>
  <a:fontScheme name="18_Специальное оформление">
    <a:majorFont>
      <a:latin typeface="Arial Narrow"/>
      <a:ea typeface=""/>
      <a:cs typeface="Arial"/>
    </a:majorFont>
    <a:minorFont>
      <a:latin typeface="Arial Narrow"/>
      <a:ea typeface=""/>
      <a:cs typeface="Arial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18_Специальное оформление 13">
    <a:dk1>
      <a:srgbClr val="000000"/>
    </a:dk1>
    <a:lt1>
      <a:srgbClr val="FFFFFF"/>
    </a:lt1>
    <a:dk2>
      <a:srgbClr val="000000"/>
    </a:dk2>
    <a:lt2>
      <a:srgbClr val="808080"/>
    </a:lt2>
    <a:accent1>
      <a:srgbClr val="66A3E0"/>
    </a:accent1>
    <a:accent2>
      <a:srgbClr val="6181A0"/>
    </a:accent2>
    <a:accent3>
      <a:srgbClr val="FFFFFF"/>
    </a:accent3>
    <a:accent4>
      <a:srgbClr val="000000"/>
    </a:accent4>
    <a:accent5>
      <a:srgbClr val="B8CEED"/>
    </a:accent5>
    <a:accent6>
      <a:srgbClr val="577491"/>
    </a:accent6>
    <a:hlink>
      <a:srgbClr val="69E1FF"/>
    </a:hlink>
    <a:folHlink>
      <a:srgbClr val="59AED8"/>
    </a:folHlink>
  </a:clrScheme>
  <a:fontScheme name="18_Специальное оформление">
    <a:majorFont>
      <a:latin typeface="Arial Narrow"/>
      <a:ea typeface=""/>
      <a:cs typeface="Arial"/>
    </a:majorFont>
    <a:minorFont>
      <a:latin typeface="Arial Narrow"/>
      <a:ea typeface=""/>
      <a:cs typeface="Arial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18_Специальное оформление 13">
    <a:dk1>
      <a:srgbClr val="000000"/>
    </a:dk1>
    <a:lt1>
      <a:srgbClr val="FFFFFF"/>
    </a:lt1>
    <a:dk2>
      <a:srgbClr val="000000"/>
    </a:dk2>
    <a:lt2>
      <a:srgbClr val="808080"/>
    </a:lt2>
    <a:accent1>
      <a:srgbClr val="66A3E0"/>
    </a:accent1>
    <a:accent2>
      <a:srgbClr val="6181A0"/>
    </a:accent2>
    <a:accent3>
      <a:srgbClr val="FFFFFF"/>
    </a:accent3>
    <a:accent4>
      <a:srgbClr val="000000"/>
    </a:accent4>
    <a:accent5>
      <a:srgbClr val="B8CEED"/>
    </a:accent5>
    <a:accent6>
      <a:srgbClr val="577491"/>
    </a:accent6>
    <a:hlink>
      <a:srgbClr val="69E1FF"/>
    </a:hlink>
    <a:folHlink>
      <a:srgbClr val="59AED8"/>
    </a:folHlink>
  </a:clrScheme>
  <a:fontScheme name="18_Специальное оформление">
    <a:majorFont>
      <a:latin typeface="Arial Narrow"/>
      <a:ea typeface=""/>
      <a:cs typeface="Arial"/>
    </a:majorFont>
    <a:minorFont>
      <a:latin typeface="Arial Narrow"/>
      <a:ea typeface=""/>
      <a:cs typeface="Arial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18_Специальное оформление 13">
    <a:dk1>
      <a:srgbClr val="000000"/>
    </a:dk1>
    <a:lt1>
      <a:srgbClr val="FFFFFF"/>
    </a:lt1>
    <a:dk2>
      <a:srgbClr val="000000"/>
    </a:dk2>
    <a:lt2>
      <a:srgbClr val="808080"/>
    </a:lt2>
    <a:accent1>
      <a:srgbClr val="66A3E0"/>
    </a:accent1>
    <a:accent2>
      <a:srgbClr val="6181A0"/>
    </a:accent2>
    <a:accent3>
      <a:srgbClr val="FFFFFF"/>
    </a:accent3>
    <a:accent4>
      <a:srgbClr val="000000"/>
    </a:accent4>
    <a:accent5>
      <a:srgbClr val="B8CEED"/>
    </a:accent5>
    <a:accent6>
      <a:srgbClr val="577491"/>
    </a:accent6>
    <a:hlink>
      <a:srgbClr val="69E1FF"/>
    </a:hlink>
    <a:folHlink>
      <a:srgbClr val="59AED8"/>
    </a:folHlink>
  </a:clrScheme>
  <a:fontScheme name="18_Специальное оформление">
    <a:majorFont>
      <a:latin typeface="Arial Narrow"/>
      <a:ea typeface=""/>
      <a:cs typeface="Arial"/>
    </a:majorFont>
    <a:minorFont>
      <a:latin typeface="Arial Narrow"/>
      <a:ea typeface=""/>
      <a:cs typeface="Arial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18_Специальное оформление 13">
    <a:dk1>
      <a:srgbClr val="000000"/>
    </a:dk1>
    <a:lt1>
      <a:srgbClr val="FFFFFF"/>
    </a:lt1>
    <a:dk2>
      <a:srgbClr val="000000"/>
    </a:dk2>
    <a:lt2>
      <a:srgbClr val="808080"/>
    </a:lt2>
    <a:accent1>
      <a:srgbClr val="66A3E0"/>
    </a:accent1>
    <a:accent2>
      <a:srgbClr val="6181A0"/>
    </a:accent2>
    <a:accent3>
      <a:srgbClr val="FFFFFF"/>
    </a:accent3>
    <a:accent4>
      <a:srgbClr val="000000"/>
    </a:accent4>
    <a:accent5>
      <a:srgbClr val="B8CEED"/>
    </a:accent5>
    <a:accent6>
      <a:srgbClr val="577491"/>
    </a:accent6>
    <a:hlink>
      <a:srgbClr val="69E1FF"/>
    </a:hlink>
    <a:folHlink>
      <a:srgbClr val="59AED8"/>
    </a:folHlink>
  </a:clrScheme>
  <a:fontScheme name="18_Специальное оформление">
    <a:majorFont>
      <a:latin typeface="Arial Narrow"/>
      <a:ea typeface=""/>
      <a:cs typeface="Arial"/>
    </a:majorFont>
    <a:minorFont>
      <a:latin typeface="Arial Narrow"/>
      <a:ea typeface=""/>
      <a:cs typeface="Arial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18_Специальное оформление 13">
    <a:dk1>
      <a:srgbClr val="000000"/>
    </a:dk1>
    <a:lt1>
      <a:srgbClr val="FFFFFF"/>
    </a:lt1>
    <a:dk2>
      <a:srgbClr val="000000"/>
    </a:dk2>
    <a:lt2>
      <a:srgbClr val="808080"/>
    </a:lt2>
    <a:accent1>
      <a:srgbClr val="66A3E0"/>
    </a:accent1>
    <a:accent2>
      <a:srgbClr val="6181A0"/>
    </a:accent2>
    <a:accent3>
      <a:srgbClr val="FFFFFF"/>
    </a:accent3>
    <a:accent4>
      <a:srgbClr val="000000"/>
    </a:accent4>
    <a:accent5>
      <a:srgbClr val="B8CEED"/>
    </a:accent5>
    <a:accent6>
      <a:srgbClr val="577491"/>
    </a:accent6>
    <a:hlink>
      <a:srgbClr val="69E1FF"/>
    </a:hlink>
    <a:folHlink>
      <a:srgbClr val="59AED8"/>
    </a:folHlink>
  </a:clrScheme>
  <a:fontScheme name="18_Специальное оформление">
    <a:majorFont>
      <a:latin typeface="Arial Narrow"/>
      <a:ea typeface=""/>
      <a:cs typeface="Arial"/>
    </a:majorFont>
    <a:minorFont>
      <a:latin typeface="Arial Narrow"/>
      <a:ea typeface=""/>
      <a:cs typeface="Arial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19051</TotalTime>
  <Words>691</Words>
  <Application>Microsoft Office PowerPoint</Application>
  <PresentationFormat>Экран (4:3)</PresentationFormat>
  <Paragraphs>114</Paragraphs>
  <Slides>8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21</vt:i4>
      </vt:variant>
      <vt:variant>
        <vt:lpstr>Заголовки слайдов</vt:lpstr>
      </vt:variant>
      <vt:variant>
        <vt:i4>8</vt:i4>
      </vt:variant>
    </vt:vector>
  </HeadingPairs>
  <TitlesOfParts>
    <vt:vector size="29" baseType="lpstr">
      <vt:lpstr>3_Специальное оформление</vt:lpstr>
      <vt:lpstr>4_Специальное оформление</vt:lpstr>
      <vt:lpstr>5_Специальное оформление</vt:lpstr>
      <vt:lpstr>6_Специальное оформление</vt:lpstr>
      <vt:lpstr>7_Специальное оформление</vt:lpstr>
      <vt:lpstr>8_Специальное оформление</vt:lpstr>
      <vt:lpstr>9_Специальное оформление</vt:lpstr>
      <vt:lpstr>2_Специальное оформление</vt:lpstr>
      <vt:lpstr>10_Специальное оформление</vt:lpstr>
      <vt:lpstr>11_Специальное оформление</vt:lpstr>
      <vt:lpstr>12_Специальное оформление</vt:lpstr>
      <vt:lpstr>13_Специальное оформление</vt:lpstr>
      <vt:lpstr>15_Специальное оформление</vt:lpstr>
      <vt:lpstr>16_Специальное оформление</vt:lpstr>
      <vt:lpstr>17_Специальное оформление</vt:lpstr>
      <vt:lpstr>18_Специальное оформление</vt:lpstr>
      <vt:lpstr>19_Специальное оформление</vt:lpstr>
      <vt:lpstr>20_Специальное оформление</vt:lpstr>
      <vt:lpstr>21_Специальное оформление</vt:lpstr>
      <vt:lpstr>22_Специальное оформление</vt:lpstr>
      <vt:lpstr>23_Специальное оформление</vt:lpstr>
      <vt:lpstr>Слайд 1</vt:lpstr>
      <vt:lpstr>Ограничение ответственности</vt:lpstr>
      <vt:lpstr>ОГК-2: Производственные и финансовые результаты</vt:lpstr>
      <vt:lpstr>ОГК-2: Выручка</vt:lpstr>
      <vt:lpstr>ОГК-2: Операционные расходы</vt:lpstr>
      <vt:lpstr>ОГК-2: EBITDA и прибыль</vt:lpstr>
      <vt:lpstr>Слайд 7</vt:lpstr>
      <vt:lpstr>Слайд 8</vt:lpstr>
    </vt:vector>
  </TitlesOfParts>
  <Company>Typo Graphic Design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Pirit</dc:creator>
  <cp:lastModifiedBy>melnikov</cp:lastModifiedBy>
  <cp:revision>1484</cp:revision>
  <cp:lastPrinted>2012-08-24T05:09:02Z</cp:lastPrinted>
  <dcterms:created xsi:type="dcterms:W3CDTF">2009-07-15T11:37:47Z</dcterms:created>
  <dcterms:modified xsi:type="dcterms:W3CDTF">2013-05-24T13:25:55Z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ewDesign">
    <vt:lpwstr>Yes</vt:lpwstr>
  </property>
  <property fmtid="{D5CDD505-2E9C-101B-9397-08002B2CF9AE}" pid="3" name="Output Device">
    <vt:lpwstr>Canon Colorpass 1000</vt:lpwstr>
  </property>
</Properties>
</file>