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charts/chart3.xml" ContentType="application/vnd.openxmlformats-officedocument.drawingml.char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charts/chart10.xml" ContentType="application/vnd.openxmlformats-officedocument.drawingml.char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ags/tag2.xml" ContentType="application/vnd.openxmlformats-officedocument.presentationml.tags+xml"/>
  <Override PartName="/ppt/theme/themeOverride3.xml" ContentType="application/vnd.openxmlformats-officedocument.themeOverr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ags/tag3.xml" ContentType="application/vnd.openxmlformats-officedocument.presentationml.tags+xml"/>
  <Override PartName="/ppt/theme/themeOverride4.xml" ContentType="application/vnd.openxmlformats-officedocument.themeOverride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charts/chart7.xml" ContentType="application/vnd.openxmlformats-officedocument.drawingml.chart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Override10.xml" ContentType="application/vnd.openxmlformats-officedocument.themeOverride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63" r:id="rId7"/>
    <p:sldMasterId id="2147483655" r:id="rId8"/>
    <p:sldMasterId id="2147483666" r:id="rId9"/>
    <p:sldMasterId id="2147483667" r:id="rId10"/>
    <p:sldMasterId id="2147483668" r:id="rId11"/>
    <p:sldMasterId id="2147483669" r:id="rId12"/>
    <p:sldMasterId id="2147483671" r:id="rId13"/>
    <p:sldMasterId id="2147483672" r:id="rId14"/>
    <p:sldMasterId id="2147483673" r:id="rId15"/>
    <p:sldMasterId id="2147483674" r:id="rId16"/>
    <p:sldMasterId id="2147483675" r:id="rId17"/>
    <p:sldMasterId id="2147483676" r:id="rId18"/>
    <p:sldMasterId id="2147483677" r:id="rId19"/>
    <p:sldMasterId id="2147483678" r:id="rId20"/>
    <p:sldMasterId id="2147483679" r:id="rId21"/>
  </p:sldMasterIdLst>
  <p:notesMasterIdLst>
    <p:notesMasterId r:id="rId30"/>
  </p:notesMasterIdLst>
  <p:handoutMasterIdLst>
    <p:handoutMasterId r:id="rId31"/>
  </p:handoutMasterIdLst>
  <p:sldIdLst>
    <p:sldId id="572" r:id="rId22"/>
    <p:sldId id="562" r:id="rId23"/>
    <p:sldId id="582" r:id="rId24"/>
    <p:sldId id="599" r:id="rId25"/>
    <p:sldId id="607" r:id="rId26"/>
    <p:sldId id="606" r:id="rId27"/>
    <p:sldId id="605" r:id="rId28"/>
    <p:sldId id="601" r:id="rId2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3366"/>
    <a:srgbClr val="0066FF"/>
    <a:srgbClr val="0066CC"/>
    <a:srgbClr val="99CC00"/>
    <a:srgbClr val="003399"/>
    <a:srgbClr val="FFB340"/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53" autoAdjust="0"/>
    <p:restoredTop sz="99877" autoAdjust="0"/>
  </p:normalViewPr>
  <p:slideViewPr>
    <p:cSldViewPr snapToGrid="0">
      <p:cViewPr varScale="1">
        <p:scale>
          <a:sx n="102" d="100"/>
          <a:sy n="102" d="100"/>
        </p:scale>
        <p:origin x="-576" y="-102"/>
      </p:cViewPr>
      <p:guideLst>
        <p:guide orient="horz" pos="1315"/>
        <p:guide orient="horz" pos="3056"/>
        <p:guide orient="horz" pos="3707"/>
        <p:guide orient="horz" pos="825"/>
        <p:guide orient="horz" pos="3256"/>
        <p:guide orient="horz" pos="608"/>
        <p:guide orient="horz" pos="1059"/>
        <p:guide pos="1408"/>
        <p:guide pos="3025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76" y="210"/>
      </p:cViewPr>
      <p:guideLst>
        <p:guide orient="horz" pos="3127"/>
        <p:guide pos="2137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red\analytic\Investor%20Relations\&#1043;&#1072;&#1079;&#1086;&#1101;&#1085;&#1077;&#1088;&#1075;&#1077;&#1090;&#1080;&#1095;&#1077;&#1089;&#1082;&#1072;&#1103;%20&#1082;&#1086;&#1084;&#1087;&#1072;&#1085;&#1080;&#1103;\&#1055;&#1088;&#1077;&#1079;&#1077;&#1085;&#1090;&#1072;&#1094;&#1080;&#1080;\&#1054;&#1043;&#1050;-2%20&#1054;&#1043;&#1050;-6\IFRS%2012m2010\&#1052;&#1057;&#1060;&#1054;2010_&#1054;&#1043;&#1050;-6_&#1088;&#1091;&#1089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revenue!$D$4:$D$5</c:f>
              <c:numCache>
                <c:formatCode>_-* #,##0.0_р_._-;\-* #,##0.0_р_._-;_-* "-"?_р_._-;_-@_-</c:formatCode>
                <c:ptCount val="2"/>
                <c:pt idx="0">
                  <c:v>21759.378385000025</c:v>
                </c:pt>
                <c:pt idx="1">
                  <c:v>12238.270689059997</c:v>
                </c:pt>
              </c:numCache>
            </c:numRef>
          </c:val>
        </c:ser>
        <c:firstSliceAng val="169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686668905723344"/>
          <c:y val="5.1400510084646814E-2"/>
          <c:w val="0.58024518810148729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Debt!$A$9</c:f>
              <c:strCache>
                <c:ptCount val="1"/>
                <c:pt idx="0">
                  <c:v>Чистый долг</c:v>
                </c:pt>
              </c:strCache>
            </c:strRef>
          </c:tx>
          <c:spPr>
            <a:solidFill>
              <a:srgbClr val="0066FF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Debt!$B$9:$C$9</c:f>
              <c:numCache>
                <c:formatCode>#,##0</c:formatCode>
                <c:ptCount val="2"/>
                <c:pt idx="0">
                  <c:v>3778.1019999999999</c:v>
                </c:pt>
                <c:pt idx="1">
                  <c:v>7805.9050000000007</c:v>
                </c:pt>
              </c:numCache>
            </c:numRef>
          </c:val>
        </c:ser>
        <c:ser>
          <c:idx val="1"/>
          <c:order val="1"/>
          <c:tx>
            <c:strRef>
              <c:f>Debt!$A$10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Debt!$B$10:$C$10</c:f>
              <c:numCache>
                <c:formatCode>#,##0</c:formatCode>
                <c:ptCount val="2"/>
                <c:pt idx="0">
                  <c:v>5298.8970000000018</c:v>
                </c:pt>
                <c:pt idx="1">
                  <c:v>5452.9839999999995</c:v>
                </c:pt>
              </c:numCache>
            </c:numRef>
          </c:val>
        </c:ser>
        <c:gapWidth val="78"/>
        <c:axId val="149308928"/>
        <c:axId val="149310464"/>
      </c:barChart>
      <c:lineChart>
        <c:grouping val="standard"/>
        <c:ser>
          <c:idx val="2"/>
          <c:order val="2"/>
          <c:tx>
            <c:strRef>
              <c:f>Debt!$A$11</c:f>
              <c:strCache>
                <c:ptCount val="1"/>
                <c:pt idx="0">
                  <c:v>Чистый долг/EBITDA</c:v>
                </c:pt>
              </c:strCache>
            </c:strRef>
          </c:tx>
          <c:spPr>
            <a:ln>
              <a:solidFill>
                <a:srgbClr val="003399"/>
              </a:solidFill>
            </a:ln>
          </c:spPr>
          <c:marker>
            <c:spPr>
              <a:solidFill>
                <a:srgbClr val="003399"/>
              </a:solidFill>
              <a:ln>
                <a:solidFill>
                  <a:srgbClr val="003399"/>
                </a:solidFill>
              </a:ln>
            </c:spPr>
          </c:marker>
          <c:dLbls>
            <c:dLblPos val="t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Debt!$B$11:$C$11</c:f>
              <c:numCache>
                <c:formatCode>#,##0.0</c:formatCode>
                <c:ptCount val="2"/>
                <c:pt idx="0">
                  <c:v>0.71299781822521835</c:v>
                </c:pt>
                <c:pt idx="1">
                  <c:v>1.4314923718829538</c:v>
                </c:pt>
              </c:numCache>
            </c:numRef>
          </c:val>
        </c:ser>
        <c:marker val="1"/>
        <c:axId val="149354752"/>
        <c:axId val="149353216"/>
      </c:lineChart>
      <c:catAx>
        <c:axId val="149308928"/>
        <c:scaling>
          <c:orientation val="minMax"/>
        </c:scaling>
        <c:axPos val="b"/>
        <c:numFmt formatCode="General" sourceLinked="1"/>
        <c:majorTickMark val="none"/>
        <c:tickLblPos val="nextTo"/>
        <c:crossAx val="149310464"/>
        <c:crosses val="autoZero"/>
        <c:auto val="1"/>
        <c:lblAlgn val="ctr"/>
        <c:lblOffset val="100"/>
      </c:catAx>
      <c:valAx>
        <c:axId val="149310464"/>
        <c:scaling>
          <c:orientation val="minMax"/>
        </c:scaling>
        <c:axPos val="l"/>
        <c:numFmt formatCode="#,##0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9308928"/>
        <c:crosses val="autoZero"/>
        <c:crossBetween val="between"/>
      </c:valAx>
      <c:valAx>
        <c:axId val="149353216"/>
        <c:scaling>
          <c:orientation val="minMax"/>
        </c:scaling>
        <c:axPos val="r"/>
        <c:numFmt formatCode="#,##0.0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9354752"/>
        <c:crosses val="max"/>
        <c:crossBetween val="between"/>
      </c:valAx>
      <c:catAx>
        <c:axId val="149354752"/>
        <c:scaling>
          <c:orientation val="minMax"/>
        </c:scaling>
        <c:delete val="1"/>
        <c:axPos val="b"/>
        <c:numFmt formatCode="General" sourceLinked="1"/>
        <c:tickLblPos val="none"/>
        <c:crossAx val="1493532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2690266841644791"/>
          <c:y val="0.15220180810733147"/>
          <c:w val="0.27309740166957341"/>
          <c:h val="0.61042131402836863"/>
        </c:manualLayout>
      </c:layout>
    </c:legend>
    <c:plotVisOnly val="1"/>
    <c:dispBlanksAs val="gap"/>
  </c:chart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488879679513745"/>
          <c:y val="5.1400510084646814E-2"/>
          <c:w val="0.63638541234981627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Debt!$A$9</c:f>
              <c:strCache>
                <c:ptCount val="1"/>
                <c:pt idx="0">
                  <c:v>Чистый долг на конец периода</c:v>
                </c:pt>
              </c:strCache>
            </c:strRef>
          </c:tx>
          <c:spPr>
            <a:solidFill>
              <a:srgbClr val="0066FF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Debt!$B$9:$C$9</c:f>
              <c:numCache>
                <c:formatCode>#,##0</c:formatCode>
                <c:ptCount val="2"/>
                <c:pt idx="0">
                  <c:v>3778.1019999999999</c:v>
                </c:pt>
                <c:pt idx="1">
                  <c:v>7805.9050000000007</c:v>
                </c:pt>
              </c:numCache>
            </c:numRef>
          </c:val>
        </c:ser>
        <c:ser>
          <c:idx val="1"/>
          <c:order val="1"/>
          <c:tx>
            <c:strRef>
              <c:f>Debt!$A$10</c:f>
              <c:strCache>
                <c:ptCount val="1"/>
                <c:pt idx="0">
                  <c:v>EBITDA за период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Debt!$B$10:$C$10</c:f>
              <c:numCache>
                <c:formatCode>#,##0</c:formatCode>
                <c:ptCount val="2"/>
                <c:pt idx="0">
                  <c:v>5298.8970000000063</c:v>
                </c:pt>
                <c:pt idx="1">
                  <c:v>5452.9839999999895</c:v>
                </c:pt>
              </c:numCache>
            </c:numRef>
          </c:val>
        </c:ser>
        <c:gapWidth val="78"/>
        <c:axId val="149415424"/>
        <c:axId val="149416960"/>
      </c:barChart>
      <c:lineChart>
        <c:grouping val="standard"/>
        <c:ser>
          <c:idx val="2"/>
          <c:order val="2"/>
          <c:tx>
            <c:strRef>
              <c:f>Debt!$A$11</c:f>
              <c:strCache>
                <c:ptCount val="1"/>
                <c:pt idx="0">
                  <c:v>Чистый долг/EBITDA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square"/>
            <c:size val="7"/>
            <c:spPr>
              <a:solidFill>
                <a:srgbClr val="FF9900"/>
              </a:solidFill>
              <a:ln>
                <a:solidFill>
                  <a:srgbClr val="003399"/>
                </a:solidFill>
              </a:ln>
            </c:spPr>
          </c:marker>
          <c:dLbls>
            <c:dLblPos val="t"/>
            <c:showVal val="1"/>
          </c:dLbls>
          <c:cat>
            <c:numRef>
              <c:f>Debt!$B$8:$C$8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Debt!$B$11:$C$11</c:f>
              <c:numCache>
                <c:formatCode>#,##0.0</c:formatCode>
                <c:ptCount val="2"/>
                <c:pt idx="0">
                  <c:v>0.71299781822521402</c:v>
                </c:pt>
                <c:pt idx="1">
                  <c:v>1.4314923718829604</c:v>
                </c:pt>
              </c:numCache>
            </c:numRef>
          </c:val>
        </c:ser>
        <c:marker val="1"/>
        <c:axId val="149510400"/>
        <c:axId val="149508864"/>
      </c:lineChart>
      <c:catAx>
        <c:axId val="149415424"/>
        <c:scaling>
          <c:orientation val="minMax"/>
        </c:scaling>
        <c:axPos val="b"/>
        <c:numFmt formatCode="General" sourceLinked="1"/>
        <c:majorTickMark val="none"/>
        <c:tickLblPos val="nextTo"/>
        <c:crossAx val="149416960"/>
        <c:crosses val="autoZero"/>
        <c:auto val="1"/>
        <c:lblAlgn val="ctr"/>
        <c:lblOffset val="100"/>
      </c:catAx>
      <c:valAx>
        <c:axId val="149416960"/>
        <c:scaling>
          <c:orientation val="minMax"/>
        </c:scaling>
        <c:axPos val="l"/>
        <c:numFmt formatCode="#,##0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9415424"/>
        <c:crosses val="autoZero"/>
        <c:crossBetween val="between"/>
      </c:valAx>
      <c:valAx>
        <c:axId val="149508864"/>
        <c:scaling>
          <c:orientation val="minMax"/>
        </c:scaling>
        <c:axPos val="r"/>
        <c:numFmt formatCode="#,##0.0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9510400"/>
        <c:crosses val="max"/>
        <c:crossBetween val="between"/>
      </c:valAx>
      <c:catAx>
        <c:axId val="149510400"/>
        <c:scaling>
          <c:orientation val="minMax"/>
        </c:scaling>
        <c:delete val="1"/>
        <c:axPos val="b"/>
        <c:numFmt formatCode="General" sourceLinked="1"/>
        <c:tickLblPos val="none"/>
        <c:crossAx val="14950886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2690266841644791"/>
          <c:y val="0.15220180810733047"/>
          <c:w val="0.27309740166957341"/>
          <c:h val="0.61042131402836863"/>
        </c:manualLayout>
      </c:layout>
    </c:legend>
    <c:plotVisOnly val="1"/>
    <c:dispBlanksAs val="gap"/>
  </c:chart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7727439451770236"/>
          <c:y val="4.210528642369743E-2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revenue!$C$3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revenue!$C$4:$C$5</c:f>
              <c:numCache>
                <c:formatCode>_-* #,##0.0_р_._-;\-* #,##0.0_р_._-;_-* "-"?_р_._-;_-@_-</c:formatCode>
                <c:ptCount val="2"/>
                <c:pt idx="0">
                  <c:v>13828.253148000014</c:v>
                </c:pt>
                <c:pt idx="1">
                  <c:v>26045.001972629998</c:v>
                </c:pt>
              </c:numCache>
            </c:numRef>
          </c:val>
        </c:ser>
        <c:firstSliceAng val="213"/>
      </c:pieChart>
    </c:plotArea>
    <c:legend>
      <c:legendPos val="r"/>
      <c:layout>
        <c:manualLayout>
          <c:xMode val="edge"/>
          <c:yMode val="edge"/>
          <c:x val="0.50743796595973956"/>
          <c:y val="0.33269586003363188"/>
          <c:w val="0.34271448164471557"/>
          <c:h val="0.50121757216055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revenue!$A$43:$A$44</c:f>
              <c:strCache>
                <c:ptCount val="2"/>
                <c:pt idx="0">
                  <c:v>Электричество</c:v>
                </c:pt>
                <c:pt idx="1">
                  <c:v>Мощность</c:v>
                </c:pt>
              </c:strCache>
            </c:strRef>
          </c:cat>
          <c:val>
            <c:numRef>
              <c:f>revenue!$B$43:$B$44</c:f>
              <c:numCache>
                <c:formatCode>General</c:formatCode>
                <c:ptCount val="2"/>
                <c:pt idx="0">
                  <c:v>31323810</c:v>
                </c:pt>
                <c:pt idx="1">
                  <c:v>13058847</c:v>
                </c:pt>
              </c:numCache>
            </c:numRef>
          </c:val>
        </c:ser>
        <c:firstSliceAng val="10"/>
      </c:pieChart>
    </c:plotArea>
    <c:legend>
      <c:legendPos val="r"/>
      <c:layout>
        <c:manualLayout>
          <c:xMode val="edge"/>
          <c:yMode val="edge"/>
          <c:x val="0.620290770863693"/>
          <c:y val="0.21339754849981959"/>
          <c:w val="0.34271448164471463"/>
          <c:h val="0.50121757216055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revenue!$D$4:$D$5</c:f>
              <c:numCache>
                <c:formatCode>_-* #,##0_р_._-;\-* #,##0_р_._-;_-* "-"?_р_._-;_-@_-</c:formatCode>
                <c:ptCount val="2"/>
                <c:pt idx="0">
                  <c:v>21759.378385000025</c:v>
                </c:pt>
                <c:pt idx="1">
                  <c:v>12238.270689059997</c:v>
                </c:pt>
              </c:numCache>
            </c:numRef>
          </c:val>
        </c:ser>
        <c:firstSliceAng val="169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7727439451770236"/>
          <c:y val="4.210528642369743E-2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revenue!$C$3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revenue!$C$4:$C$5</c:f>
              <c:numCache>
                <c:formatCode>_-* #,##0_р_._-;\-* #,##0_р_._-;_-* "-"?_р_._-;_-@_-</c:formatCode>
                <c:ptCount val="2"/>
                <c:pt idx="0">
                  <c:v>13828.253148000014</c:v>
                </c:pt>
                <c:pt idx="1">
                  <c:v>26045.001972629998</c:v>
                </c:pt>
              </c:numCache>
            </c:numRef>
          </c:val>
        </c:ser>
        <c:firstSliceAng val="213"/>
      </c:pieChart>
    </c:plotArea>
    <c:legend>
      <c:legendPos val="r"/>
      <c:layout>
        <c:manualLayout>
          <c:xMode val="edge"/>
          <c:yMode val="edge"/>
          <c:x val="0.50743796595974333"/>
          <c:y val="0.33269586003363188"/>
          <c:w val="0.34271448164471441"/>
          <c:h val="0.50121757216055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revenue!$D$4:$D$5</c:f>
              <c:numCache>
                <c:formatCode>_-* #,##0_р_._-;\-* #,##0_р_._-;_-* "-"?_р_._-;_-@_-</c:formatCode>
                <c:ptCount val="2"/>
                <c:pt idx="0">
                  <c:v>21759.378385000025</c:v>
                </c:pt>
                <c:pt idx="1">
                  <c:v>12238.270689059997</c:v>
                </c:pt>
              </c:numCache>
            </c:numRef>
          </c:val>
        </c:ser>
        <c:firstSliceAng val="169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7727439451770236"/>
          <c:y val="4.210528642369743E-2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revenue!$C$3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66FF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revenue!$B$4:$B$5</c:f>
              <c:strCache>
                <c:ptCount val="2"/>
                <c:pt idx="0">
                  <c:v>регулируемый рынок</c:v>
                </c:pt>
                <c:pt idx="1">
                  <c:v>свободный рынок</c:v>
                </c:pt>
              </c:strCache>
            </c:strRef>
          </c:cat>
          <c:val>
            <c:numRef>
              <c:f>revenue!$C$4:$C$5</c:f>
              <c:numCache>
                <c:formatCode>_-* #,##0_р_._-;\-* #,##0_р_._-;_-* "-"?_р_._-;_-@_-</c:formatCode>
                <c:ptCount val="2"/>
                <c:pt idx="0">
                  <c:v>13828.253148000014</c:v>
                </c:pt>
                <c:pt idx="1">
                  <c:v>26045.001972629998</c:v>
                </c:pt>
              </c:numCache>
            </c:numRef>
          </c:val>
        </c:ser>
        <c:firstSliceAng val="213"/>
      </c:pieChart>
    </c:plotArea>
    <c:legend>
      <c:legendPos val="r"/>
      <c:layout>
        <c:manualLayout>
          <c:xMode val="edge"/>
          <c:yMode val="edge"/>
          <c:x val="0.50743796595973922"/>
          <c:y val="0.33269586003363188"/>
          <c:w val="0.34271448164471574"/>
          <c:h val="0.50121757216055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1256038647343052E-2"/>
          <c:y val="0"/>
          <c:w val="0.95748792270531358"/>
          <c:h val="0.77084098862644423"/>
        </c:manualLayout>
      </c:layout>
      <c:barChart>
        <c:barDir val="col"/>
        <c:grouping val="stacked"/>
        <c:ser>
          <c:idx val="0"/>
          <c:order val="0"/>
          <c:spPr>
            <a:noFill/>
            <a:ln>
              <a:noFill/>
            </a:ln>
          </c:spPr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Profit'!$L$2:$L$6</c:f>
              <c:numCache>
                <c:formatCode>#,##0</c:formatCode>
                <c:ptCount val="5"/>
                <c:pt idx="1">
                  <c:v>3302.2179999999998</c:v>
                </c:pt>
                <c:pt idx="2">
                  <c:v>2844.1389999999997</c:v>
                </c:pt>
                <c:pt idx="3">
                  <c:v>2203.6129999999998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rgbClr val="003399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3399"/>
              </a:solidFill>
            </c:spPr>
          </c:dPt>
          <c:dLbls>
            <c:dLbl>
              <c:idx val="1"/>
              <c:layout>
                <c:manualLayout>
                  <c:x val="0"/>
                  <c:y val="-4.166666666666669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Profit'!$M$2:$M$6</c:f>
              <c:numCache>
                <c:formatCode>\+#,##0;;</c:formatCode>
                <c:ptCount val="5"/>
                <c:pt idx="0" formatCode="#,##0">
                  <c:v>3302.2179999999998</c:v>
                </c:pt>
                <c:pt idx="1">
                  <c:v>107.792</c:v>
                </c:pt>
                <c:pt idx="2">
                  <c:v>0</c:v>
                </c:pt>
                <c:pt idx="3">
                  <c:v>0</c:v>
                </c:pt>
                <c:pt idx="4" formatCode="#,##0">
                  <c:v>2203.6129999999998</c:v>
                </c:pt>
              </c:numCache>
            </c:numRef>
          </c:val>
        </c:ser>
        <c:ser>
          <c:idx val="2"/>
          <c:order val="2"/>
          <c:spPr>
            <a:solidFill>
              <a:srgbClr val="0066FF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Profit'!$N$2:$N$6</c:f>
              <c:numCache>
                <c:formatCode>\-#,##0;;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565.87099999999998</c:v>
                </c:pt>
                <c:pt idx="3">
                  <c:v>640.52599999999939</c:v>
                </c:pt>
              </c:numCache>
            </c:numRef>
          </c:val>
        </c:ser>
        <c:gapWidth val="0"/>
        <c:overlap val="100"/>
        <c:axId val="147557376"/>
        <c:axId val="148701952"/>
      </c:barChart>
      <c:catAx>
        <c:axId val="147557376"/>
        <c:scaling>
          <c:orientation val="minMax"/>
        </c:scaling>
        <c:axPos val="b"/>
        <c:majorTickMark val="none"/>
        <c:tickLblPos val="nextTo"/>
        <c:crossAx val="148701952"/>
        <c:crosses val="autoZero"/>
        <c:auto val="1"/>
        <c:lblAlgn val="ctr"/>
        <c:lblOffset val="100"/>
      </c:catAx>
      <c:valAx>
        <c:axId val="148701952"/>
        <c:scaling>
          <c:orientation val="minMax"/>
        </c:scaling>
        <c:delete val="1"/>
        <c:axPos val="l"/>
        <c:numFmt formatCode="General" sourceLinked="1"/>
        <c:tickLblPos val="none"/>
        <c:crossAx val="147557376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125603864734301E-2"/>
          <c:y val="0"/>
          <c:w val="0.95748792270531358"/>
          <c:h val="0.77084098862644246"/>
        </c:manualLayout>
      </c:layout>
      <c:barChart>
        <c:barDir val="col"/>
        <c:grouping val="stacked"/>
        <c:ser>
          <c:idx val="0"/>
          <c:order val="0"/>
          <c:spPr>
            <a:noFill/>
            <a:ln>
              <a:noFill/>
            </a:ln>
          </c:spPr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Profit'!$L$2:$L$6</c:f>
              <c:numCache>
                <c:formatCode>#,##0</c:formatCode>
                <c:ptCount val="5"/>
                <c:pt idx="1">
                  <c:v>3309</c:v>
                </c:pt>
                <c:pt idx="2">
                  <c:v>2850.9209999999998</c:v>
                </c:pt>
                <c:pt idx="3">
                  <c:v>2208.9209999999998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rgbClr val="003399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3399"/>
              </a:solidFill>
            </c:spPr>
          </c:dPt>
          <c:dLbls>
            <c:dLbl>
              <c:idx val="1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Profit'!$M$2:$M$6</c:f>
              <c:numCache>
                <c:formatCode>\+#,##0;;</c:formatCode>
                <c:ptCount val="5"/>
                <c:pt idx="0" formatCode="#,##0">
                  <c:v>3309</c:v>
                </c:pt>
                <c:pt idx="1">
                  <c:v>107.792</c:v>
                </c:pt>
                <c:pt idx="2">
                  <c:v>0</c:v>
                </c:pt>
                <c:pt idx="3">
                  <c:v>0</c:v>
                </c:pt>
                <c:pt idx="4" formatCode="#,##0">
                  <c:v>2209</c:v>
                </c:pt>
              </c:numCache>
            </c:numRef>
          </c:val>
        </c:ser>
        <c:ser>
          <c:idx val="2"/>
          <c:order val="2"/>
          <c:spPr>
            <a:solidFill>
              <a:srgbClr val="0066FF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'EBITDA and Net Profit'!$K$2:$K$6</c:f>
              <c:strCache>
                <c:ptCount val="5"/>
                <c:pt idx="0">
                  <c:v>Прибыль от операционной деятельности</c:v>
                </c:pt>
                <c:pt idx="1">
                  <c:v>Финансовые доходы</c:v>
                </c:pt>
                <c:pt idx="2">
                  <c:v>Финансовые расходы</c:v>
                </c:pt>
                <c:pt idx="3">
                  <c:v>Расходы по налогу на прибыль</c:v>
                </c:pt>
                <c:pt idx="4">
                  <c:v>Прибыль за год</c:v>
                </c:pt>
              </c:strCache>
            </c:strRef>
          </c:cat>
          <c:val>
            <c:numRef>
              <c:f>'EBITDA and Net Profit'!$N$2:$N$6</c:f>
              <c:numCache>
                <c:formatCode>\-#,##0;;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565.87099999999998</c:v>
                </c:pt>
                <c:pt idx="3">
                  <c:v>642</c:v>
                </c:pt>
              </c:numCache>
            </c:numRef>
          </c:val>
        </c:ser>
        <c:gapWidth val="0"/>
        <c:overlap val="100"/>
        <c:axId val="148737408"/>
        <c:axId val="148755584"/>
      </c:barChart>
      <c:catAx>
        <c:axId val="148737408"/>
        <c:scaling>
          <c:orientation val="minMax"/>
        </c:scaling>
        <c:axPos val="b"/>
        <c:majorTickMark val="none"/>
        <c:tickLblPos val="nextTo"/>
        <c:crossAx val="148755584"/>
        <c:crosses val="autoZero"/>
        <c:auto val="1"/>
        <c:lblAlgn val="ctr"/>
        <c:lblOffset val="100"/>
      </c:catAx>
      <c:valAx>
        <c:axId val="148755584"/>
        <c:scaling>
          <c:orientation val="minMax"/>
        </c:scaling>
        <c:delete val="1"/>
        <c:axPos val="l"/>
        <c:numFmt formatCode="General" sourceLinked="1"/>
        <c:tickLblPos val="none"/>
        <c:crossAx val="148737408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5" tIns="47035" rIns="94065" bIns="47035" numCol="1" anchor="t" anchorCtr="0" compatLnSpc="1">
            <a:prstTxWarp prst="textNoShape">
              <a:avLst/>
            </a:prstTxWarp>
          </a:bodyPr>
          <a:lstStyle>
            <a:lvl1pPr defTabSz="937216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818" y="0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5" tIns="47035" rIns="94065" bIns="47035" numCol="1" anchor="t" anchorCtr="0" compatLnSpc="1">
            <a:prstTxWarp prst="textNoShape">
              <a:avLst/>
            </a:prstTxWarp>
          </a:bodyPr>
          <a:lstStyle>
            <a:lvl1pPr algn="r" defTabSz="937216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5" tIns="47035" rIns="94065" bIns="47035" numCol="1" anchor="b" anchorCtr="0" compatLnSpc="1">
            <a:prstTxWarp prst="textNoShape">
              <a:avLst/>
            </a:prstTxWarp>
          </a:bodyPr>
          <a:lstStyle>
            <a:lvl1pPr defTabSz="937216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818" y="9429305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5" tIns="47035" rIns="94065" bIns="47035" numCol="1" anchor="b" anchorCtr="0" compatLnSpc="1">
            <a:prstTxWarp prst="textNoShape">
              <a:avLst/>
            </a:prstTxWarp>
          </a:bodyPr>
          <a:lstStyle>
            <a:lvl1pPr algn="r" defTabSz="937216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BF5A03E-D612-483F-B2D4-CC39D3B87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868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10" tIns="49608" rIns="99210" bIns="49608" numCol="1" anchor="t" anchorCtr="0" compatLnSpc="1">
            <a:prstTxWarp prst="textNoShape">
              <a:avLst/>
            </a:prstTxWarp>
          </a:bodyPr>
          <a:lstStyle>
            <a:lvl1pPr defTabSz="99262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818" y="0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10" tIns="49608" rIns="99210" bIns="49608" numCol="1" anchor="t" anchorCtr="0" compatLnSpc="1">
            <a:prstTxWarp prst="textNoShape">
              <a:avLst/>
            </a:prstTxWarp>
          </a:bodyPr>
          <a:lstStyle>
            <a:lvl1pPr algn="r" defTabSz="99262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93" y="4716193"/>
            <a:ext cx="5423014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10" tIns="49608" rIns="99210" bIns="49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10" tIns="49608" rIns="99210" bIns="49608" numCol="1" anchor="b" anchorCtr="0" compatLnSpc="1">
            <a:prstTxWarp prst="textNoShape">
              <a:avLst/>
            </a:prstTxWarp>
          </a:bodyPr>
          <a:lstStyle>
            <a:lvl1pPr defTabSz="99262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818" y="9429305"/>
            <a:ext cx="2937466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10" tIns="49608" rIns="99210" bIns="49608" numCol="1" anchor="b" anchorCtr="0" compatLnSpc="1">
            <a:prstTxWarp prst="textNoShape">
              <a:avLst/>
            </a:prstTxWarp>
          </a:bodyPr>
          <a:lstStyle>
            <a:lvl1pPr algn="r" defTabSz="99262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124C8B4-F644-459E-B567-26DC2FAFE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0589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16130" indent="-275434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2pPr>
            <a:lvl3pPr marL="1101738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3pPr>
            <a:lvl4pPr marL="1542433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4pPr>
            <a:lvl5pPr marL="1983128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5pPr>
            <a:lvl6pPr marL="2423823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6pPr>
            <a:lvl7pPr marL="2864518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7pPr>
            <a:lvl8pPr marL="3305213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8pPr>
            <a:lvl9pPr marL="3745908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A23560BE-1FCC-4FDD-8691-82F070078C2C}" type="slidenum">
              <a:rPr lang="ru-RU" sz="13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ru-RU" sz="13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16130" indent="-275434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2pPr>
            <a:lvl3pPr marL="1101738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3pPr>
            <a:lvl4pPr marL="1542433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4pPr>
            <a:lvl5pPr marL="1983128" indent="-220348" defTabSz="991564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5pPr>
            <a:lvl6pPr marL="2423823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6pPr>
            <a:lvl7pPr marL="2864518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7pPr>
            <a:lvl8pPr marL="3305213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8pPr>
            <a:lvl9pPr marL="3745908" indent="-220348" defTabSz="99156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627F34D-3B43-441B-8588-2639F55868DE}" type="slidenum">
              <a:rPr lang="ru-RU" sz="13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ru-RU" sz="13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Большое спасибо за внимание! Надеемся, полученная Вами информация будет полезна. Вы также можете направить нам вопросы в письменном виде, на которые наши специалисты по взаимоотношениям с инвесторами ответят Вам.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BC1B-45B5-4763-884A-6ABA3B08A367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03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92C6C-2F61-4711-938F-EE308E42C0A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08656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1755-F8B0-4948-B4CB-E468C879D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431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0E90A-1515-466E-B94D-23D518780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52370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0F9A-99CA-4815-80B7-29BD0389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62602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E25F-AF76-4DF7-BAE9-540FAE245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43484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D0DE-9546-4D12-A8B0-6AEEEF42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944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EFB5-CDC9-4C3D-806A-539D45D7E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43906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BAB9A-B41D-4E7B-809C-92FC2AF60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14458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2B08-4AE6-4D13-A7FB-1A7FD05BD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3437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FD3C-E04F-465F-B5D5-2210B24AB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4292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5AE6-5C5A-45D0-9B86-A8C4572AD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94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66BB-A801-4CC6-8A21-F47EA27E355F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9988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1991-82C0-46AE-9AA9-263412F92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060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1343-B657-46E4-BAB5-E110EFA51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53562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9756-0DC6-4415-AB93-DCBB0F77D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70640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8BBFC-7CAC-456D-BA2A-795DA0C7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62335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9D7FD-BC42-4EB5-AE2C-DE63C2CD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63619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49E9-E898-400A-B87C-1E123F36B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7202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BAD2-2B58-486C-A5F3-D508ED09A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0786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E92BF-5DF9-4B83-BC50-4915EC584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62982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198D4-369D-4553-90A8-BC17C6109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1606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7797-6934-4EAF-96EC-1812D1F9B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32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0" y="1079500"/>
            <a:ext cx="9144000" cy="15287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3EC9-A536-426C-BA16-DFDE1449B5D8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2506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42523-E806-4C4F-9C20-61D9EA4A7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08181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1B28-5E83-41A8-B5DF-8C48E748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46368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2535F-DA82-4BC2-B177-AC3024CC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75269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7DC65-E1CF-4B53-854B-43A5FAEA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3307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B7BD-352D-4C0E-A69F-5D95FCAA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811560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01388-8A42-4C08-967C-A5FA6EF42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3952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67A1-31A9-45E5-8EA8-2DB9BBEDF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1101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EFB5-6B01-45A7-8483-779AFD7F7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333274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9AAF2-3270-440D-A612-7F012F80D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54983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1BA1-A4B4-4B0C-BEE7-0BA6BD58E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77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D5BF-EA4C-45E4-94DF-2D0B82A78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54617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7B4B-F495-48BB-92C6-0DBBC28BD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19771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F5D2-C69A-453B-8FFA-3EEDA337A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94687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872BC-0288-4024-BE9A-50A790647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482595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A6175-48C8-42CD-8763-CACAB019E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44535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C3C59-8975-45BB-AA38-3EBAE598C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0384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21181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41593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70651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77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85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24FBB-D10A-4BB3-B573-F04D809C8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79074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23198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97540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65726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05762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90047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1858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9D92-8336-4AA3-ABE8-427B66346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6480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004D-5491-4271-BEC5-723108675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31637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B170-60C7-4118-B065-9B5B0FB67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56803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F771-7028-415C-8F38-16F352D0B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469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4B19D-344E-4B14-A2AE-5C7112D47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45987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B007-69AA-4347-9F4A-C4342126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80443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5AC7-00CE-4298-997A-558FDA98A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93853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0F06-0130-4809-99F2-E2788DB6C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95813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3B2E-8D18-4EC6-8AE9-38F0F9240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51320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2407-9DB6-474E-9364-7E9CE0324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28299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7F8F1-14A8-4A6F-BD2A-4AF7AE222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32276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C221-49E0-4FC2-AAC4-D1A1B2A6E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34746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7581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57194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4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6E548-8CF8-4C42-98C0-0904DB3F0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60797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4389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99700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21199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77595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33735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4676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243216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34285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20946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7663" y="638175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891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93CD-FF02-4D21-8925-A5AEB49B0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96217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32700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101488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5089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32644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54419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14569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72086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46029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41662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439" y="152401"/>
            <a:ext cx="6764215" cy="7334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0485" y="1023939"/>
            <a:ext cx="4139712" cy="501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874" y="1023939"/>
            <a:ext cx="4141177" cy="501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3538" y="6362700"/>
            <a:ext cx="14874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34BB-3035-4029-958B-D79377951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05914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BEB7-892E-4351-982B-57C4CE388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581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4695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2725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07535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09107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29740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69720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72023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37383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8398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947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60DE-AD4F-43CB-A61C-1A91DC598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88853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68952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52526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15A9-8CB8-4C79-9B0E-30BB85BB6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39441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D5112-C4E8-495D-8AA4-72B84CC4A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60731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A690C-2FE5-4FA5-883A-8F6879908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87054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A776-C38F-4F70-B598-505DF894E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60581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92EEA-ADB5-4FFF-A7AD-DEE8623B2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83203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5229-2F68-47AF-B70D-15F2E9968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81658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9E27-93E8-44B9-87E2-E481AAE9F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11736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B055-6FDE-4537-9EEA-ED29FA12F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1022-03B9-425E-8A53-9DE4D3C7CEEE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465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04A84-2DB8-4310-A70D-CED3E0674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15648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54011-4E5B-4D2E-9EE3-05B295C11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22473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8F2E-6F35-46AB-B4D1-CF08B5E6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6739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153E-13FF-4084-93AD-B53614A60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209088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5B560-2205-4BA7-ABD1-A146F3B45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00440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F9546-1D93-4C69-A0F2-73177E6B5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44536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ABEDD-3A11-4A57-8595-76A986CEC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41607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4729E-5AE5-45B3-BDE9-855729658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84708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7C087-DDE0-4392-966D-D67ECEEA4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90236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D495-0C0B-4100-AADD-1EC195A49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51265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830E-8FB8-4FD8-9481-35C1FB8A4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002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85F6C-02A0-4B9F-850C-A064151F2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48405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06CE-7CD9-4D8F-8B9E-36E297FE5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30198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D1C25-0AC0-49C5-872E-DD5159484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0607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1BA46-66A5-4452-8A53-906105C2F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94658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B1B5-2B76-463D-97D3-B240E8B26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05880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60437959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53144705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57886209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53947294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76462286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62607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239F-B7B1-4F51-817E-FCE75F44D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01532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2901346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948842330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7356674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6270288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502653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67377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152912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225733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8710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286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A366E-1B26-4E90-AEA1-97F87164D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28691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27857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18325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599870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04768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8374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562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8265A-DD46-46BD-A699-4FA69EE6C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886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5C3D-9C91-4918-AF64-1ED349849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661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68EB6-DE7E-4FB8-BEF1-579C44945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955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233A-8BC5-4E40-9A4D-663113848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075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F13CF-682E-422C-BDB6-A9D53D242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6482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4ED7-7BCF-4B16-9055-FB8A3A527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67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9A8FF-9A9C-45CD-810F-31608EB5DC5E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2437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8524-F9A8-4DAE-B2CF-A0B3B28BE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9512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D6555-EE55-4A7D-8C83-34C12547B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61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696C-02B7-4ECA-BB37-FFD81F8D2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905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2EF5-A716-4FF0-8A37-132B02C6E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94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CA3A-DD13-48AE-809C-4A24EEA34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3889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1BD8-DBCE-4296-95D4-17E7DE016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944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7F13-9AE0-493F-A9DF-A9D07E2BB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52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9ECA3-BDE8-48A9-A78A-DBACB3B41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7197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4B5FE-2B4F-491F-A038-3431BAA3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8932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E8F7-1828-42F7-A255-8DD7B79D3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72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07D8-C0E0-4EFE-AFDC-A02BB8B22E2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5605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4570-8BD9-4934-8CBF-044F9FBC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140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1BD6-8D4B-477F-924B-F554FC9EB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4207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39DBF-56DB-49EA-8E55-F3EEF2CF2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4657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E89E-135A-483F-8629-81EFA3298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135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7042-78E6-4F55-B731-1105C0EDA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4745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E977-31CC-413D-84CD-3DBD5CF43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982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31-A906-4D7D-942D-85F0C15D6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8296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0AA44-F8A7-4A01-BA02-B9EF41AF8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3439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DA96-EBE9-44C3-ADF3-8C1CDC451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4840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CC78-99E2-41DA-A32C-C565DAF43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93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9592-F6FA-4E0D-9558-F36DC9157E51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5586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23E6-F360-4D9C-8FDB-330B40A64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6562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B1BD1-794A-4EF6-B214-5109B2BB6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9641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63B9B-1E80-42C3-A67B-2C273176E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8692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F6EE-3250-4E60-A81D-179C1A1BF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2243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DC27-95FF-4E3A-A550-72C36FB4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1660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24DC-2280-44A3-AC39-A7DA0A2EE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5435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90F7-EBD5-4CD5-BD40-00F1BE403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1460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EC78D-8DF7-4D39-977E-9C21BC09D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6560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78D8-750D-4551-A0D0-3ED251138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0633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248B-AA9E-47C6-B1A9-604F2BBC2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5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272B-FA9E-4FFF-A4BC-9E1686218E70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3761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3D60-8BA3-404B-BA21-FC7AF3B52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1147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3F9C-3B62-4331-9C93-EEEF27036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948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65269-454B-45CA-9C02-394C64B1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1453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A9D9-B3FD-4DEE-B6D3-56787BE75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2798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0638-32A1-47C5-BD12-DCDBD2080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2983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AFC7-2320-4CE1-B57B-AE561DBC4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8367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0903-9E5A-42AA-A876-C937CCE5D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4381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9594A-44C1-457E-8EF8-900279719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43576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37B5B-E932-4259-A2F1-B80B1A96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0282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BD12-E223-4DFE-9606-186C55D9A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51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A97A4-5AF5-4E7B-BD8D-AFBFE90DA8D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0352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74003-D76B-4A65-898F-B2102D30F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9677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5949-BEBC-4DA7-B142-283DAB04E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9916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375D-DD32-4973-8C37-022AD9528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7566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2EE7-5D6B-4073-BE58-779BA0096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3727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751B-296D-4DE9-8A36-D78DF36E5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4090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48843-E819-4DCA-AF82-FA165E55D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052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585AF-010F-4FE0-9018-6D2254727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3721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4041D-EB7C-4C05-8174-B8DA72F45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6313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F4947-A602-4B10-AA8C-94E28259E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91583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8C7F-2429-4422-A2C9-E67482B99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4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53DDB-D19F-43AB-9E22-AFA9A8831A9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7532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CE1C5-955B-41E8-8410-6D3C91B1F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7966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9D39D-5256-4AA4-A99F-BB6B1A779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613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9403-6420-4340-BE87-6E95D3C16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17189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ED28A-56CB-4E60-83F8-8773DBF6B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4084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3D55-4FCC-4FC8-A119-34704B99D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6443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194A-0C8F-4594-8BCE-E1548529B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96170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4D85-C36D-4A36-8660-8B673BF17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887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1C8F-864F-4AA3-988D-528C9BEEA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3446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225F2-E00A-4C69-98A5-683CF878B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7668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3AE1-3816-4941-9889-A32A1CEE7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12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99BE0-F1C1-40CE-99F1-48166B5CDD6C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52162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083EC-ADF4-4F41-BE8F-02268FFFC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0550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F59E-1BFC-4BC5-8A2B-4B100B8EC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926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AFBB-B6AC-4A78-849F-CAB7E0B5F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1397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BFDD-2D7A-4DA0-A405-F1498523C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7255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A661D-6FE0-4A45-8321-59181DCA2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0032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B496-A820-46FF-982B-465B8D1F4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30996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E0B9-6729-47F9-B497-B66A60BE0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4752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DF87-A93E-4836-9AE3-454B934E3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24087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C496-AF07-4F10-8F67-3C25BFC2E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9251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93D1-5F04-4505-A04D-6642F85EF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80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slideLayout" Target="../slideLayouts/slideLayout179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Relationship Id="rId14" Type="http://schemas.openxmlformats.org/officeDocument/2006/relationships/image" Target="../media/image1.pn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7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6.xml"/><Relationship Id="rId12" Type="http://schemas.openxmlformats.org/officeDocument/2006/relationships/slideLayout" Target="../slideLayouts/slideLayout191.xml"/><Relationship Id="rId2" Type="http://schemas.openxmlformats.org/officeDocument/2006/relationships/slideLayout" Target="../slideLayouts/slideLayout181.xml"/><Relationship Id="rId1" Type="http://schemas.openxmlformats.org/officeDocument/2006/relationships/slideLayout" Target="../slideLayouts/slideLayout180.xml"/><Relationship Id="rId6" Type="http://schemas.openxmlformats.org/officeDocument/2006/relationships/slideLayout" Target="../slideLayouts/slideLayout185.xml"/><Relationship Id="rId11" Type="http://schemas.openxmlformats.org/officeDocument/2006/relationships/slideLayout" Target="../slideLayouts/slideLayout190.xml"/><Relationship Id="rId5" Type="http://schemas.openxmlformats.org/officeDocument/2006/relationships/slideLayout" Target="../slideLayouts/slideLayout184.xml"/><Relationship Id="rId10" Type="http://schemas.openxmlformats.org/officeDocument/2006/relationships/slideLayout" Target="../slideLayouts/slideLayout189.xml"/><Relationship Id="rId4" Type="http://schemas.openxmlformats.org/officeDocument/2006/relationships/slideLayout" Target="../slideLayouts/slideLayout183.xml"/><Relationship Id="rId9" Type="http://schemas.openxmlformats.org/officeDocument/2006/relationships/slideLayout" Target="../slideLayouts/slideLayout188.xml"/><Relationship Id="rId14" Type="http://schemas.openxmlformats.org/officeDocument/2006/relationships/image" Target="../media/image1.pn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4.xml"/><Relationship Id="rId7" Type="http://schemas.openxmlformats.org/officeDocument/2006/relationships/slideLayout" Target="../slideLayouts/slideLayout198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3.xml"/><Relationship Id="rId1" Type="http://schemas.openxmlformats.org/officeDocument/2006/relationships/slideLayout" Target="../slideLayouts/slideLayout192.xml"/><Relationship Id="rId6" Type="http://schemas.openxmlformats.org/officeDocument/2006/relationships/slideLayout" Target="../slideLayouts/slideLayout197.xml"/><Relationship Id="rId11" Type="http://schemas.openxmlformats.org/officeDocument/2006/relationships/slideLayout" Target="../slideLayouts/slideLayout202.xml"/><Relationship Id="rId5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201.xml"/><Relationship Id="rId4" Type="http://schemas.openxmlformats.org/officeDocument/2006/relationships/slideLayout" Target="../slideLayouts/slideLayout195.xml"/><Relationship Id="rId9" Type="http://schemas.openxmlformats.org/officeDocument/2006/relationships/slideLayout" Target="../slideLayouts/slideLayout200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5.xml"/><Relationship Id="rId7" Type="http://schemas.openxmlformats.org/officeDocument/2006/relationships/slideLayout" Target="../slideLayouts/slideLayout209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4.xml"/><Relationship Id="rId1" Type="http://schemas.openxmlformats.org/officeDocument/2006/relationships/slideLayout" Target="../slideLayouts/slideLayout203.xml"/><Relationship Id="rId6" Type="http://schemas.openxmlformats.org/officeDocument/2006/relationships/slideLayout" Target="../slideLayouts/slideLayout208.xml"/><Relationship Id="rId11" Type="http://schemas.openxmlformats.org/officeDocument/2006/relationships/slideLayout" Target="../slideLayouts/slideLayout213.xml"/><Relationship Id="rId5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212.xml"/><Relationship Id="rId4" Type="http://schemas.openxmlformats.org/officeDocument/2006/relationships/slideLayout" Target="../slideLayouts/slideLayout206.xml"/><Relationship Id="rId9" Type="http://schemas.openxmlformats.org/officeDocument/2006/relationships/slideLayout" Target="../slideLayouts/slideLayout2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16.xml"/><Relationship Id="rId7" Type="http://schemas.openxmlformats.org/officeDocument/2006/relationships/slideLayout" Target="../slideLayouts/slideLayout220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5.xml"/><Relationship Id="rId1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9.xml"/><Relationship Id="rId11" Type="http://schemas.openxmlformats.org/officeDocument/2006/relationships/slideLayout" Target="../slideLayouts/slideLayout224.xml"/><Relationship Id="rId5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23.xml"/><Relationship Id="rId4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22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775" y="6381750"/>
            <a:ext cx="1487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FA86AEF7-812E-4B79-8715-A6A37A62994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035" name="Picture 30" descr="logo-ogk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10" r:id="rId1"/>
    <p:sldLayoutId id="2147487611" r:id="rId2"/>
    <p:sldLayoutId id="2147487612" r:id="rId3"/>
    <p:sldLayoutId id="2147487613" r:id="rId4"/>
    <p:sldLayoutId id="2147487614" r:id="rId5"/>
    <p:sldLayoutId id="2147487615" r:id="rId6"/>
    <p:sldLayoutId id="2147487616" r:id="rId7"/>
    <p:sldLayoutId id="2147487617" r:id="rId8"/>
    <p:sldLayoutId id="2147487618" r:id="rId9"/>
    <p:sldLayoutId id="2147487619" r:id="rId10"/>
    <p:sldLayoutId id="2147487620" r:id="rId11"/>
    <p:sldLayoutId id="2147487621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46149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6150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6151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46152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6153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6154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24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239A4D5-A710-4FE3-B8C8-88CFC8E4D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46158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6159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0252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10" r:id="rId1"/>
    <p:sldLayoutId id="2147487711" r:id="rId2"/>
    <p:sldLayoutId id="2147487712" r:id="rId3"/>
    <p:sldLayoutId id="2147487713" r:id="rId4"/>
    <p:sldLayoutId id="2147487714" r:id="rId5"/>
    <p:sldLayoutId id="2147487715" r:id="rId6"/>
    <p:sldLayoutId id="2147487716" r:id="rId7"/>
    <p:sldLayoutId id="2147487717" r:id="rId8"/>
    <p:sldLayoutId id="2147487718" r:id="rId9"/>
    <p:sldLayoutId id="2147487719" r:id="rId10"/>
    <p:sldLayoutId id="214748772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5229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229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229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52295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2296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2297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27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2301" name="Line 13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2302" name="Line 14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230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A4F19EAE-0136-4EAA-9A14-DE2098276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6" name="Picture 30" descr="logo-ogk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21" r:id="rId1"/>
    <p:sldLayoutId id="2147487722" r:id="rId2"/>
    <p:sldLayoutId id="2147487723" r:id="rId3"/>
    <p:sldLayoutId id="2147487724" r:id="rId4"/>
    <p:sldLayoutId id="2147487725" r:id="rId5"/>
    <p:sldLayoutId id="2147487726" r:id="rId6"/>
    <p:sldLayoutId id="2147487727" r:id="rId7"/>
    <p:sldLayoutId id="2147487728" r:id="rId8"/>
    <p:sldLayoutId id="2147487729" r:id="rId9"/>
    <p:sldLayoutId id="2147487730" r:id="rId10"/>
    <p:sldLayoutId id="2147487731" r:id="rId11"/>
    <p:sldLayoutId id="214748773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5741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741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741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57415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7416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7417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6574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F165583-3A8E-41B3-B5EB-6D08BFCB0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57422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2301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3" r:id="rId1"/>
    <p:sldLayoutId id="2147487734" r:id="rId2"/>
    <p:sldLayoutId id="2147487735" r:id="rId3"/>
    <p:sldLayoutId id="2147487736" r:id="rId4"/>
    <p:sldLayoutId id="2147487737" r:id="rId5"/>
    <p:sldLayoutId id="2147487738" r:id="rId6"/>
    <p:sldLayoutId id="2147487739" r:id="rId7"/>
    <p:sldLayoutId id="2147487740" r:id="rId8"/>
    <p:sldLayoutId id="2147487741" r:id="rId9"/>
    <p:sldLayoutId id="2147487742" r:id="rId10"/>
    <p:sldLayoutId id="214748774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7" name="Rectangle 3"/>
          <p:cNvSpPr>
            <a:spLocks noChangeArrowheads="1"/>
          </p:cNvSpPr>
          <p:nvPr/>
        </p:nvSpPr>
        <p:spPr bwMode="auto">
          <a:xfrm>
            <a:off x="0" y="6318250"/>
            <a:ext cx="1936750" cy="5397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1943100" y="6318250"/>
            <a:ext cx="7200900" cy="53975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9" name="Line 5"/>
          <p:cNvSpPr>
            <a:spLocks noChangeShapeType="1"/>
          </p:cNvSpPr>
          <p:nvPr/>
        </p:nvSpPr>
        <p:spPr bwMode="auto">
          <a:xfrm>
            <a:off x="1936750" y="6318250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2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5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6" name="Line 1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59" name="Rectangle 15"/>
          <p:cNvSpPr>
            <a:spLocks noChangeArrowheads="1"/>
          </p:cNvSpPr>
          <p:nvPr/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fld id="{F1479241-2F25-4A10-B4A2-1E78D340CEDD}" type="slidenum">
              <a:rPr lang="en-US" sz="2000" b="1"/>
              <a:pPr>
                <a:defRPr/>
              </a:pPr>
              <a:t>‹#›</a:t>
            </a:fld>
            <a:endParaRPr lang="en-US" sz="2000" b="1"/>
          </a:p>
        </p:txBody>
      </p:sp>
      <p:pic>
        <p:nvPicPr>
          <p:cNvPr id="13327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44" r:id="rId1"/>
    <p:sldLayoutId id="2147487745" r:id="rId2"/>
    <p:sldLayoutId id="2147487746" r:id="rId3"/>
    <p:sldLayoutId id="2147487747" r:id="rId4"/>
    <p:sldLayoutId id="2147487748" r:id="rId5"/>
    <p:sldLayoutId id="2147487749" r:id="rId6"/>
    <p:sldLayoutId id="2147487750" r:id="rId7"/>
    <p:sldLayoutId id="2147487751" r:id="rId8"/>
    <p:sldLayoutId id="2147487752" r:id="rId9"/>
    <p:sldLayoutId id="2147487753" r:id="rId10"/>
    <p:sldLayoutId id="214748775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40493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493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493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04935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04936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04937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34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04939" name="Rectangle 11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04940" name="Line 12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04941" name="Line 1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0494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EA540652-A5F0-4E96-B38F-890152E0D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04944" name="Rectangle 16"/>
          <p:cNvSpPr>
            <a:spLocks noChangeArrowheads="1"/>
          </p:cNvSpPr>
          <p:nvPr/>
        </p:nvSpPr>
        <p:spPr bwMode="auto">
          <a:xfrm>
            <a:off x="7335838" y="6446838"/>
            <a:ext cx="16875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/>
              <a:t>Strategy of Growth</a:t>
            </a:r>
            <a:endParaRPr lang="ru-RU" sz="1800" b="1"/>
          </a:p>
        </p:txBody>
      </p:sp>
      <p:pic>
        <p:nvPicPr>
          <p:cNvPr id="14349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55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7" name="Rectangle 3"/>
          <p:cNvSpPr>
            <a:spLocks noChangeArrowheads="1"/>
          </p:cNvSpPr>
          <p:nvPr/>
        </p:nvSpPr>
        <p:spPr bwMode="auto">
          <a:xfrm>
            <a:off x="0" y="6318250"/>
            <a:ext cx="1936750" cy="5397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1943100" y="6318250"/>
            <a:ext cx="7200900" cy="53975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9" name="Line 5"/>
          <p:cNvSpPr>
            <a:spLocks noChangeShapeType="1"/>
          </p:cNvSpPr>
          <p:nvPr/>
        </p:nvSpPr>
        <p:spPr bwMode="auto">
          <a:xfrm>
            <a:off x="1936750" y="6318250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2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5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6" name="Line 1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59" name="Rectangle 15"/>
          <p:cNvSpPr>
            <a:spLocks noChangeArrowheads="1"/>
          </p:cNvSpPr>
          <p:nvPr/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fld id="{6ED0CC6E-B6F3-4862-8800-D661A24732C1}" type="slidenum">
              <a:rPr lang="en-US" sz="2000" b="1"/>
              <a:pPr>
                <a:defRPr/>
              </a:pPr>
              <a:t>‹#›</a:t>
            </a:fld>
            <a:endParaRPr lang="en-US" sz="2000" b="1"/>
          </a:p>
        </p:txBody>
      </p:sp>
      <p:pic>
        <p:nvPicPr>
          <p:cNvPr id="15375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6" r:id="rId1"/>
    <p:sldLayoutId id="2147487767" r:id="rId2"/>
    <p:sldLayoutId id="2147487768" r:id="rId3"/>
    <p:sldLayoutId id="2147487769" r:id="rId4"/>
    <p:sldLayoutId id="2147487770" r:id="rId5"/>
    <p:sldLayoutId id="2147487771" r:id="rId6"/>
    <p:sldLayoutId id="2147487772" r:id="rId7"/>
    <p:sldLayoutId id="2147487773" r:id="rId8"/>
    <p:sldLayoutId id="2147487774" r:id="rId9"/>
    <p:sldLayoutId id="2147487775" r:id="rId10"/>
    <p:sldLayoutId id="214748777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7" name="Rectangle 3"/>
          <p:cNvSpPr>
            <a:spLocks noChangeArrowheads="1"/>
          </p:cNvSpPr>
          <p:nvPr/>
        </p:nvSpPr>
        <p:spPr bwMode="auto">
          <a:xfrm>
            <a:off x="0" y="6318250"/>
            <a:ext cx="1936750" cy="5397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1943100" y="6318250"/>
            <a:ext cx="7200900" cy="53975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9" name="Line 5"/>
          <p:cNvSpPr>
            <a:spLocks noChangeShapeType="1"/>
          </p:cNvSpPr>
          <p:nvPr/>
        </p:nvSpPr>
        <p:spPr bwMode="auto">
          <a:xfrm>
            <a:off x="1936750" y="6318250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2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5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6" name="Line 1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Нижний колонтитул 2"/>
          <p:cNvSpPr txBox="1">
            <a:spLocks/>
          </p:cNvSpPr>
          <p:nvPr/>
        </p:nvSpPr>
        <p:spPr>
          <a:xfrm>
            <a:off x="2133600" y="6405563"/>
            <a:ext cx="70104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000" dirty="0"/>
              <a:t>Результаты деятельности ОГК-2 по МСФО за </a:t>
            </a:r>
            <a:r>
              <a:rPr lang="ru-RU" sz="2000" dirty="0" smtClean="0"/>
              <a:t>3 месяца 2013 </a:t>
            </a:r>
            <a:r>
              <a:rPr lang="ru-RU" sz="2000" dirty="0"/>
              <a:t>года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588" y="6411913"/>
            <a:ext cx="19240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A92A857F-A2A2-43AE-9C13-F39CFCAF1747}" type="slidenum">
              <a:rPr lang="ru-RU" sz="2000" b="1"/>
              <a:pPr>
                <a:defRPr/>
              </a:pPr>
              <a:t>‹#›</a:t>
            </a:fld>
            <a:endParaRPr lang="ru-RU" b="1" dirty="0"/>
          </a:p>
        </p:txBody>
      </p:sp>
      <p:pic>
        <p:nvPicPr>
          <p:cNvPr id="16399" name="Picture 30" descr="logo-ogk-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835" r:id="rId1"/>
    <p:sldLayoutId id="2147487836" r:id="rId2"/>
    <p:sldLayoutId id="2147487837" r:id="rId3"/>
    <p:sldLayoutId id="2147487777" r:id="rId4"/>
    <p:sldLayoutId id="2147487838" r:id="rId5"/>
    <p:sldLayoutId id="2147487778" r:id="rId6"/>
    <p:sldLayoutId id="2147487839" r:id="rId7"/>
    <p:sldLayoutId id="2147487840" r:id="rId8"/>
    <p:sldLayoutId id="2147487841" r:id="rId9"/>
    <p:sldLayoutId id="2147487842" r:id="rId10"/>
    <p:sldLayoutId id="2147487843" r:id="rId11"/>
    <p:sldLayoutId id="214748784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4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1" name="Rectangle 3"/>
          <p:cNvSpPr>
            <a:spLocks noChangeArrowheads="1"/>
          </p:cNvSpPr>
          <p:nvPr/>
        </p:nvSpPr>
        <p:spPr bwMode="auto">
          <a:xfrm>
            <a:off x="0" y="6318250"/>
            <a:ext cx="1936750" cy="5397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2" name="Rectangle 4"/>
          <p:cNvSpPr>
            <a:spLocks noChangeArrowheads="1"/>
          </p:cNvSpPr>
          <p:nvPr/>
        </p:nvSpPr>
        <p:spPr bwMode="auto">
          <a:xfrm>
            <a:off x="1943100" y="6318250"/>
            <a:ext cx="7200900" cy="53975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3" name="Line 5"/>
          <p:cNvSpPr>
            <a:spLocks noChangeShapeType="1"/>
          </p:cNvSpPr>
          <p:nvPr/>
        </p:nvSpPr>
        <p:spPr bwMode="auto">
          <a:xfrm>
            <a:off x="1936750" y="6318250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4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5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6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7498" name="Rectangle 10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499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500" name="Line 1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275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7503" name="Rectangle 15"/>
          <p:cNvSpPr>
            <a:spLocks noChangeArrowheads="1"/>
          </p:cNvSpPr>
          <p:nvPr/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fld id="{23300270-8248-45F4-B5F2-6E7B6838C286}" type="slidenum">
              <a:rPr lang="en-US" sz="2000" b="1"/>
              <a:pPr>
                <a:defRPr/>
              </a:pPr>
              <a:t>‹#›</a:t>
            </a:fld>
            <a:endParaRPr lang="en-US" sz="2000" b="1"/>
          </a:p>
        </p:txBody>
      </p:sp>
      <p:pic>
        <p:nvPicPr>
          <p:cNvPr id="17423" name="Picture 30" descr="logo-ogk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79" r:id="rId1"/>
    <p:sldLayoutId id="2147487780" r:id="rId2"/>
    <p:sldLayoutId id="2147487781" r:id="rId3"/>
    <p:sldLayoutId id="2147487782" r:id="rId4"/>
    <p:sldLayoutId id="2147487783" r:id="rId5"/>
    <p:sldLayoutId id="2147487784" r:id="rId6"/>
    <p:sldLayoutId id="2147487785" r:id="rId7"/>
    <p:sldLayoutId id="2147487786" r:id="rId8"/>
    <p:sldLayoutId id="2147487787" r:id="rId9"/>
    <p:sldLayoutId id="2147487788" r:id="rId10"/>
    <p:sldLayoutId id="2147487789" r:id="rId11"/>
    <p:sldLayoutId id="214748779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86266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266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266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6266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6266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6266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43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2667" name="Rectangle 11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62668" name="Line 12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62669" name="Line 1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86267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6C9464D4-DE98-409D-BA75-56E3C7D91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62672" name="Rectangle 16"/>
          <p:cNvSpPr>
            <a:spLocks noChangeArrowheads="1"/>
          </p:cNvSpPr>
          <p:nvPr/>
        </p:nvSpPr>
        <p:spPr bwMode="auto">
          <a:xfrm>
            <a:off x="7537450" y="6446838"/>
            <a:ext cx="14589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/>
              <a:t>Growth Strategy</a:t>
            </a:r>
            <a:endParaRPr lang="ru-RU" sz="1800" b="1"/>
          </a:p>
        </p:txBody>
      </p:sp>
      <p:pic>
        <p:nvPicPr>
          <p:cNvPr id="18445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91" r:id="rId1"/>
    <p:sldLayoutId id="2147487792" r:id="rId2"/>
    <p:sldLayoutId id="2147487793" r:id="rId3"/>
    <p:sldLayoutId id="2147487794" r:id="rId4"/>
    <p:sldLayoutId id="2147487795" r:id="rId5"/>
    <p:sldLayoutId id="2147487796" r:id="rId6"/>
    <p:sldLayoutId id="2147487797" r:id="rId7"/>
    <p:sldLayoutId id="2147487798" r:id="rId8"/>
    <p:sldLayoutId id="2147487799" r:id="rId9"/>
    <p:sldLayoutId id="2147487800" r:id="rId10"/>
    <p:sldLayoutId id="214748780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46149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6150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6151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46152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646153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646154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1946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F7CCD873-FB99-41CF-B160-9D51FF493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46158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646159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pic>
        <p:nvPicPr>
          <p:cNvPr id="19468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802" r:id="rId1"/>
    <p:sldLayoutId id="2147487803" r:id="rId2"/>
    <p:sldLayoutId id="2147487804" r:id="rId3"/>
    <p:sldLayoutId id="2147487805" r:id="rId4"/>
    <p:sldLayoutId id="2147487806" r:id="rId5"/>
    <p:sldLayoutId id="2147487807" r:id="rId6"/>
    <p:sldLayoutId id="2147487808" r:id="rId7"/>
    <p:sldLayoutId id="2147487809" r:id="rId8"/>
    <p:sldLayoutId id="2147487810" r:id="rId9"/>
    <p:sldLayoutId id="2147487811" r:id="rId10"/>
    <p:sldLayoutId id="214748781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6931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931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931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0810BC4D-9326-49A6-BA2B-CA3E3A245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3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3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2060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22" r:id="rId1"/>
    <p:sldLayoutId id="2147487623" r:id="rId2"/>
    <p:sldLayoutId id="2147487624" r:id="rId3"/>
    <p:sldLayoutId id="2147487625" r:id="rId4"/>
    <p:sldLayoutId id="2147487626" r:id="rId5"/>
    <p:sldLayoutId id="2147487627" r:id="rId6"/>
    <p:sldLayoutId id="2147487628" r:id="rId7"/>
    <p:sldLayoutId id="2147487629" r:id="rId8"/>
    <p:sldLayoutId id="2147487630" r:id="rId9"/>
    <p:sldLayoutId id="2147487631" r:id="rId10"/>
    <p:sldLayoutId id="214748763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07555" name="Rectangle 3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56" name="Rectangle 4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7557" name="Line 5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407560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407561" name="Line 9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407562" name="Line 10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/>
          </a:p>
        </p:txBody>
      </p:sp>
      <p:pic>
        <p:nvPicPr>
          <p:cNvPr id="20488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813" r:id="rId1"/>
    <p:sldLayoutId id="2147487814" r:id="rId2"/>
    <p:sldLayoutId id="2147487815" r:id="rId3"/>
    <p:sldLayoutId id="2147487816" r:id="rId4"/>
    <p:sldLayoutId id="2147487817" r:id="rId5"/>
    <p:sldLayoutId id="2147487818" r:id="rId6"/>
    <p:sldLayoutId id="2147487819" r:id="rId7"/>
    <p:sldLayoutId id="2147487820" r:id="rId8"/>
    <p:sldLayoutId id="2147487821" r:id="rId9"/>
    <p:sldLayoutId id="2147487822" r:id="rId10"/>
    <p:sldLayoutId id="214748782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7" name="Rectangle 3"/>
          <p:cNvSpPr>
            <a:spLocks noChangeArrowheads="1"/>
          </p:cNvSpPr>
          <p:nvPr/>
        </p:nvSpPr>
        <p:spPr bwMode="auto">
          <a:xfrm>
            <a:off x="0" y="6318250"/>
            <a:ext cx="1936750" cy="5397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1943100" y="6318250"/>
            <a:ext cx="7200900" cy="53975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49" name="Line 5"/>
          <p:cNvSpPr>
            <a:spLocks noChangeShapeType="1"/>
          </p:cNvSpPr>
          <p:nvPr/>
        </p:nvSpPr>
        <p:spPr bwMode="auto">
          <a:xfrm>
            <a:off x="1936750" y="6318250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2" name="Line 8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5" name="Line 1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6" name="Line 1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557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759" name="Rectangle 15"/>
          <p:cNvSpPr>
            <a:spLocks noChangeArrowheads="1"/>
          </p:cNvSpPr>
          <p:nvPr/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fld id="{763936A7-A48F-4FEF-9720-1CE8166AFB88}" type="slidenum">
              <a:rPr lang="en-US" sz="2000" b="1"/>
              <a:pPr>
                <a:defRPr/>
              </a:pPr>
              <a:t>‹#›</a:t>
            </a:fld>
            <a:endParaRPr lang="en-US" sz="2000" b="1"/>
          </a:p>
        </p:txBody>
      </p:sp>
      <p:pic>
        <p:nvPicPr>
          <p:cNvPr id="21519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824" r:id="rId1"/>
    <p:sldLayoutId id="2147487825" r:id="rId2"/>
    <p:sldLayoutId id="2147487826" r:id="rId3"/>
    <p:sldLayoutId id="2147487827" r:id="rId4"/>
    <p:sldLayoutId id="2147487828" r:id="rId5"/>
    <p:sldLayoutId id="2147487829" r:id="rId6"/>
    <p:sldLayoutId id="2147487830" r:id="rId7"/>
    <p:sldLayoutId id="2147487831" r:id="rId8"/>
    <p:sldLayoutId id="2147487832" r:id="rId9"/>
    <p:sldLayoutId id="2147487833" r:id="rId10"/>
    <p:sldLayoutId id="214748783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034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034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034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8AC5B1DD-0C20-46A7-ADA5-830B2BA3A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57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3085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33" r:id="rId1"/>
    <p:sldLayoutId id="2147487634" r:id="rId2"/>
    <p:sldLayoutId id="2147487635" r:id="rId3"/>
    <p:sldLayoutId id="2147487636" r:id="rId4"/>
    <p:sldLayoutId id="2147487637" r:id="rId5"/>
    <p:sldLayoutId id="2147487638" r:id="rId6"/>
    <p:sldLayoutId id="2147487639" r:id="rId7"/>
    <p:sldLayoutId id="2147487640" r:id="rId8"/>
    <p:sldLayoutId id="2147487641" r:id="rId9"/>
    <p:sldLayoutId id="2147487642" r:id="rId10"/>
    <p:sldLayoutId id="214748764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1383" name="Rectangle 23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1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A3A03176-4685-47E5-B3B0-4380A84EF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85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4109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44" r:id="rId1"/>
    <p:sldLayoutId id="2147487645" r:id="rId2"/>
    <p:sldLayoutId id="2147487646" r:id="rId3"/>
    <p:sldLayoutId id="2147487647" r:id="rId4"/>
    <p:sldLayoutId id="2147487648" r:id="rId5"/>
    <p:sldLayoutId id="2147487649" r:id="rId6"/>
    <p:sldLayoutId id="2147487650" r:id="rId7"/>
    <p:sldLayoutId id="2147487651" r:id="rId8"/>
    <p:sldLayoutId id="2147487652" r:id="rId9"/>
    <p:sldLayoutId id="2147487653" r:id="rId10"/>
    <p:sldLayoutId id="214748765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238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238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239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9231075-BBFB-4B5B-8FC4-9D38505CB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9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5133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55" r:id="rId1"/>
    <p:sldLayoutId id="2147487656" r:id="rId2"/>
    <p:sldLayoutId id="2147487657" r:id="rId3"/>
    <p:sldLayoutId id="2147487658" r:id="rId4"/>
    <p:sldLayoutId id="2147487659" r:id="rId5"/>
    <p:sldLayoutId id="2147487660" r:id="rId6"/>
    <p:sldLayoutId id="2147487661" r:id="rId7"/>
    <p:sldLayoutId id="2147487662" r:id="rId8"/>
    <p:sldLayoutId id="2147487663" r:id="rId9"/>
    <p:sldLayoutId id="2147487664" r:id="rId10"/>
    <p:sldLayoutId id="214748766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546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546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546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8288678-BC3D-4ADE-B3F4-969E88A0D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6157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66" r:id="rId1"/>
    <p:sldLayoutId id="2147487667" r:id="rId2"/>
    <p:sldLayoutId id="2147487668" r:id="rId3"/>
    <p:sldLayoutId id="2147487669" r:id="rId4"/>
    <p:sldLayoutId id="2147487670" r:id="rId5"/>
    <p:sldLayoutId id="2147487671" r:id="rId6"/>
    <p:sldLayoutId id="2147487672" r:id="rId7"/>
    <p:sldLayoutId id="2147487673" r:id="rId8"/>
    <p:sldLayoutId id="2147487674" r:id="rId9"/>
    <p:sldLayoutId id="2147487675" r:id="rId10"/>
    <p:sldLayoutId id="214748767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67621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7622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7623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717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676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E95B55ED-F8B2-46EE-A22F-F38EFEFE9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180" name="Picture 30" descr="logo-ogk-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77" r:id="rId1"/>
    <p:sldLayoutId id="2147487678" r:id="rId2"/>
    <p:sldLayoutId id="2147487679" r:id="rId3"/>
    <p:sldLayoutId id="2147487680" r:id="rId4"/>
    <p:sldLayoutId id="2147487681" r:id="rId5"/>
    <p:sldLayoutId id="2147487682" r:id="rId6"/>
    <p:sldLayoutId id="2147487683" r:id="rId7"/>
    <p:sldLayoutId id="2147487684" r:id="rId8"/>
    <p:sldLayoutId id="2147487685" r:id="rId9"/>
    <p:sldLayoutId id="2147487686" r:id="rId10"/>
    <p:sldLayoutId id="214748768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2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5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F9CB4CF1-D394-4F40-9682-B0A6559D0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202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88" r:id="rId1"/>
    <p:sldLayoutId id="2147487689" r:id="rId2"/>
    <p:sldLayoutId id="2147487690" r:id="rId3"/>
    <p:sldLayoutId id="2147487691" r:id="rId4"/>
    <p:sldLayoutId id="2147487692" r:id="rId5"/>
    <p:sldLayoutId id="2147487693" r:id="rId6"/>
    <p:sldLayoutId id="2147487694" r:id="rId7"/>
    <p:sldLayoutId id="2147487695" r:id="rId8"/>
    <p:sldLayoutId id="2147487696" r:id="rId9"/>
    <p:sldLayoutId id="2147487697" r:id="rId10"/>
    <p:sldLayoutId id="214748769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4307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307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307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308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2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64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07132042-A12F-4752-B10A-CD3DC00D5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43086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43088" name="Line 16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9229" name="Picture 30" descr="logo-ogk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99" r:id="rId1"/>
    <p:sldLayoutId id="2147487700" r:id="rId2"/>
    <p:sldLayoutId id="2147487701" r:id="rId3"/>
    <p:sldLayoutId id="2147487702" r:id="rId4"/>
    <p:sldLayoutId id="2147487703" r:id="rId5"/>
    <p:sldLayoutId id="2147487704" r:id="rId6"/>
    <p:sldLayoutId id="2147487705" r:id="rId7"/>
    <p:sldLayoutId id="2147487706" r:id="rId8"/>
    <p:sldLayoutId id="2147487707" r:id="rId9"/>
    <p:sldLayoutId id="2147487708" r:id="rId10"/>
    <p:sldLayoutId id="21474877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3.xml"/><Relationship Id="rId7" Type="http://schemas.openxmlformats.org/officeDocument/2006/relationships/chart" Target="../charts/chart3.xml"/><Relationship Id="rId12" Type="http://schemas.openxmlformats.org/officeDocument/2006/relationships/image" Target="../media/image4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chart" Target="../charts/chart2.xml"/><Relationship Id="rId11" Type="http://schemas.openxmlformats.org/officeDocument/2006/relationships/image" Target="../media/image3.emf"/><Relationship Id="rId5" Type="http://schemas.openxmlformats.org/officeDocument/2006/relationships/chart" Target="../charts/chart1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171.xml"/><Relationship Id="rId9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71.xml"/><Relationship Id="rId1" Type="http://schemas.openxmlformats.org/officeDocument/2006/relationships/tags" Target="../tags/tag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9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4.xml"/><Relationship Id="rId6" Type="http://schemas.openxmlformats.org/officeDocument/2006/relationships/image" Target="../media/image10.emf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2073275" y="6454775"/>
            <a:ext cx="33909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2</a:t>
            </a:r>
            <a:r>
              <a:rPr lang="ru-RU" dirty="0" smtClean="0"/>
              <a:t>7 </a:t>
            </a:r>
            <a:r>
              <a:rPr lang="ru-RU" dirty="0" smtClean="0">
                <a:latin typeface="Arial" charset="0"/>
              </a:rPr>
              <a:t>мая </a:t>
            </a:r>
            <a:r>
              <a:rPr lang="en-US" dirty="0" smtClean="0"/>
              <a:t>201</a:t>
            </a:r>
            <a:r>
              <a:rPr lang="ru-RU" dirty="0" smtClean="0"/>
              <a:t>3 </a:t>
            </a:r>
            <a:r>
              <a:rPr lang="ru-RU" dirty="0"/>
              <a:t>г. </a:t>
            </a:r>
          </a:p>
        </p:txBody>
      </p:sp>
      <p:sp>
        <p:nvSpPr>
          <p:cNvPr id="32771" name="Text Box 15"/>
          <p:cNvSpPr txBox="1">
            <a:spLocks noChangeArrowheads="1"/>
          </p:cNvSpPr>
          <p:nvPr/>
        </p:nvSpPr>
        <p:spPr bwMode="auto">
          <a:xfrm>
            <a:off x="1924050" y="1943100"/>
            <a:ext cx="60674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3600"/>
              </a:spcBef>
            </a:pPr>
            <a:r>
              <a:rPr lang="ru-RU" sz="3600" b="1" dirty="0"/>
              <a:t>ОАО «ОГК-2»</a:t>
            </a:r>
          </a:p>
          <a:p>
            <a:pPr eaLnBrk="1" hangingPunct="1">
              <a:lnSpc>
                <a:spcPct val="150000"/>
              </a:lnSpc>
              <a:spcBef>
                <a:spcPts val="2400"/>
              </a:spcBef>
            </a:pPr>
            <a:r>
              <a:rPr lang="ru-RU" sz="2800" b="1" dirty="0"/>
              <a:t>Презентация финансовых результатов </a:t>
            </a:r>
            <a:r>
              <a:rPr lang="ru-RU" sz="2800" b="1" dirty="0" smtClean="0"/>
              <a:t>за </a:t>
            </a:r>
            <a:r>
              <a:rPr lang="en-US" sz="2800" b="1" dirty="0" smtClean="0"/>
              <a:t>3 </a:t>
            </a:r>
            <a:r>
              <a:rPr lang="ru-RU" sz="2800" b="1" dirty="0" smtClean="0"/>
              <a:t>месяца 201</a:t>
            </a:r>
            <a:r>
              <a:rPr lang="en-US" sz="2800" b="1" dirty="0" smtClean="0"/>
              <a:t>3</a:t>
            </a:r>
            <a:r>
              <a:rPr lang="ru-RU" sz="2800" b="1" dirty="0" smtClean="0"/>
              <a:t> </a:t>
            </a:r>
            <a:r>
              <a:rPr lang="ru-RU" sz="2800" b="1" dirty="0"/>
              <a:t>г. по </a:t>
            </a:r>
            <a:r>
              <a:rPr lang="ru-RU" sz="2800" b="1" dirty="0" smtClean="0"/>
              <a:t>МСФО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32025" y="20638"/>
            <a:ext cx="6985000" cy="1009650"/>
          </a:xfrm>
        </p:spPr>
        <p:txBody>
          <a:bodyPr/>
          <a:lstStyle/>
          <a:p>
            <a:pPr eaLnBrk="1" hangingPunct="1"/>
            <a:r>
              <a:rPr lang="ru-RU" dirty="0" smtClean="0"/>
              <a:t>Ограничение ответственности</a:t>
            </a: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239713" y="1871663"/>
            <a:ext cx="8647112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400">
                <a:solidFill>
                  <a:srgbClr val="000000"/>
                </a:solidFill>
              </a:rPr>
              <a:t>Представленная информация подготовлена с использованием данных, доступных ОАО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400">
                <a:solidFill>
                  <a:srgbClr val="000000"/>
                </a:solidFill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1400">
                <a:solidFill>
                  <a:srgbClr val="000000"/>
                </a:solidFill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6"/>
          <p:cNvSpPr>
            <a:spLocks noGrp="1" noChangeArrowheads="1"/>
          </p:cNvSpPr>
          <p:nvPr>
            <p:ph type="title"/>
          </p:nvPr>
        </p:nvSpPr>
        <p:spPr>
          <a:xfrm>
            <a:off x="2225675" y="295275"/>
            <a:ext cx="4618745" cy="733425"/>
          </a:xfrm>
        </p:spPr>
        <p:txBody>
          <a:bodyPr/>
          <a:lstStyle/>
          <a:p>
            <a:r>
              <a:rPr lang="ru-RU" dirty="0" smtClean="0"/>
              <a:t>ОГК-2: Производственные и финансовые результаты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213030" y="1250178"/>
            <a:ext cx="2746375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3366"/>
                </a:solidFill>
                <a:latin typeface="+mn-lt"/>
              </a:rPr>
              <a:t>Производственные результаты</a:t>
            </a:r>
            <a:r>
              <a:rPr lang="ru-RU" sz="1600" b="1" baseline="30000" dirty="0">
                <a:solidFill>
                  <a:srgbClr val="003366"/>
                </a:solidFill>
              </a:rPr>
              <a:t>1</a:t>
            </a:r>
            <a:endParaRPr lang="ru-RU" sz="16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902375" y="1250178"/>
            <a:ext cx="3198812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3366"/>
                </a:solidFill>
                <a:latin typeface="+mn-lt"/>
              </a:rPr>
              <a:t>Финансовые результаты, </a:t>
            </a:r>
            <a:r>
              <a:rPr lang="ru-RU" sz="1600" b="1" dirty="0" err="1">
                <a:solidFill>
                  <a:srgbClr val="003366"/>
                </a:solidFill>
              </a:rPr>
              <a:t>млн</a:t>
            </a:r>
            <a:r>
              <a:rPr lang="ru-RU" sz="1600" b="1" dirty="0">
                <a:solidFill>
                  <a:srgbClr val="003366"/>
                </a:solidFill>
              </a:rPr>
              <a:t> рублей</a:t>
            </a:r>
            <a:endParaRPr lang="ru-RU" sz="16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34821" name="TextBox 7"/>
          <p:cNvSpPr txBox="1">
            <a:spLocks noChangeArrowheads="1"/>
          </p:cNvSpPr>
          <p:nvPr/>
        </p:nvSpPr>
        <p:spPr bwMode="auto">
          <a:xfrm>
            <a:off x="144463" y="5491205"/>
            <a:ext cx="8580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000" dirty="0">
              <a:solidFill>
                <a:srgbClr val="003366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ru-RU" sz="1000" dirty="0">
                <a:solidFill>
                  <a:srgbClr val="003366"/>
                </a:solidFill>
              </a:rPr>
              <a:t>По данным управленческой отчетности. </a:t>
            </a:r>
          </a:p>
          <a:p>
            <a:pPr eaLnBrk="1" hangingPunct="1">
              <a:buFontTx/>
              <a:buAutoNum type="arabicPeriod"/>
            </a:pPr>
            <a:r>
              <a:rPr lang="en-US" sz="1000" dirty="0" smtClean="0">
                <a:solidFill>
                  <a:srgbClr val="003366"/>
                </a:solidFill>
              </a:rPr>
              <a:t>EBITDA </a:t>
            </a:r>
            <a:r>
              <a:rPr lang="en-US" sz="1000" dirty="0">
                <a:solidFill>
                  <a:srgbClr val="003366"/>
                </a:solidFill>
              </a:rPr>
              <a:t>= </a:t>
            </a:r>
            <a:r>
              <a:rPr lang="ru-RU" sz="1000" dirty="0" smtClean="0">
                <a:solidFill>
                  <a:srgbClr val="003366"/>
                </a:solidFill>
              </a:rPr>
              <a:t>Операционная </a:t>
            </a:r>
            <a:r>
              <a:rPr lang="ru-RU" sz="1000" dirty="0">
                <a:solidFill>
                  <a:srgbClr val="003366"/>
                </a:solidFill>
              </a:rPr>
              <a:t>прибыль + Амортизация основных средств и нематериальных активов.</a:t>
            </a:r>
          </a:p>
        </p:txBody>
      </p:sp>
      <p:graphicFrame>
        <p:nvGraphicFramePr>
          <p:cNvPr id="269396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5869421"/>
              </p:ext>
            </p:extLst>
          </p:nvPr>
        </p:nvGraphicFramePr>
        <p:xfrm>
          <a:off x="4895850" y="1528762"/>
          <a:ext cx="3881438" cy="4039121"/>
        </p:xfrm>
        <a:graphic>
          <a:graphicData uri="http://schemas.openxmlformats.org/drawingml/2006/table">
            <a:tbl>
              <a:tblPr/>
              <a:tblGrid>
                <a:gridCol w="1804988"/>
                <a:gridCol w="733425"/>
                <a:gridCol w="690562"/>
                <a:gridCol w="652463"/>
              </a:tblGrid>
              <a:tr h="4096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2013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287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Выручка</a:t>
                      </a:r>
                    </a:p>
                  </a:txBody>
                  <a:tcPr marL="108000" marR="0" marT="0" marB="0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27</a:t>
                      </a:r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118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28 145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3,8</a:t>
                      </a:r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87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Операционные расходы</a:t>
                      </a:r>
                    </a:p>
                  </a:txBody>
                  <a:tcPr marL="108000" marR="0" marT="0" marB="0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(25 635)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(24 612)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-4,0%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7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108000" marR="0" marT="0" marB="0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1 367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3 587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162,4</a:t>
                      </a:r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87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EBITDA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108000" marR="0" marT="0" marB="0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2 656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4 739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78,4</a:t>
                      </a:r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5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108000" marR="0" marT="0" marB="0" anchor="ctr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519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327,7</a:t>
                      </a:r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939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3830407"/>
              </p:ext>
            </p:extLst>
          </p:nvPr>
        </p:nvGraphicFramePr>
        <p:xfrm>
          <a:off x="217283" y="1528763"/>
          <a:ext cx="4365830" cy="4011610"/>
        </p:xfrm>
        <a:graphic>
          <a:graphicData uri="http://schemas.openxmlformats.org/drawingml/2006/table">
            <a:tbl>
              <a:tblPr/>
              <a:tblGrid>
                <a:gridCol w="2290703"/>
                <a:gridCol w="720781"/>
                <a:gridCol w="631918"/>
                <a:gridCol w="722428"/>
              </a:tblGrid>
              <a:tr h="4352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2012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2013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515717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кВтч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21 100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3366"/>
                          </a:solidFill>
                          <a:latin typeface="Arial Narrow"/>
                        </a:rPr>
                        <a:t>18 509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3366"/>
                          </a:solidFill>
                          <a:latin typeface="Arial Narrow"/>
                        </a:rPr>
                        <a:t>-12,3%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208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 без учета финансовых сделок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кВтч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22 080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19 246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12,</a:t>
                      </a:r>
                      <a:r>
                        <a:rPr lang="en-US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410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тыс. Гкал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378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480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+4,3</a:t>
                      </a:r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410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на э/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э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 г/кВтч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350,6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346,6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-1,1%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410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на тепло, кг/Гкал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3366"/>
                          </a:solidFill>
                          <a:latin typeface="Arial Narrow"/>
                        </a:rPr>
                        <a:t>151,6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3366"/>
                          </a:solidFill>
                          <a:latin typeface="Arial Narrow"/>
                        </a:rPr>
                        <a:t>151,3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-0,2%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208">
                <a:tc>
                  <a:txBody>
                    <a:bodyPr/>
                    <a:lstStyle/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47,6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6,4 п.п.</a:t>
                      </a:r>
                      <a:endParaRPr lang="ru-RU" sz="12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6"/>
          <p:cNvSpPr>
            <a:spLocks noGrp="1" noChangeArrowheads="1"/>
          </p:cNvSpPr>
          <p:nvPr>
            <p:ph type="title"/>
          </p:nvPr>
        </p:nvSpPr>
        <p:spPr>
          <a:xfrm>
            <a:off x="2225675" y="295275"/>
            <a:ext cx="6764338" cy="733425"/>
          </a:xfrm>
        </p:spPr>
        <p:txBody>
          <a:bodyPr/>
          <a:lstStyle/>
          <a:p>
            <a:r>
              <a:rPr lang="ru-RU" dirty="0" smtClean="0"/>
              <a:t>ОГК-2: Выручка</a:t>
            </a: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-304800" y="-3048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-304800" y="-3048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2147182650" y="214718265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147182650" y="214718265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5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5976" y="1100138"/>
            <a:ext cx="417830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003366"/>
                </a:solidFill>
                <a:latin typeface="+mn-lt"/>
              </a:rPr>
              <a:t>Структура выручки</a:t>
            </a:r>
            <a:r>
              <a:rPr lang="en-US" sz="1600" b="1" dirty="0">
                <a:solidFill>
                  <a:srgbClr val="003366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rgbClr val="003366"/>
                </a:solidFill>
                <a:latin typeface="+mn-lt"/>
              </a:rPr>
              <a:t>млн</a:t>
            </a:r>
            <a:r>
              <a:rPr lang="ru-RU" sz="1600" b="1" dirty="0">
                <a:solidFill>
                  <a:srgbClr val="003366"/>
                </a:solidFill>
                <a:latin typeface="+mn-lt"/>
              </a:rPr>
              <a:t> рублей</a:t>
            </a:r>
            <a:endParaRPr lang="en-US" sz="16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35849" name="MASTER_ITEMObjectTitle1"/>
          <p:cNvSpPr>
            <a:spLocks noChangeArrowheads="1"/>
          </p:cNvSpPr>
          <p:nvPr/>
        </p:nvSpPr>
        <p:spPr bwMode="auto">
          <a:xfrm>
            <a:off x="4879975" y="1100138"/>
            <a:ext cx="16446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003366"/>
                </a:solidFill>
              </a:rPr>
              <a:t>Структура объемов продаж </a:t>
            </a:r>
            <a:r>
              <a:rPr lang="ru-RU" sz="1200" b="1" dirty="0" smtClean="0">
                <a:solidFill>
                  <a:srgbClr val="003366"/>
                </a:solidFill>
              </a:rPr>
              <a:t>электроэнергии на ОРЭМ за </a:t>
            </a:r>
            <a:r>
              <a:rPr lang="ru-RU" sz="1200" b="1" dirty="0" smtClean="0">
                <a:solidFill>
                  <a:srgbClr val="003366"/>
                </a:solidFill>
              </a:rPr>
              <a:t>3 </a:t>
            </a:r>
            <a:r>
              <a:rPr lang="ru-RU" sz="1200" b="1" dirty="0">
                <a:solidFill>
                  <a:srgbClr val="003366"/>
                </a:solidFill>
              </a:rPr>
              <a:t>мес. </a:t>
            </a:r>
            <a:r>
              <a:rPr lang="ru-RU" sz="1200" b="1" dirty="0" smtClean="0">
                <a:solidFill>
                  <a:srgbClr val="003366"/>
                </a:solidFill>
              </a:rPr>
              <a:t>2013 </a:t>
            </a:r>
            <a:r>
              <a:rPr lang="ru-RU" sz="1200" b="1" dirty="0">
                <a:solidFill>
                  <a:srgbClr val="003366"/>
                </a:solidFill>
              </a:rPr>
              <a:t>г.</a:t>
            </a:r>
            <a:r>
              <a:rPr lang="ru-RU" sz="1200" b="1" baseline="30000" dirty="0">
                <a:solidFill>
                  <a:srgbClr val="003366"/>
                </a:solidFill>
              </a:rPr>
              <a:t>1</a:t>
            </a:r>
            <a:endParaRPr lang="en-US" sz="1200" b="1" dirty="0">
              <a:solidFill>
                <a:srgbClr val="003366"/>
              </a:solidFill>
            </a:endParaRPr>
          </a:p>
        </p:txBody>
      </p:sp>
      <p:sp>
        <p:nvSpPr>
          <p:cNvPr id="18" name="MASTER_ITEMObjectTitle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3725" y="1100138"/>
            <a:ext cx="2200275" cy="554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003366"/>
                </a:solidFill>
                <a:latin typeface="+mn-lt"/>
              </a:rPr>
              <a:t>Структура выручки от продажи электроэнергии и мощности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 smtClean="0">
                <a:solidFill>
                  <a:srgbClr val="003366"/>
                </a:solidFill>
              </a:rPr>
              <a:t>на ОРЭМ </a:t>
            </a:r>
            <a:r>
              <a:rPr lang="ru-RU" sz="1200" b="1" dirty="0" smtClean="0">
                <a:solidFill>
                  <a:srgbClr val="003366"/>
                </a:solidFill>
                <a:latin typeface="+mn-lt"/>
              </a:rPr>
              <a:t>за </a:t>
            </a:r>
            <a:r>
              <a:rPr lang="ru-RU" sz="1200" b="1" dirty="0" smtClean="0">
                <a:solidFill>
                  <a:srgbClr val="003366"/>
                </a:solidFill>
              </a:rPr>
              <a:t>3 </a:t>
            </a:r>
            <a:r>
              <a:rPr lang="ru-RU" sz="1200" b="1" dirty="0">
                <a:solidFill>
                  <a:srgbClr val="003366"/>
                </a:solidFill>
              </a:rPr>
              <a:t>мес. </a:t>
            </a:r>
            <a:r>
              <a:rPr lang="ru-RU" sz="1200" b="1" dirty="0" smtClean="0">
                <a:solidFill>
                  <a:srgbClr val="003366"/>
                </a:solidFill>
              </a:rPr>
              <a:t>2013 </a:t>
            </a:r>
            <a:r>
              <a:rPr lang="ru-RU" sz="1200" b="1" dirty="0">
                <a:solidFill>
                  <a:srgbClr val="003366"/>
                </a:solidFill>
              </a:rPr>
              <a:t>г.</a:t>
            </a:r>
            <a:r>
              <a:rPr lang="ru-RU" sz="1200" b="1" baseline="30000" dirty="0">
                <a:solidFill>
                  <a:srgbClr val="003366"/>
                </a:solidFill>
              </a:rPr>
              <a:t>1</a:t>
            </a:r>
            <a:endParaRPr lang="en-US" sz="1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35851" name="TextBox 7"/>
          <p:cNvSpPr txBox="1">
            <a:spLocks noChangeArrowheads="1"/>
          </p:cNvSpPr>
          <p:nvPr/>
        </p:nvSpPr>
        <p:spPr bwMode="auto">
          <a:xfrm>
            <a:off x="4586288" y="6074005"/>
            <a:ext cx="2984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3366"/>
                </a:solidFill>
              </a:rPr>
              <a:t>1. По данным управленческой отчетности</a:t>
            </a:r>
            <a:endParaRPr lang="en-US" sz="1000">
              <a:solidFill>
                <a:srgbClr val="003366"/>
              </a:solidFill>
            </a:endParaRPr>
          </a:p>
        </p:txBody>
      </p:sp>
      <p:sp>
        <p:nvSpPr>
          <p:cNvPr id="35852" name="AutoShape 2"/>
          <p:cNvSpPr>
            <a:spLocks noChangeAspect="1" noChangeArrowheads="1"/>
          </p:cNvSpPr>
          <p:nvPr/>
        </p:nvSpPr>
        <p:spPr bwMode="auto">
          <a:xfrm>
            <a:off x="496888" y="1608138"/>
            <a:ext cx="46482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9922478"/>
              </p:ext>
            </p:extLst>
          </p:nvPr>
        </p:nvGraphicFramePr>
        <p:xfrm>
          <a:off x="4620553" y="3917439"/>
          <a:ext cx="4267861" cy="2138361"/>
        </p:xfrm>
        <a:graphic>
          <a:graphicData uri="http://schemas.openxmlformats.org/drawingml/2006/table">
            <a:tbl>
              <a:tblPr/>
              <a:tblGrid>
                <a:gridCol w="3353156"/>
                <a:gridCol w="914705"/>
              </a:tblGrid>
              <a:tr h="390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        Показатель</a:t>
                      </a:r>
                      <a:r>
                        <a:rPr lang="ru-RU" sz="1300" b="0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3М 2013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</a:tr>
              <a:tr h="5472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Средняя цена </a:t>
                      </a:r>
                      <a:r>
                        <a:rPr lang="ru-RU" sz="13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продажи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электроэнергии на свободном рынке, </a:t>
                      </a:r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руб./</a:t>
                      </a:r>
                      <a:r>
                        <a:rPr lang="ru-RU" sz="1300" b="0" i="0" u="none" strike="noStrike" dirty="0" err="1" smtClean="0">
                          <a:solidFill>
                            <a:srgbClr val="003366"/>
                          </a:solidFill>
                          <a:latin typeface="Arial Narrow"/>
                        </a:rPr>
                        <a:t>МВтч</a:t>
                      </a:r>
                      <a:endParaRPr lang="ru-RU" sz="1300" b="0" i="0" u="none" strike="noStrike" dirty="0">
                        <a:solidFill>
                          <a:srgbClr val="003366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947,1</a:t>
                      </a:r>
                      <a:endParaRPr lang="ru-RU" sz="1300" b="0" i="0" u="none" strike="noStrike" kern="1200" dirty="0">
                        <a:solidFill>
                          <a:srgbClr val="003366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2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Средний тариф </a:t>
                      </a:r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на тепло, руб./Гкал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587,6</a:t>
                      </a:r>
                      <a:endParaRPr lang="ru-RU" sz="1300" b="0" i="0" u="none" strike="noStrike" kern="1200" dirty="0">
                        <a:solidFill>
                          <a:srgbClr val="003366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2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Средняя цена на новую мощность, </a:t>
                      </a:r>
                      <a:r>
                        <a:rPr lang="ru-RU" sz="13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руб</a:t>
                      </a:r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./МВт в месяц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347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495,9</a:t>
                      </a:r>
                      <a:endParaRPr lang="ru-RU" sz="1300" b="0" i="0" u="none" strike="noStrike" kern="1200" dirty="0">
                        <a:solidFill>
                          <a:srgbClr val="003366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2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Средняя цена на старую мощность, </a:t>
                      </a:r>
                      <a:r>
                        <a:rPr lang="ru-RU" sz="1300" b="0" i="0" u="none" strike="noStrike" dirty="0" smtClean="0">
                          <a:solidFill>
                            <a:srgbClr val="003366"/>
                          </a:solidFill>
                          <a:latin typeface="Arial Narrow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3366"/>
                          </a:solidFill>
                          <a:latin typeface="Arial Narrow"/>
                        </a:rPr>
                        <a:t>руб./МВт в месяц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136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3366"/>
                          </a:solidFill>
                          <a:latin typeface="Arial Narrow"/>
                          <a:ea typeface="+mn-ea"/>
                          <a:cs typeface="+mn-cs"/>
                        </a:rPr>
                        <a:t>934,4</a:t>
                      </a:r>
                      <a:endParaRPr lang="ru-RU" sz="1300" b="0" i="0" u="none" strike="noStrike" kern="1200" dirty="0">
                        <a:solidFill>
                          <a:srgbClr val="003366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MASTER_ITEMObjectTitl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30508" y="3672964"/>
            <a:ext cx="417830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3366"/>
                </a:solidFill>
                <a:latin typeface="+mn-lt"/>
              </a:rPr>
              <a:t>Цены и тарифы</a:t>
            </a:r>
            <a:r>
              <a:rPr lang="ru-RU" sz="1400" b="1" baseline="30000" dirty="0">
                <a:solidFill>
                  <a:srgbClr val="003366"/>
                </a:solidFill>
              </a:rPr>
              <a:t>1</a:t>
            </a:r>
            <a:endParaRPr lang="en-US" sz="1400" b="1" dirty="0">
              <a:solidFill>
                <a:srgbClr val="003366"/>
              </a:solidFill>
              <a:latin typeface="+mn-lt"/>
            </a:endParaRPr>
          </a:p>
        </p:txBody>
      </p:sp>
      <p:pic>
        <p:nvPicPr>
          <p:cNvPr id="35866" name="Picture 4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425" y="1699860"/>
            <a:ext cx="1981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2875" y="1366838"/>
            <a:ext cx="44196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9770" y="1590093"/>
            <a:ext cx="2114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899940"/>
            <a:ext cx="73533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7" name="Rectangle 66"/>
          <p:cNvSpPr>
            <a:spLocks noGrp="1" noChangeArrowheads="1"/>
          </p:cNvSpPr>
          <p:nvPr>
            <p:ph type="title"/>
          </p:nvPr>
        </p:nvSpPr>
        <p:spPr>
          <a:xfrm>
            <a:off x="2225675" y="295275"/>
            <a:ext cx="6764338" cy="733425"/>
          </a:xfrm>
        </p:spPr>
        <p:txBody>
          <a:bodyPr/>
          <a:lstStyle/>
          <a:p>
            <a:r>
              <a:rPr lang="ru-RU" smtClean="0"/>
              <a:t>ОГК-2: Операционные расходы</a:t>
            </a: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-304800" y="-3048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-304800" y="-3048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MASTER_ITEMObjectTitle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66141" y="1238250"/>
            <a:ext cx="5955753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003366"/>
                </a:solidFill>
                <a:latin typeface="+mn-lt"/>
              </a:rPr>
              <a:t>Структура операционных расходов</a:t>
            </a:r>
            <a:r>
              <a:rPr lang="en-US" sz="1600" b="1" dirty="0">
                <a:solidFill>
                  <a:srgbClr val="003366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rgbClr val="003366"/>
                </a:solidFill>
                <a:latin typeface="+mn-lt"/>
              </a:rPr>
              <a:t>млн</a:t>
            </a:r>
            <a:r>
              <a:rPr lang="ru-RU" sz="1600" b="1" dirty="0">
                <a:solidFill>
                  <a:srgbClr val="003366"/>
                </a:solidFill>
                <a:latin typeface="+mn-lt"/>
              </a:rPr>
              <a:t> рублей</a:t>
            </a:r>
            <a:endParaRPr lang="en-US" sz="1600" b="1" dirty="0">
              <a:solidFill>
                <a:srgbClr val="00336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2500" y="20638"/>
            <a:ext cx="6985000" cy="1009650"/>
          </a:xfrm>
        </p:spPr>
        <p:txBody>
          <a:bodyPr/>
          <a:lstStyle/>
          <a:p>
            <a:r>
              <a:rPr lang="ru-RU" smtClean="0"/>
              <a:t>ОГК-2: </a:t>
            </a:r>
            <a:r>
              <a:rPr lang="en-US" smtClean="0"/>
              <a:t>EBITDA </a:t>
            </a:r>
            <a:r>
              <a:rPr lang="ru-RU" smtClean="0"/>
              <a:t>и прибыль</a:t>
            </a:r>
          </a:p>
        </p:txBody>
      </p:sp>
      <p:sp>
        <p:nvSpPr>
          <p:cNvPr id="37891" name="TextBox 24"/>
          <p:cNvSpPr txBox="1">
            <a:spLocks noChangeArrowheads="1"/>
          </p:cNvSpPr>
          <p:nvPr/>
        </p:nvSpPr>
        <p:spPr bwMode="auto">
          <a:xfrm>
            <a:off x="292100" y="1309688"/>
            <a:ext cx="3460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3366"/>
                </a:solidFill>
              </a:rPr>
              <a:t>EBITDA</a:t>
            </a:r>
            <a:r>
              <a:rPr lang="ru-RU" sz="1600" b="1" baseline="30000" dirty="0">
                <a:solidFill>
                  <a:srgbClr val="003366"/>
                </a:solidFill>
              </a:rPr>
              <a:t>1</a:t>
            </a:r>
            <a:r>
              <a:rPr lang="ru-RU" sz="1600" b="1" dirty="0">
                <a:solidFill>
                  <a:srgbClr val="003366"/>
                </a:solidFill>
              </a:rPr>
              <a:t>, млн рублей</a:t>
            </a:r>
          </a:p>
        </p:txBody>
      </p:sp>
      <p:sp>
        <p:nvSpPr>
          <p:cNvPr id="37892" name="TextBox 24"/>
          <p:cNvSpPr txBox="1">
            <a:spLocks noChangeArrowheads="1"/>
          </p:cNvSpPr>
          <p:nvPr/>
        </p:nvSpPr>
        <p:spPr bwMode="auto">
          <a:xfrm>
            <a:off x="4031649" y="1290638"/>
            <a:ext cx="415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003366"/>
                </a:solidFill>
              </a:rPr>
              <a:t>Формирование прибыли</a:t>
            </a:r>
            <a:r>
              <a:rPr lang="en-US" sz="1600" b="1" dirty="0">
                <a:solidFill>
                  <a:srgbClr val="003366"/>
                </a:solidFill>
              </a:rPr>
              <a:t> </a:t>
            </a:r>
            <a:r>
              <a:rPr lang="ru-RU" sz="1600" b="1" dirty="0">
                <a:solidFill>
                  <a:srgbClr val="003366"/>
                </a:solidFill>
              </a:rPr>
              <a:t/>
            </a:r>
            <a:br>
              <a:rPr lang="ru-RU" sz="1600" b="1" dirty="0">
                <a:solidFill>
                  <a:srgbClr val="003366"/>
                </a:solidFill>
              </a:rPr>
            </a:br>
            <a:r>
              <a:rPr lang="ru-RU" sz="1600" b="1" dirty="0">
                <a:solidFill>
                  <a:srgbClr val="003366"/>
                </a:solidFill>
              </a:rPr>
              <a:t>за </a:t>
            </a:r>
            <a:r>
              <a:rPr lang="ru-RU" sz="1600" b="1" dirty="0" smtClean="0">
                <a:solidFill>
                  <a:srgbClr val="003366"/>
                </a:solidFill>
              </a:rPr>
              <a:t>3 месяца 2013 </a:t>
            </a:r>
            <a:r>
              <a:rPr lang="ru-RU" sz="1600" b="1" dirty="0">
                <a:solidFill>
                  <a:srgbClr val="003366"/>
                </a:solidFill>
              </a:rPr>
              <a:t>г., млн рублей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7371563" y="21474811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200025" y="5815013"/>
            <a:ext cx="87534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buFont typeface="Arial Narrow" pitchFamily="34" charset="0"/>
              <a:buAutoNum type="arabicPeriod"/>
            </a:pPr>
            <a:r>
              <a:rPr lang="en-US" sz="1100">
                <a:solidFill>
                  <a:srgbClr val="003366"/>
                </a:solidFill>
              </a:rPr>
              <a:t>EBITDA</a:t>
            </a:r>
            <a:r>
              <a:rPr lang="ru-RU" sz="1100">
                <a:solidFill>
                  <a:srgbClr val="003366"/>
                </a:solidFill>
              </a:rPr>
              <a:t> </a:t>
            </a:r>
            <a:r>
              <a:rPr lang="en-US" sz="1100">
                <a:solidFill>
                  <a:srgbClr val="003366"/>
                </a:solidFill>
              </a:rPr>
              <a:t> = </a:t>
            </a:r>
            <a:r>
              <a:rPr lang="ru-RU" sz="1100">
                <a:solidFill>
                  <a:srgbClr val="003366"/>
                </a:solidFill>
              </a:rPr>
              <a:t>Операционная прибыль + Амортизация основных средств и нематериальных активов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8" y="1728788"/>
            <a:ext cx="32670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7138" y="2528888"/>
            <a:ext cx="50958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9331" y="1436815"/>
            <a:ext cx="4581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81125"/>
            <a:ext cx="46196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222500" y="20638"/>
            <a:ext cx="71358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ru-RU" sz="2800" dirty="0"/>
              <a:t>ОГК-2: </a:t>
            </a:r>
            <a:r>
              <a:rPr lang="ru-RU" sz="2600" kern="0" dirty="0">
                <a:latin typeface="+mj-lt"/>
                <a:ea typeface="+mj-ea"/>
                <a:cs typeface="+mj-cs"/>
              </a:rPr>
              <a:t>Заемные средства и долговой портфель</a:t>
            </a:r>
            <a:endParaRPr lang="ru-RU" sz="20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915" name="TextBox 24"/>
          <p:cNvSpPr txBox="1">
            <a:spLocks noChangeArrowheads="1"/>
          </p:cNvSpPr>
          <p:nvPr/>
        </p:nvSpPr>
        <p:spPr bwMode="auto">
          <a:xfrm>
            <a:off x="161925" y="1131888"/>
            <a:ext cx="4159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003366"/>
                </a:solidFill>
              </a:rPr>
              <a:t>Структура заемных средств, млн рублей</a:t>
            </a:r>
          </a:p>
        </p:txBody>
      </p:sp>
      <p:sp>
        <p:nvSpPr>
          <p:cNvPr id="38916" name="TextBox 24"/>
          <p:cNvSpPr txBox="1">
            <a:spLocks noChangeArrowheads="1"/>
          </p:cNvSpPr>
          <p:nvPr/>
        </p:nvSpPr>
        <p:spPr bwMode="auto">
          <a:xfrm>
            <a:off x="4227177" y="1150938"/>
            <a:ext cx="4627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003366"/>
                </a:solidFill>
              </a:rPr>
              <a:t>Диверсификация долгового портфеля по срокам погашения на </a:t>
            </a:r>
            <a:r>
              <a:rPr lang="ru-RU" sz="1600" b="1" dirty="0" smtClean="0">
                <a:solidFill>
                  <a:srgbClr val="003366"/>
                </a:solidFill>
              </a:rPr>
              <a:t>31 марта 2013 </a:t>
            </a:r>
            <a:r>
              <a:rPr lang="ru-RU" sz="1600" b="1" dirty="0">
                <a:solidFill>
                  <a:srgbClr val="003366"/>
                </a:solidFill>
              </a:rPr>
              <a:t>г</a:t>
            </a:r>
            <a:r>
              <a:rPr lang="ru-RU" sz="1600" b="1" dirty="0" smtClean="0">
                <a:solidFill>
                  <a:srgbClr val="003366"/>
                </a:solidFill>
              </a:rPr>
              <a:t>.,</a:t>
            </a:r>
            <a:r>
              <a:rPr lang="en-US" sz="1600" b="1" dirty="0" smtClean="0">
                <a:solidFill>
                  <a:srgbClr val="003366"/>
                </a:solidFill>
              </a:rPr>
              <a:t> </a:t>
            </a:r>
            <a:r>
              <a:rPr lang="ru-RU" sz="1600" b="1" dirty="0" smtClean="0">
                <a:solidFill>
                  <a:srgbClr val="003366"/>
                </a:solidFill>
              </a:rPr>
              <a:t>млн </a:t>
            </a:r>
            <a:r>
              <a:rPr lang="ru-RU" sz="1600" b="1" dirty="0">
                <a:solidFill>
                  <a:srgbClr val="003366"/>
                </a:solidFill>
              </a:rPr>
              <a:t>рублей</a:t>
            </a: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-96838" y="-96838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147182650" y="214718265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919" name="Прямоугольник 88"/>
          <p:cNvSpPr>
            <a:spLocks noChangeArrowheads="1"/>
          </p:cNvSpPr>
          <p:nvPr/>
        </p:nvSpPr>
        <p:spPr bwMode="auto">
          <a:xfrm>
            <a:off x="0" y="2590800"/>
            <a:ext cx="24669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4163496" y="3512752"/>
            <a:ext cx="4048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marL="162000"/>
            <a:r>
              <a:rPr lang="ru-RU" sz="1600" b="1" dirty="0" smtClean="0">
                <a:solidFill>
                  <a:srgbClr val="003366"/>
                </a:solidFill>
              </a:rPr>
              <a:t>Чистый долг, млн рублей</a:t>
            </a:r>
            <a:r>
              <a:rPr lang="ru-RU" sz="1600" b="1" baseline="30000" dirty="0" smtClean="0">
                <a:solidFill>
                  <a:srgbClr val="003366"/>
                </a:solidFill>
              </a:rPr>
              <a:t>1</a:t>
            </a:r>
            <a:endParaRPr lang="ru-RU" sz="1600" b="1" dirty="0">
              <a:solidFill>
                <a:srgbClr val="003366"/>
              </a:solidFill>
            </a:endParaRPr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1978090" y="6008653"/>
            <a:ext cx="716591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indent="180975">
              <a:buFont typeface="Arial Narrow" pitchFamily="34" charset="0"/>
              <a:buAutoNum type="arabicPeriod"/>
            </a:pPr>
            <a:r>
              <a:rPr lang="ru-RU" sz="1000" dirty="0" smtClean="0">
                <a:solidFill>
                  <a:srgbClr val="003366"/>
                </a:solidFill>
              </a:rPr>
              <a:t>Чистый долг = Общая сумма заемных средств за вычетом денежных средств и эквивалентов денежных средств</a:t>
            </a:r>
          </a:p>
          <a:p>
            <a:pPr indent="180975">
              <a:buFont typeface="Arial Narrow" pitchFamily="34" charset="0"/>
              <a:buAutoNum type="arabicPeriod"/>
            </a:pPr>
            <a:r>
              <a:rPr lang="en-US" sz="1000" dirty="0" smtClean="0">
                <a:solidFill>
                  <a:srgbClr val="003366"/>
                </a:solidFill>
              </a:rPr>
              <a:t>EBITDA </a:t>
            </a:r>
            <a:r>
              <a:rPr lang="ru-RU" sz="1000" dirty="0" smtClean="0">
                <a:solidFill>
                  <a:srgbClr val="003366"/>
                </a:solidFill>
              </a:rPr>
              <a:t>за 12 месяцев, закончившихся 31 марта 2013 г. = </a:t>
            </a:r>
            <a:r>
              <a:rPr lang="en-US" sz="1000" dirty="0" smtClean="0">
                <a:solidFill>
                  <a:srgbClr val="003366"/>
                </a:solidFill>
              </a:rPr>
              <a:t>EBITDA </a:t>
            </a:r>
            <a:r>
              <a:rPr lang="ru-RU" sz="1000" dirty="0" smtClean="0">
                <a:solidFill>
                  <a:srgbClr val="003366"/>
                </a:solidFill>
              </a:rPr>
              <a:t>за 2012 г. +</a:t>
            </a:r>
            <a:r>
              <a:rPr lang="en-US" sz="1000" dirty="0" smtClean="0">
                <a:solidFill>
                  <a:srgbClr val="003366"/>
                </a:solidFill>
              </a:rPr>
              <a:t> </a:t>
            </a:r>
            <a:r>
              <a:rPr lang="ru-RU" sz="1000" dirty="0" smtClean="0">
                <a:solidFill>
                  <a:srgbClr val="003366"/>
                </a:solidFill>
              </a:rPr>
              <a:t> </a:t>
            </a:r>
            <a:r>
              <a:rPr lang="en-US" sz="1000" dirty="0" smtClean="0">
                <a:solidFill>
                  <a:srgbClr val="003366"/>
                </a:solidFill>
              </a:rPr>
              <a:t>EBITDA </a:t>
            </a:r>
            <a:r>
              <a:rPr lang="ru-RU" sz="1000" dirty="0" smtClean="0">
                <a:solidFill>
                  <a:srgbClr val="003366"/>
                </a:solidFill>
              </a:rPr>
              <a:t>за 3 мес. 2013 г. </a:t>
            </a:r>
            <a:r>
              <a:rPr lang="en-US" sz="1000" dirty="0" smtClean="0">
                <a:solidFill>
                  <a:srgbClr val="003366"/>
                </a:solidFill>
              </a:rPr>
              <a:t>-</a:t>
            </a:r>
            <a:r>
              <a:rPr lang="ru-RU" sz="1000" dirty="0" smtClean="0">
                <a:solidFill>
                  <a:srgbClr val="003366"/>
                </a:solidFill>
              </a:rPr>
              <a:t> </a:t>
            </a:r>
            <a:r>
              <a:rPr lang="en-US" sz="1000" dirty="0" smtClean="0">
                <a:solidFill>
                  <a:srgbClr val="003366"/>
                </a:solidFill>
              </a:rPr>
              <a:t>EBITDA </a:t>
            </a:r>
            <a:r>
              <a:rPr lang="ru-RU" sz="1000" dirty="0" smtClean="0">
                <a:solidFill>
                  <a:srgbClr val="003366"/>
                </a:solidFill>
              </a:rPr>
              <a:t>за 3 мес.2012 г.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5" y="3810000"/>
            <a:ext cx="45529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/>
          <a:p>
            <a:r>
              <a:rPr lang="ru-RU" sz="3600" b="1"/>
              <a:t>Спасибо за внимание</a:t>
            </a:r>
            <a:r>
              <a:rPr lang="en-US" sz="3600" b="1"/>
              <a:t>!</a:t>
            </a:r>
            <a:endParaRPr lang="ru-RU" sz="3600" b="1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3227" y="3546476"/>
            <a:ext cx="481983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800" b="1" dirty="0"/>
              <a:t>Контакты</a:t>
            </a:r>
            <a:r>
              <a:rPr lang="en-US" sz="1800" b="1" dirty="0"/>
              <a:t>:</a:t>
            </a:r>
            <a:endParaRPr lang="ru-RU" sz="18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800" dirty="0" smtClean="0"/>
              <a:t>Алина Рассмагина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800" dirty="0" smtClean="0"/>
              <a:t>Тел</a:t>
            </a:r>
            <a:r>
              <a:rPr lang="ru-RU" sz="1800" dirty="0"/>
              <a:t>.: </a:t>
            </a:r>
            <a:r>
              <a:rPr lang="ru-RU" sz="1800" dirty="0" smtClean="0"/>
              <a:t>+7 (495) 428-54-28, </a:t>
            </a:r>
            <a:r>
              <a:rPr lang="ru-RU" sz="1800" dirty="0" err="1" smtClean="0"/>
              <a:t>вн</a:t>
            </a:r>
            <a:r>
              <a:rPr lang="ru-RU" sz="1800" dirty="0" smtClean="0"/>
              <a:t>. 2423</a:t>
            </a:r>
            <a:endParaRPr lang="ru-RU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800" dirty="0"/>
              <a:t>Email: </a:t>
            </a:r>
            <a:r>
              <a:rPr lang="en-US" sz="1800" dirty="0" smtClean="0"/>
              <a:t>RassmaginaAZ@ogk2.ru</a:t>
            </a:r>
            <a:endParaRPr lang="ru-RU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u="sng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Medium Vertical Boxes (12pt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Medium Vertical Boxes (12pt)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Medium Vertical Boxes (12pt)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_ITEM" val="MASTER_ITEM"/>
  <p:tag name="SLIDE_TYPE_NAME" val="Medium Vertical Boxes (12pt)"/>
</p:tagLst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Специальное оформление">
  <a:themeElements>
    <a:clrScheme name="1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Специальное оформление">
  <a:themeElements>
    <a:clrScheme name="12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2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Специальное оформление">
  <a:themeElements>
    <a:clrScheme name="1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5_Специальное оформление">
  <a:themeElements>
    <a:clrScheme name="15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5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6_Специальное оформление">
  <a:themeElements>
    <a:clrScheme name="16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6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7_Специальное оформление">
  <a:themeElements>
    <a:clrScheme name="17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7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8_Специальное оформление">
  <a:themeElements>
    <a:clrScheme name="18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8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Специальное оформление">
  <a:themeElements>
    <a:clrScheme name="19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19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0_Специальное оформление">
  <a:themeElements>
    <a:clrScheme name="20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20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0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1_Специальное оформление">
  <a:themeElements>
    <a:clrScheme name="2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2_Специальное оформление">
  <a:themeElements>
    <a:clrScheme name="2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2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3_Специальное оформление">
  <a:themeElements>
    <a:clrScheme name="23_Специальное оформление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A3E0"/>
      </a:accent1>
      <a:accent2>
        <a:srgbClr val="6181A0"/>
      </a:accent2>
      <a:accent3>
        <a:srgbClr val="FFFFFF"/>
      </a:accent3>
      <a:accent4>
        <a:srgbClr val="000000"/>
      </a:accent4>
      <a:accent5>
        <a:srgbClr val="B8CEED"/>
      </a:accent5>
      <a:accent6>
        <a:srgbClr val="577491"/>
      </a:accent6>
      <a:hlink>
        <a:srgbClr val="69E1FF"/>
      </a:hlink>
      <a:folHlink>
        <a:srgbClr val="59AED8"/>
      </a:folHlink>
    </a:clrScheme>
    <a:fontScheme name="23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Специальное оформление">
  <a:themeElements>
    <a:clrScheme name="10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Специальное оформление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0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A3E0"/>
        </a:accent1>
        <a:accent2>
          <a:srgbClr val="6181A0"/>
        </a:accent2>
        <a:accent3>
          <a:srgbClr val="FFFFFF"/>
        </a:accent3>
        <a:accent4>
          <a:srgbClr val="000000"/>
        </a:accent4>
        <a:accent5>
          <a:srgbClr val="B8CEED"/>
        </a:accent5>
        <a:accent6>
          <a:srgbClr val="577491"/>
        </a:accent6>
        <a:hlink>
          <a:srgbClr val="69E1FF"/>
        </a:hlink>
        <a:folHlink>
          <a:srgbClr val="59A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18_Специальное оформление 13">
    <a:dk1>
      <a:srgbClr val="000000"/>
    </a:dk1>
    <a:lt1>
      <a:srgbClr val="FFFFFF"/>
    </a:lt1>
    <a:dk2>
      <a:srgbClr val="000000"/>
    </a:dk2>
    <a:lt2>
      <a:srgbClr val="808080"/>
    </a:lt2>
    <a:accent1>
      <a:srgbClr val="66A3E0"/>
    </a:accent1>
    <a:accent2>
      <a:srgbClr val="6181A0"/>
    </a:accent2>
    <a:accent3>
      <a:srgbClr val="FFFFFF"/>
    </a:accent3>
    <a:accent4>
      <a:srgbClr val="000000"/>
    </a:accent4>
    <a:accent5>
      <a:srgbClr val="B8CEED"/>
    </a:accent5>
    <a:accent6>
      <a:srgbClr val="577491"/>
    </a:accent6>
    <a:hlink>
      <a:srgbClr val="69E1FF"/>
    </a:hlink>
    <a:folHlink>
      <a:srgbClr val="59AED8"/>
    </a:folHlink>
  </a:clrScheme>
  <a:fontScheme name="18_Специальное оформление">
    <a:majorFont>
      <a:latin typeface="Arial Narrow"/>
      <a:ea typeface=""/>
      <a:cs typeface="Arial"/>
    </a:majorFont>
    <a:minorFont>
      <a:latin typeface="Arial Narrow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19051</TotalTime>
  <Words>691</Words>
  <Application>Microsoft Office PowerPoint</Application>
  <PresentationFormat>Экран (4:3)</PresentationFormat>
  <Paragraphs>114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21</vt:i4>
      </vt:variant>
      <vt:variant>
        <vt:lpstr>Заголовки слайдов</vt:lpstr>
      </vt:variant>
      <vt:variant>
        <vt:i4>8</vt:i4>
      </vt:variant>
    </vt:vector>
  </HeadingPairs>
  <TitlesOfParts>
    <vt:vector size="29" baseType="lpstr"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10_Специальное оформление</vt:lpstr>
      <vt:lpstr>11_Специальное оформление</vt:lpstr>
      <vt:lpstr>12_Специальное оформление</vt:lpstr>
      <vt:lpstr>13_Специальное оформление</vt:lpstr>
      <vt:lpstr>15_Специальное оформление</vt:lpstr>
      <vt:lpstr>16_Специальное оформление</vt:lpstr>
      <vt:lpstr>17_Специальное оформление</vt:lpstr>
      <vt:lpstr>18_Специальное оформление</vt:lpstr>
      <vt:lpstr>19_Специальное оформление</vt:lpstr>
      <vt:lpstr>20_Специальное оформление</vt:lpstr>
      <vt:lpstr>21_Специальное оформление</vt:lpstr>
      <vt:lpstr>22_Специальное оформление</vt:lpstr>
      <vt:lpstr>23_Специальное оформление</vt:lpstr>
      <vt:lpstr>Слайд 1</vt:lpstr>
      <vt:lpstr>Ограничение ответственности</vt:lpstr>
      <vt:lpstr>ОГК-2: Производственные и финансовые результаты</vt:lpstr>
      <vt:lpstr>ОГК-2: Выручка</vt:lpstr>
      <vt:lpstr>ОГК-2: Операционные расходы</vt:lpstr>
      <vt:lpstr>ОГК-2: EBITDA и прибыль</vt:lpstr>
      <vt:lpstr>Слайд 7</vt:lpstr>
      <vt:lpstr>Слайд 8</vt:lpstr>
    </vt:vector>
  </TitlesOfParts>
  <Company>Typo Graphic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melnikov</cp:lastModifiedBy>
  <cp:revision>1484</cp:revision>
  <cp:lastPrinted>2012-08-24T05:09:02Z</cp:lastPrinted>
  <dcterms:created xsi:type="dcterms:W3CDTF">2009-07-15T11:37:47Z</dcterms:created>
  <dcterms:modified xsi:type="dcterms:W3CDTF">2013-05-24T13:25:55Z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ewDesign">
    <vt:lpwstr>Yes</vt:lpwstr>
  </property>
  <property fmtid="{D5CDD505-2E9C-101B-9397-08002B2CF9AE}" pid="3" name="Output Device">
    <vt:lpwstr>Canon Colorpass 1000</vt:lpwstr>
  </property>
</Properties>
</file>